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797" autoAdjust="0"/>
    <p:restoredTop sz="94660"/>
  </p:normalViewPr>
  <p:slideViewPr>
    <p:cSldViewPr>
      <p:cViewPr varScale="1">
        <p:scale>
          <a:sx n="124" d="100"/>
          <a:sy n="124" d="100"/>
        </p:scale>
        <p:origin x="126" y="894"/>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B77E43-DE5E-4A14-8189-0665E9029B2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424F2-00AC-47B8-B180-09541362D0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43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77E43-DE5E-4A14-8189-0665E9029B2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424F2-00AC-47B8-B180-09541362D0C9}" type="slidenum">
              <a:rPr lang="en-US" smtClean="0"/>
              <a:t>‹#›</a:t>
            </a:fld>
            <a:endParaRPr lang="en-US"/>
          </a:p>
        </p:txBody>
      </p:sp>
    </p:spTree>
    <p:extLst>
      <p:ext uri="{BB962C8B-B14F-4D97-AF65-F5344CB8AC3E}">
        <p14:creationId xmlns:p14="http://schemas.microsoft.com/office/powerpoint/2010/main" val="208793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77E43-DE5E-4A14-8189-0665E9029B2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424F2-00AC-47B8-B180-09541362D0C9}" type="slidenum">
              <a:rPr lang="en-US" smtClean="0"/>
              <a:t>‹#›</a:t>
            </a:fld>
            <a:endParaRPr lang="en-US"/>
          </a:p>
        </p:txBody>
      </p:sp>
    </p:spTree>
    <p:extLst>
      <p:ext uri="{BB962C8B-B14F-4D97-AF65-F5344CB8AC3E}">
        <p14:creationId xmlns:p14="http://schemas.microsoft.com/office/powerpoint/2010/main" val="561107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77E43-DE5E-4A14-8189-0665E9029B2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424F2-00AC-47B8-B180-09541362D0C9}" type="slidenum">
              <a:rPr lang="en-US" smtClean="0"/>
              <a:t>‹#›</a:t>
            </a:fld>
            <a:endParaRPr lang="en-US"/>
          </a:p>
        </p:txBody>
      </p:sp>
    </p:spTree>
    <p:extLst>
      <p:ext uri="{BB962C8B-B14F-4D97-AF65-F5344CB8AC3E}">
        <p14:creationId xmlns:p14="http://schemas.microsoft.com/office/powerpoint/2010/main" val="295752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B77E43-DE5E-4A14-8189-0665E9029B2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424F2-00AC-47B8-B180-09541362D0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06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B77E43-DE5E-4A14-8189-0665E9029B2D}"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424F2-00AC-47B8-B180-09541362D0C9}" type="slidenum">
              <a:rPr lang="en-US" smtClean="0"/>
              <a:t>‹#›</a:t>
            </a:fld>
            <a:endParaRPr lang="en-US"/>
          </a:p>
        </p:txBody>
      </p:sp>
    </p:spTree>
    <p:extLst>
      <p:ext uri="{BB962C8B-B14F-4D97-AF65-F5344CB8AC3E}">
        <p14:creationId xmlns:p14="http://schemas.microsoft.com/office/powerpoint/2010/main" val="75685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B77E43-DE5E-4A14-8189-0665E9029B2D}"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5424F2-00AC-47B8-B180-09541362D0C9}" type="slidenum">
              <a:rPr lang="en-US" smtClean="0"/>
              <a:t>‹#›</a:t>
            </a:fld>
            <a:endParaRPr lang="en-US"/>
          </a:p>
        </p:txBody>
      </p:sp>
    </p:spTree>
    <p:extLst>
      <p:ext uri="{BB962C8B-B14F-4D97-AF65-F5344CB8AC3E}">
        <p14:creationId xmlns:p14="http://schemas.microsoft.com/office/powerpoint/2010/main" val="80521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B77E43-DE5E-4A14-8189-0665E9029B2D}"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5424F2-00AC-47B8-B180-09541362D0C9}" type="slidenum">
              <a:rPr lang="en-US" smtClean="0"/>
              <a:t>‹#›</a:t>
            </a:fld>
            <a:endParaRPr lang="en-US"/>
          </a:p>
        </p:txBody>
      </p:sp>
    </p:spTree>
    <p:extLst>
      <p:ext uri="{BB962C8B-B14F-4D97-AF65-F5344CB8AC3E}">
        <p14:creationId xmlns:p14="http://schemas.microsoft.com/office/powerpoint/2010/main" val="77093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B77E43-DE5E-4A14-8189-0665E9029B2D}" type="datetimeFigureOut">
              <a:rPr lang="en-US" smtClean="0"/>
              <a:t>3/20/2023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5424F2-00AC-47B8-B180-09541362D0C9}" type="slidenum">
              <a:rPr lang="en-US" smtClean="0"/>
              <a:t>‹#›</a:t>
            </a:fld>
            <a:endParaRPr lang="en-US"/>
          </a:p>
        </p:txBody>
      </p:sp>
    </p:spTree>
    <p:extLst>
      <p:ext uri="{BB962C8B-B14F-4D97-AF65-F5344CB8AC3E}">
        <p14:creationId xmlns:p14="http://schemas.microsoft.com/office/powerpoint/2010/main" val="189565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B77E43-DE5E-4A14-8189-0665E9029B2D}" type="datetimeFigureOut">
              <a:rPr lang="en-US" smtClean="0"/>
              <a:t>3/20/2023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5424F2-00AC-47B8-B180-09541362D0C9}" type="slidenum">
              <a:rPr lang="en-US" smtClean="0"/>
              <a:t>‹#›</a:t>
            </a:fld>
            <a:endParaRPr lang="en-US"/>
          </a:p>
        </p:txBody>
      </p:sp>
    </p:spTree>
    <p:extLst>
      <p:ext uri="{BB962C8B-B14F-4D97-AF65-F5344CB8AC3E}">
        <p14:creationId xmlns:p14="http://schemas.microsoft.com/office/powerpoint/2010/main" val="324859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CB77E43-DE5E-4A14-8189-0665E9029B2D}"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424F2-00AC-47B8-B180-09541362D0C9}" type="slidenum">
              <a:rPr lang="en-US" smtClean="0"/>
              <a:t>‹#›</a:t>
            </a:fld>
            <a:endParaRPr lang="en-US"/>
          </a:p>
        </p:txBody>
      </p:sp>
    </p:spTree>
    <p:extLst>
      <p:ext uri="{BB962C8B-B14F-4D97-AF65-F5344CB8AC3E}">
        <p14:creationId xmlns:p14="http://schemas.microsoft.com/office/powerpoint/2010/main" val="139200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B77E43-DE5E-4A14-8189-0665E9029B2D}" type="datetimeFigureOut">
              <a:rPr lang="en-US" smtClean="0"/>
              <a:t>3/20/2023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5424F2-00AC-47B8-B180-09541362D0C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565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smtClean="0"/>
              <a:t>Semiconductor Industry Association</a:t>
            </a:r>
            <a:endParaRPr lang="en-US" sz="5400"/>
          </a:p>
        </p:txBody>
      </p:sp>
      <p:sp>
        <p:nvSpPr>
          <p:cNvPr id="3" name="Subtitle 2"/>
          <p:cNvSpPr>
            <a:spLocks noGrp="1"/>
          </p:cNvSpPr>
          <p:nvPr>
            <p:ph type="subTitle" idx="1"/>
          </p:nvPr>
        </p:nvSpPr>
        <p:spPr/>
        <p:txBody>
          <a:bodyPr>
            <a:noAutofit/>
          </a:bodyPr>
          <a:lstStyle/>
          <a:p>
            <a:r>
              <a:rPr lang="en-US" sz="1600" smtClean="0"/>
              <a:t>An OVerview</a:t>
            </a:r>
          </a:p>
        </p:txBody>
      </p:sp>
    </p:spTree>
    <p:extLst>
      <p:ext uri="{BB962C8B-B14F-4D97-AF65-F5344CB8AC3E}">
        <p14:creationId xmlns:p14="http://schemas.microsoft.com/office/powerpoint/2010/main" val="96338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1500" y="266700"/>
            <a:ext cx="910827" cy="369332"/>
          </a:xfrm>
          <a:prstGeom prst="rect">
            <a:avLst/>
          </a:prstGeom>
          <a:noFill/>
        </p:spPr>
        <p:txBody>
          <a:bodyPr wrap="none" rtlCol="0">
            <a:spAutoFit/>
          </a:bodyPr>
          <a:lstStyle/>
          <a:p>
            <a:r>
              <a:rPr lang="en-US" smtClean="0"/>
              <a:t>Mission</a:t>
            </a:r>
            <a:endParaRPr lang="en-US"/>
          </a:p>
        </p:txBody>
      </p:sp>
      <p:sp>
        <p:nvSpPr>
          <p:cNvPr id="8" name="TextBox 7"/>
          <p:cNvSpPr txBox="1"/>
          <p:nvPr/>
        </p:nvSpPr>
        <p:spPr>
          <a:xfrm>
            <a:off x="876300" y="652046"/>
            <a:ext cx="10706100" cy="1892826"/>
          </a:xfrm>
          <a:prstGeom prst="rect">
            <a:avLst/>
          </a:prstGeom>
          <a:noFill/>
        </p:spPr>
        <p:txBody>
          <a:bodyPr wrap="square" rtlCol="0">
            <a:spAutoFit/>
          </a:bodyPr>
          <a:lstStyle/>
          <a:p>
            <a:pPr>
              <a:spcAft>
                <a:spcPts val="600"/>
              </a:spcAft>
            </a:pPr>
            <a:r>
              <a:rPr lang="en-US" sz="1400" smtClean="0"/>
              <a:t>The SIA, founded in 1977, advances policies that help the industry grow and unites semiconductor companies around common challenges. The SIA seeks to strengthen </a:t>
            </a:r>
            <a:r>
              <a:rPr lang="en-US" sz="1400" b="1" smtClean="0"/>
              <a:t>US leadership</a:t>
            </a:r>
            <a:r>
              <a:rPr lang="en-US" sz="1400" smtClean="0"/>
              <a:t> in SC </a:t>
            </a:r>
            <a:r>
              <a:rPr lang="en-US" sz="1400" b="1" i="1" smtClean="0"/>
              <a:t>manufacturing, design, and research</a:t>
            </a:r>
            <a:r>
              <a:rPr lang="en-US" sz="1400" smtClean="0"/>
              <a:t> by working with Congress, the Administration, and key industry stakeholders to encourage policies and regulations that fuel innovation, propel business, and drive international competition. The SIA advocates and organizes industry action on:</a:t>
            </a:r>
          </a:p>
          <a:p>
            <a:pPr marL="914400" indent="-457200">
              <a:buFont typeface="Arial" panose="020B0604020202020204" pitchFamily="34" charset="0"/>
              <a:buChar char="•"/>
            </a:pPr>
            <a:r>
              <a:rPr lang="en-US" sz="1400" smtClean="0"/>
              <a:t>Defining strategies to promote and maintain world leadership in technology for our members.</a:t>
            </a:r>
          </a:p>
          <a:p>
            <a:pPr marL="914400" indent="-457200">
              <a:buFont typeface="Arial" panose="020B0604020202020204" pitchFamily="34" charset="0"/>
              <a:buChar char="•"/>
            </a:pPr>
            <a:r>
              <a:rPr lang="en-US" sz="1400" smtClean="0"/>
              <a:t>Advocating for public policies that provide a fair field for competition.</a:t>
            </a:r>
          </a:p>
          <a:p>
            <a:pPr marL="914400" indent="-457200">
              <a:buFont typeface="Arial" panose="020B0604020202020204" pitchFamily="34" charset="0"/>
              <a:buChar char="•"/>
            </a:pPr>
            <a:r>
              <a:rPr lang="en-US" sz="1400" smtClean="0"/>
              <a:t>Promoting fair and open trade.</a:t>
            </a:r>
          </a:p>
          <a:p>
            <a:pPr marL="914400" indent="-457200">
              <a:buFont typeface="Arial" panose="020B0604020202020204" pitchFamily="34" charset="0"/>
              <a:buChar char="•"/>
            </a:pPr>
            <a:r>
              <a:rPr lang="en-US" sz="1400" smtClean="0"/>
              <a:t>Tracking and distributing statistical information on market trends.</a:t>
            </a:r>
            <a:endParaRPr lang="en-US" sz="1400"/>
          </a:p>
        </p:txBody>
      </p:sp>
      <p:sp>
        <p:nvSpPr>
          <p:cNvPr id="14" name="TextBox 13"/>
          <p:cNvSpPr txBox="1"/>
          <p:nvPr/>
        </p:nvSpPr>
        <p:spPr>
          <a:xfrm>
            <a:off x="571500" y="2628900"/>
            <a:ext cx="10706100" cy="276999"/>
          </a:xfrm>
          <a:prstGeom prst="rect">
            <a:avLst/>
          </a:prstGeom>
          <a:noFill/>
        </p:spPr>
        <p:txBody>
          <a:bodyPr wrap="square" rtlCol="0">
            <a:spAutoFit/>
          </a:bodyPr>
          <a:lstStyle/>
          <a:p>
            <a:pPr>
              <a:spcAft>
                <a:spcPts val="600"/>
              </a:spcAft>
            </a:pPr>
            <a:r>
              <a:rPr lang="en-US" sz="1200" i="1" smtClean="0"/>
              <a:t>Progress requires unity of purpose even amongst competitiors.</a:t>
            </a:r>
            <a:endParaRPr lang="en-US" sz="1200" i="1"/>
          </a:p>
        </p:txBody>
      </p:sp>
    </p:spTree>
    <p:extLst>
      <p:ext uri="{BB962C8B-B14F-4D97-AF65-F5344CB8AC3E}">
        <p14:creationId xmlns:p14="http://schemas.microsoft.com/office/powerpoint/2010/main" val="331804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229350" y="2857500"/>
            <a:ext cx="5753100" cy="3162300"/>
          </a:xfrm>
          <a:prstGeom prst="rect">
            <a:avLst/>
          </a:prstGeom>
        </p:spPr>
      </p:pic>
    </p:spTree>
    <p:extLst>
      <p:ext uri="{BB962C8B-B14F-4D97-AF65-F5344CB8AC3E}">
        <p14:creationId xmlns:p14="http://schemas.microsoft.com/office/powerpoint/2010/main" val="25477484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TotalTime>
  <Words>131</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Retrospect</vt:lpstr>
      <vt:lpstr>Semiconductor Industry Association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Semiconductors</dc:title>
  <dc:creator>Nick Jathar</dc:creator>
  <cp:lastModifiedBy>Nick Jathar</cp:lastModifiedBy>
  <cp:revision>8</cp:revision>
  <dcterms:created xsi:type="dcterms:W3CDTF">2023-03-20T15:56:10Z</dcterms:created>
  <dcterms:modified xsi:type="dcterms:W3CDTF">2023-03-20T16:57:05Z</dcterms:modified>
</cp:coreProperties>
</file>