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>
      <p:cViewPr varScale="1">
        <p:scale>
          <a:sx n="160" d="100"/>
          <a:sy n="160" d="100"/>
        </p:scale>
        <p:origin x="25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3D287-E2EB-4579-8EE0-8987AF3733D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1951-4520-4777-B2F6-8A0C4A5C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7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3D287-E2EB-4579-8EE0-8987AF3733D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1951-4520-4777-B2F6-8A0C4A5C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7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3D287-E2EB-4579-8EE0-8987AF3733D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1951-4520-4777-B2F6-8A0C4A5C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3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3D287-E2EB-4579-8EE0-8987AF3733D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1951-4520-4777-B2F6-8A0C4A5C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6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3D287-E2EB-4579-8EE0-8987AF3733D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1951-4520-4777-B2F6-8A0C4A5C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3D287-E2EB-4579-8EE0-8987AF3733D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1951-4520-4777-B2F6-8A0C4A5C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3D287-E2EB-4579-8EE0-8987AF3733D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1951-4520-4777-B2F6-8A0C4A5C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3D287-E2EB-4579-8EE0-8987AF3733D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1951-4520-4777-B2F6-8A0C4A5C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8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3D287-E2EB-4579-8EE0-8987AF3733D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1951-4520-4777-B2F6-8A0C4A5C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3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3D287-E2EB-4579-8EE0-8987AF3733D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1951-4520-4777-B2F6-8A0C4A5C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8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3D287-E2EB-4579-8EE0-8987AF3733D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1951-4520-4777-B2F6-8A0C4A5C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3D287-E2EB-4579-8EE0-8987AF3733D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51951-4520-4777-B2F6-8A0C4A5C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6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358775"/>
          </a:xfrm>
        </p:spPr>
        <p:txBody>
          <a:bodyPr>
            <a:normAutofit/>
          </a:bodyPr>
          <a:lstStyle/>
          <a:p>
            <a:r>
              <a:rPr lang="en-US" sz="1200" b="1" smtClean="0"/>
              <a:t>Trading Comparables Valuation</a:t>
            </a:r>
            <a:endParaRPr lang="en-US" sz="1200" b="1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723901"/>
            <a:ext cx="3200400" cy="3390900"/>
          </a:xfrm>
        </p:spPr>
        <p:txBody>
          <a:bodyPr>
            <a:normAutofit/>
          </a:bodyPr>
          <a:lstStyle/>
          <a:p>
            <a:r>
              <a:rPr lang="en-US" sz="1050" smtClean="0"/>
              <a:t>Identify an appropriate group of publily traded, or “listed” peers</a:t>
            </a:r>
          </a:p>
          <a:p>
            <a:r>
              <a:rPr lang="en-US" sz="1050" smtClean="0"/>
              <a:t>Compute their fully diluted equity values and enterprise values (EV)</a:t>
            </a:r>
          </a:p>
          <a:p>
            <a:r>
              <a:rPr lang="en-US" sz="1050" smtClean="0"/>
              <a:t>Measure each peer’s earnings over a variety of time frames including last twelve months (LTM) and forecast year</a:t>
            </a:r>
          </a:p>
          <a:p>
            <a:r>
              <a:rPr lang="en-US" sz="1050" smtClean="0"/>
              <a:t>Make “pro-forma” adjustments to earnings numbers to remove distortions from acquisitions or disposals made by the comparable firms</a:t>
            </a:r>
          </a:p>
          <a:p>
            <a:r>
              <a:rPr lang="en-US" sz="1050" smtClean="0"/>
              <a:t>Calendarize forward earnings numbers</a:t>
            </a:r>
          </a:p>
          <a:p>
            <a:r>
              <a:rPr lang="en-US" sz="1050" smtClean="0"/>
              <a:t>Interpret your multiples and formulate a valuation of the business in question</a:t>
            </a:r>
          </a:p>
          <a:p>
            <a:pPr marL="0" indent="0">
              <a:buNone/>
            </a:pPr>
            <a:endParaRPr lang="en-US" sz="105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838200" y="3451225"/>
            <a:ext cx="3200400" cy="358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smtClean="0"/>
              <a:t>Transaction Comparables</a:t>
            </a:r>
            <a:endParaRPr lang="en-US" sz="1200" b="1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838200" y="3810000"/>
            <a:ext cx="3200400" cy="1665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smtClean="0"/>
              <a:t>Select comparables historical deals or transactions</a:t>
            </a:r>
          </a:p>
          <a:p>
            <a:r>
              <a:rPr lang="en-US" sz="1050" smtClean="0"/>
              <a:t>Accurately measure the historical recurring earnings of the companies acquired in these deals and compare this to the effective EV paid by the acquirer for the entire business</a:t>
            </a:r>
          </a:p>
          <a:p>
            <a:r>
              <a:rPr lang="en-US" sz="1050" smtClean="0"/>
              <a:t>Interpret the results and apply your analysis to the target business</a:t>
            </a:r>
            <a:endParaRPr lang="en-US" sz="105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610100" y="350931"/>
            <a:ext cx="3200400" cy="358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smtClean="0"/>
              <a:t>Valuation Fundamentals</a:t>
            </a:r>
            <a:endParaRPr lang="en-US" sz="1200" b="1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610100" y="709707"/>
            <a:ext cx="3200400" cy="2033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smtClean="0"/>
              <a:t>Calculate equity value and EV for a company given share price and balance sheet information</a:t>
            </a:r>
          </a:p>
          <a:p>
            <a:r>
              <a:rPr lang="en-US" sz="1050" smtClean="0"/>
              <a:t>Calculate EBIT, EBITDA, and P/E multiples</a:t>
            </a:r>
          </a:p>
          <a:p>
            <a:r>
              <a:rPr lang="en-US" sz="1050" smtClean="0"/>
              <a:t>Perform a basic DCF valuation of a business</a:t>
            </a:r>
          </a:p>
          <a:p>
            <a:r>
              <a:rPr lang="en-US" sz="1050" smtClean="0"/>
              <a:t>Perform a basic LBO analysis and valuation of a business</a:t>
            </a:r>
          </a:p>
          <a:p>
            <a:r>
              <a:rPr lang="en-US" sz="1050" smtClean="0"/>
              <a:t>Understand the relative strengths and weaknesses of these techniques, and when one might be more appropriate than another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5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4610100" y="3451224"/>
            <a:ext cx="3200400" cy="358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smtClean="0"/>
              <a:t>DCF Valuation</a:t>
            </a:r>
            <a:endParaRPr lang="en-US" sz="1200" b="1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4610100" y="3810000"/>
            <a:ext cx="3200400" cy="2795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smtClean="0"/>
              <a:t>Forecast free cash flow (FCF) of the enterprise</a:t>
            </a:r>
          </a:p>
          <a:p>
            <a:r>
              <a:rPr lang="en-US" sz="1050" smtClean="0"/>
              <a:t>Estimate an appropriate weighted average cost of capital (WACC) for the business you are valuing</a:t>
            </a:r>
          </a:p>
          <a:p>
            <a:r>
              <a:rPr lang="en-US" sz="1050" smtClean="0"/>
              <a:t>De-lever comparable companies betas and re-lever to the target capital structure of the business being valued</a:t>
            </a:r>
          </a:p>
          <a:p>
            <a:r>
              <a:rPr lang="en-US" sz="1050" smtClean="0"/>
              <a:t>Estimate a reasonable terminal value (TV) using either a multiple, or a perpetual growth assumption</a:t>
            </a:r>
          </a:p>
          <a:p>
            <a:r>
              <a:rPr lang="en-US" sz="1050" smtClean="0"/>
              <a:t>Discount FCF and TV to valuation date, incorporating the mid-year adjustment</a:t>
            </a:r>
          </a:p>
          <a:p>
            <a:r>
              <a:rPr lang="en-US" sz="1050" smtClean="0"/>
              <a:t>Translate the resulting EV to an equity value</a:t>
            </a:r>
          </a:p>
          <a:p>
            <a:r>
              <a:rPr lang="en-US" sz="1050" smtClean="0"/>
              <a:t>Sensitize your result in an Excel data table 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8385735" y="350931"/>
            <a:ext cx="3200400" cy="358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smtClean="0"/>
              <a:t>LBO Analysis Fundamentals</a:t>
            </a:r>
            <a:endParaRPr lang="en-US" sz="1200" b="1"/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8385735" y="709707"/>
            <a:ext cx="3200400" cy="184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smtClean="0"/>
              <a:t>Define an LBO transaction</a:t>
            </a:r>
          </a:p>
          <a:p>
            <a:r>
              <a:rPr lang="en-US" sz="1050" smtClean="0"/>
              <a:t>Understand the funding structure of an LBO</a:t>
            </a:r>
          </a:p>
          <a:p>
            <a:r>
              <a:rPr lang="en-US" sz="1050" smtClean="0"/>
              <a:t>Identify the process of the subordination of debt within an LBO funding structure</a:t>
            </a:r>
          </a:p>
          <a:p>
            <a:r>
              <a:rPr lang="en-US" sz="1050" smtClean="0"/>
              <a:t>Build an LBO model in Excel for any cash generating business</a:t>
            </a:r>
          </a:p>
          <a:p>
            <a:r>
              <a:rPr lang="en-US" sz="1050" smtClean="0"/>
              <a:t>Calculate the internal rate of return (IRR) to the financial sponsor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8382000" y="3451224"/>
            <a:ext cx="3200400" cy="358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smtClean="0"/>
              <a:t>M&amp;A Analysis Fundamentals</a:t>
            </a:r>
            <a:endParaRPr lang="en-US" sz="1200" b="1"/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8382000" y="3810001"/>
            <a:ext cx="3200400" cy="1484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smtClean="0"/>
              <a:t>Understand how to build the sources and use table, and form a view on likely funding sources used by the buyer</a:t>
            </a:r>
          </a:p>
          <a:p>
            <a:r>
              <a:rPr lang="en-US" sz="1050" smtClean="0"/>
              <a:t>Consolidate the balance sheets of the buyer and target businesses</a:t>
            </a:r>
          </a:p>
          <a:p>
            <a:r>
              <a:rPr lang="en-US" sz="1050" smtClean="0"/>
              <a:t>Forecast combined EPS post deal, and calculate the deal accretion or dilution</a:t>
            </a:r>
          </a:p>
        </p:txBody>
      </p:sp>
    </p:spTree>
    <p:extLst>
      <p:ext uri="{BB962C8B-B14F-4D97-AF65-F5344CB8AC3E}">
        <p14:creationId xmlns:p14="http://schemas.microsoft.com/office/powerpoint/2010/main" val="78596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383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Trading Comparables 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Comparables Valuation</dc:title>
  <dc:creator>Nick Jathar</dc:creator>
  <cp:lastModifiedBy>Nick Jathar</cp:lastModifiedBy>
  <cp:revision>6</cp:revision>
  <dcterms:created xsi:type="dcterms:W3CDTF">2023-02-22T16:09:28Z</dcterms:created>
  <dcterms:modified xsi:type="dcterms:W3CDTF">2023-02-22T16:36:43Z</dcterms:modified>
</cp:coreProperties>
</file>