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316" r:id="rId3"/>
    <p:sldId id="319" r:id="rId4"/>
    <p:sldId id="335" r:id="rId5"/>
    <p:sldId id="317" r:id="rId6"/>
    <p:sldId id="334" r:id="rId7"/>
    <p:sldId id="318" r:id="rId8"/>
    <p:sldId id="320" r:id="rId9"/>
    <p:sldId id="321" r:id="rId10"/>
    <p:sldId id="322" r:id="rId11"/>
    <p:sldId id="323" r:id="rId12"/>
    <p:sldId id="325" r:id="rId13"/>
    <p:sldId id="324" r:id="rId14"/>
    <p:sldId id="326" r:id="rId15"/>
    <p:sldId id="327" r:id="rId16"/>
    <p:sldId id="328" r:id="rId17"/>
    <p:sldId id="329" r:id="rId18"/>
    <p:sldId id="257" r:id="rId19"/>
    <p:sldId id="330" r:id="rId20"/>
    <p:sldId id="258" r:id="rId21"/>
    <p:sldId id="338" r:id="rId22"/>
    <p:sldId id="333" r:id="rId23"/>
    <p:sldId id="339" r:id="rId24"/>
    <p:sldId id="341" r:id="rId25"/>
    <p:sldId id="331" r:id="rId26"/>
    <p:sldId id="332" r:id="rId27"/>
    <p:sldId id="33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CBD0E-D670-46AE-9E36-83546A99759E}" v="5" dt="2022-08-26T18:07:28.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59" autoAdjust="0"/>
    <p:restoredTop sz="94286" autoAdjust="0"/>
  </p:normalViewPr>
  <p:slideViewPr>
    <p:cSldViewPr snapToGrid="0">
      <p:cViewPr varScale="1">
        <p:scale>
          <a:sx n="93" d="100"/>
          <a:sy n="93" d="100"/>
        </p:scale>
        <p:origin x="5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Jathar" userId="7874bdcc0642262c" providerId="LiveId" clId="{26ECBD0E-D670-46AE-9E36-83546A99759E}"/>
    <pc:docChg chg="undo custSel addSld delSld modSld sldOrd">
      <pc:chgData name="Nikhil Jathar" userId="7874bdcc0642262c" providerId="LiveId" clId="{26ECBD0E-D670-46AE-9E36-83546A99759E}" dt="2022-08-26T18:36:36.111" v="3684" actId="115"/>
      <pc:docMkLst>
        <pc:docMk/>
      </pc:docMkLst>
      <pc:sldChg chg="modSp mod">
        <pc:chgData name="Nikhil Jathar" userId="7874bdcc0642262c" providerId="LiveId" clId="{26ECBD0E-D670-46AE-9E36-83546A99759E}" dt="2022-08-26T18:06:32.502" v="2640" actId="12"/>
        <pc:sldMkLst>
          <pc:docMk/>
          <pc:sldMk cId="3862726256" sldId="316"/>
        </pc:sldMkLst>
        <pc:spChg chg="mod">
          <ac:chgData name="Nikhil Jathar" userId="7874bdcc0642262c" providerId="LiveId" clId="{26ECBD0E-D670-46AE-9E36-83546A99759E}" dt="2022-08-26T18:06:32.502" v="2640" actId="12"/>
          <ac:spMkLst>
            <pc:docMk/>
            <pc:sldMk cId="3862726256" sldId="316"/>
            <ac:spMk id="8" creationId="{0B1FB937-B820-A216-4762-79E616D62FFB}"/>
          </ac:spMkLst>
        </pc:spChg>
      </pc:sldChg>
      <pc:sldChg chg="modSp mod">
        <pc:chgData name="Nikhil Jathar" userId="7874bdcc0642262c" providerId="LiveId" clId="{26ECBD0E-D670-46AE-9E36-83546A99759E}" dt="2022-08-26T18:28:48.744" v="3418" actId="115"/>
        <pc:sldMkLst>
          <pc:docMk/>
          <pc:sldMk cId="241747001" sldId="317"/>
        </pc:sldMkLst>
        <pc:spChg chg="mod">
          <ac:chgData name="Nikhil Jathar" userId="7874bdcc0642262c" providerId="LiveId" clId="{26ECBD0E-D670-46AE-9E36-83546A99759E}" dt="2022-08-26T18:28:48.744" v="3418" actId="115"/>
          <ac:spMkLst>
            <pc:docMk/>
            <pc:sldMk cId="241747001" sldId="317"/>
            <ac:spMk id="8" creationId="{0B1FB937-B820-A216-4762-79E616D62FFB}"/>
          </ac:spMkLst>
        </pc:spChg>
      </pc:sldChg>
      <pc:sldChg chg="modSp mod ord">
        <pc:chgData name="Nikhil Jathar" userId="7874bdcc0642262c" providerId="LiveId" clId="{26ECBD0E-D670-46AE-9E36-83546A99759E}" dt="2022-08-26T18:36:36.111" v="3684" actId="115"/>
        <pc:sldMkLst>
          <pc:docMk/>
          <pc:sldMk cId="1675749633" sldId="319"/>
        </pc:sldMkLst>
        <pc:spChg chg="mod">
          <ac:chgData name="Nikhil Jathar" userId="7874bdcc0642262c" providerId="LiveId" clId="{26ECBD0E-D670-46AE-9E36-83546A99759E}" dt="2022-08-26T18:36:36.111" v="3684" actId="115"/>
          <ac:spMkLst>
            <pc:docMk/>
            <pc:sldMk cId="1675749633" sldId="319"/>
            <ac:spMk id="8" creationId="{0B1FB937-B820-A216-4762-79E616D62FFB}"/>
          </ac:spMkLst>
        </pc:spChg>
      </pc:sldChg>
      <pc:sldChg chg="addSp modSp mod ord">
        <pc:chgData name="Nikhil Jathar" userId="7874bdcc0642262c" providerId="LiveId" clId="{26ECBD0E-D670-46AE-9E36-83546A99759E}" dt="2022-08-26T18:31:52.244" v="3603" actId="20577"/>
        <pc:sldMkLst>
          <pc:docMk/>
          <pc:sldMk cId="1981209511" sldId="334"/>
        </pc:sldMkLst>
        <pc:spChg chg="mod">
          <ac:chgData name="Nikhil Jathar" userId="7874bdcc0642262c" providerId="LiveId" clId="{26ECBD0E-D670-46AE-9E36-83546A99759E}" dt="2022-08-26T18:07:26.434" v="2643" actId="14100"/>
          <ac:spMkLst>
            <pc:docMk/>
            <pc:sldMk cId="1981209511" sldId="334"/>
            <ac:spMk id="3" creationId="{4F68199C-B125-7306-50C9-F1927A02F32C}"/>
          </ac:spMkLst>
        </pc:spChg>
        <pc:spChg chg="add mod">
          <ac:chgData name="Nikhil Jathar" userId="7874bdcc0642262c" providerId="LiveId" clId="{26ECBD0E-D670-46AE-9E36-83546A99759E}" dt="2022-08-26T18:31:52.244" v="3603" actId="20577"/>
          <ac:spMkLst>
            <pc:docMk/>
            <pc:sldMk cId="1981209511" sldId="334"/>
            <ac:spMk id="4" creationId="{697AA8B5-1F84-A7A3-027E-39875E773B65}"/>
          </ac:spMkLst>
        </pc:spChg>
      </pc:sldChg>
      <pc:sldChg chg="ord">
        <pc:chgData name="Nikhil Jathar" userId="7874bdcc0642262c" providerId="LiveId" clId="{26ECBD0E-D670-46AE-9E36-83546A99759E}" dt="2022-08-26T18:33:13.876" v="3611"/>
        <pc:sldMkLst>
          <pc:docMk/>
          <pc:sldMk cId="4108743609" sldId="335"/>
        </pc:sldMkLst>
      </pc:sldChg>
      <pc:sldChg chg="addSp modSp mod">
        <pc:chgData name="Nikhil Jathar" userId="7874bdcc0642262c" providerId="LiveId" clId="{26ECBD0E-D670-46AE-9E36-83546A99759E}" dt="2022-08-26T12:29:19.911" v="941" actId="1035"/>
        <pc:sldMkLst>
          <pc:docMk/>
          <pc:sldMk cId="618721807" sldId="339"/>
        </pc:sldMkLst>
        <pc:spChg chg="add mod">
          <ac:chgData name="Nikhil Jathar" userId="7874bdcc0642262c" providerId="LiveId" clId="{26ECBD0E-D670-46AE-9E36-83546A99759E}" dt="2022-08-26T12:29:19.911" v="941" actId="1035"/>
          <ac:spMkLst>
            <pc:docMk/>
            <pc:sldMk cId="618721807" sldId="339"/>
            <ac:spMk id="2" creationId="{14D3F6EB-A535-2D50-95FA-42599E181087}"/>
          </ac:spMkLst>
        </pc:spChg>
        <pc:spChg chg="add mod">
          <ac:chgData name="Nikhil Jathar" userId="7874bdcc0642262c" providerId="LiveId" clId="{26ECBD0E-D670-46AE-9E36-83546A99759E}" dt="2022-08-26T12:29:19.911" v="941" actId="1035"/>
          <ac:spMkLst>
            <pc:docMk/>
            <pc:sldMk cId="618721807" sldId="339"/>
            <ac:spMk id="4" creationId="{854F571D-AB8A-2C98-B6D0-76876C4D893B}"/>
          </ac:spMkLst>
        </pc:spChg>
      </pc:sldChg>
      <pc:sldChg chg="delSp del mod">
        <pc:chgData name="Nikhil Jathar" userId="7874bdcc0642262c" providerId="LiveId" clId="{26ECBD0E-D670-46AE-9E36-83546A99759E}" dt="2022-08-26T12:29:25.685" v="942" actId="2696"/>
        <pc:sldMkLst>
          <pc:docMk/>
          <pc:sldMk cId="698663627" sldId="340"/>
        </pc:sldMkLst>
        <pc:spChg chg="del">
          <ac:chgData name="Nikhil Jathar" userId="7874bdcc0642262c" providerId="LiveId" clId="{26ECBD0E-D670-46AE-9E36-83546A99759E}" dt="2022-08-26T12:28:52.507" v="821" actId="21"/>
          <ac:spMkLst>
            <pc:docMk/>
            <pc:sldMk cId="698663627" sldId="340"/>
            <ac:spMk id="3" creationId="{EB0325B3-7CFD-7B77-D7CC-ED089FED576F}"/>
          </ac:spMkLst>
        </pc:spChg>
        <pc:spChg chg="del">
          <ac:chgData name="Nikhil Jathar" userId="7874bdcc0642262c" providerId="LiveId" clId="{26ECBD0E-D670-46AE-9E36-83546A99759E}" dt="2022-08-26T12:28:52.507" v="821" actId="21"/>
          <ac:spMkLst>
            <pc:docMk/>
            <pc:sldMk cId="698663627" sldId="340"/>
            <ac:spMk id="5" creationId="{7265D2DF-C4D7-52F1-01D7-B8D2B827B5EE}"/>
          </ac:spMkLst>
        </pc:spChg>
      </pc:sldChg>
      <pc:sldChg chg="addSp modSp add mod">
        <pc:chgData name="Nikhil Jathar" userId="7874bdcc0642262c" providerId="LiveId" clId="{26ECBD0E-D670-46AE-9E36-83546A99759E}" dt="2022-08-26T18:03:16.177" v="2635" actId="20577"/>
        <pc:sldMkLst>
          <pc:docMk/>
          <pc:sldMk cId="2683649486" sldId="341"/>
        </pc:sldMkLst>
        <pc:spChg chg="add mod">
          <ac:chgData name="Nikhil Jathar" userId="7874bdcc0642262c" providerId="LiveId" clId="{26ECBD0E-D670-46AE-9E36-83546A99759E}" dt="2022-08-26T17:36:52.242" v="1054" actId="20577"/>
          <ac:spMkLst>
            <pc:docMk/>
            <pc:sldMk cId="2683649486" sldId="341"/>
            <ac:spMk id="2" creationId="{DF85DF75-155E-A090-91B3-3FE466D4689C}"/>
          </ac:spMkLst>
        </pc:spChg>
        <pc:spChg chg="mod">
          <ac:chgData name="Nikhil Jathar" userId="7874bdcc0642262c" providerId="LiveId" clId="{26ECBD0E-D670-46AE-9E36-83546A99759E}" dt="2022-08-26T05:20:54.998" v="660" actId="115"/>
          <ac:spMkLst>
            <pc:docMk/>
            <pc:sldMk cId="2683649486" sldId="341"/>
            <ac:spMk id="3" creationId="{EB0325B3-7CFD-7B77-D7CC-ED089FED576F}"/>
          </ac:spMkLst>
        </pc:spChg>
        <pc:spChg chg="add mod">
          <ac:chgData name="Nikhil Jathar" userId="7874bdcc0642262c" providerId="LiveId" clId="{26ECBD0E-D670-46AE-9E36-83546A99759E}" dt="2022-08-26T17:52:54.534" v="2037" actId="14100"/>
          <ac:spMkLst>
            <pc:docMk/>
            <pc:sldMk cId="2683649486" sldId="341"/>
            <ac:spMk id="4" creationId="{9EB6FC72-7F4D-CCE3-D06B-524637A7A084}"/>
          </ac:spMkLst>
        </pc:spChg>
        <pc:spChg chg="mod">
          <ac:chgData name="Nikhil Jathar" userId="7874bdcc0642262c" providerId="LiveId" clId="{26ECBD0E-D670-46AE-9E36-83546A99759E}" dt="2022-08-26T05:12:50.105" v="40" actId="20577"/>
          <ac:spMkLst>
            <pc:docMk/>
            <pc:sldMk cId="2683649486" sldId="341"/>
            <ac:spMk id="5" creationId="{7265D2DF-C4D7-52F1-01D7-B8D2B827B5EE}"/>
          </ac:spMkLst>
        </pc:spChg>
        <pc:spChg chg="add mod">
          <ac:chgData name="Nikhil Jathar" userId="7874bdcc0642262c" providerId="LiveId" clId="{26ECBD0E-D670-46AE-9E36-83546A99759E}" dt="2022-08-26T17:56:57.178" v="2049" actId="1076"/>
          <ac:spMkLst>
            <pc:docMk/>
            <pc:sldMk cId="2683649486" sldId="341"/>
            <ac:spMk id="6" creationId="{9E342CDE-00D7-4193-89A8-18178C4E4AB3}"/>
          </ac:spMkLst>
        </pc:spChg>
        <pc:spChg chg="add mod">
          <ac:chgData name="Nikhil Jathar" userId="7874bdcc0642262c" providerId="LiveId" clId="{26ECBD0E-D670-46AE-9E36-83546A99759E}" dt="2022-08-26T18:03:16.177" v="2635" actId="20577"/>
          <ac:spMkLst>
            <pc:docMk/>
            <pc:sldMk cId="2683649486" sldId="341"/>
            <ac:spMk id="7" creationId="{B76A0129-52C8-C8F7-2E1B-91A1CAE0F4C3}"/>
          </ac:spMkLst>
        </pc:spChg>
      </pc:sldChg>
    </pc:docChg>
  </pc:docChgLst>
  <pc:docChgLst>
    <pc:chgData name="Nikhil Jathar" userId="7874bdcc0642262c" providerId="LiveId" clId="{3BB54AC3-2ADF-44C8-BA78-947932797577}"/>
    <pc:docChg chg="undo custSel addSld delSld modSld sldOrd">
      <pc:chgData name="Nikhil Jathar" userId="7874bdcc0642262c" providerId="LiveId" clId="{3BB54AC3-2ADF-44C8-BA78-947932797577}" dt="2022-08-25T18:28:43.488" v="13970"/>
      <pc:docMkLst>
        <pc:docMk/>
      </pc:docMkLst>
      <pc:sldChg chg="addSp delSp delDesignElem">
        <pc:chgData name="Nikhil Jathar" userId="7874bdcc0642262c" providerId="LiveId" clId="{3BB54AC3-2ADF-44C8-BA78-947932797577}" dt="2022-08-25T16:19:39.284" v="10198"/>
        <pc:sldMkLst>
          <pc:docMk/>
          <pc:sldMk cId="165354441" sldId="256"/>
        </pc:sldMkLst>
        <pc:spChg chg="add del">
          <ac:chgData name="Nikhil Jathar" userId="7874bdcc0642262c" providerId="LiveId" clId="{3BB54AC3-2ADF-44C8-BA78-947932797577}" dt="2022-08-25T16:19:39.284" v="10198"/>
          <ac:spMkLst>
            <pc:docMk/>
            <pc:sldMk cId="165354441" sldId="256"/>
            <ac:spMk id="15" creationId="{55B419A7-F817-4767-8CCB-FB0E189C4ACD}"/>
          </ac:spMkLst>
        </pc:spChg>
        <pc:spChg chg="add del">
          <ac:chgData name="Nikhil Jathar" userId="7874bdcc0642262c" providerId="LiveId" clId="{3BB54AC3-2ADF-44C8-BA78-947932797577}" dt="2022-08-25T16:19:39.284" v="10198"/>
          <ac:spMkLst>
            <pc:docMk/>
            <pc:sldMk cId="165354441" sldId="256"/>
            <ac:spMk id="18" creationId="{ADA271CD-3011-4A05-B4A3-80F1794684F2}"/>
          </ac:spMkLst>
        </pc:spChg>
        <pc:cxnChg chg="add del">
          <ac:chgData name="Nikhil Jathar" userId="7874bdcc0642262c" providerId="LiveId" clId="{3BB54AC3-2ADF-44C8-BA78-947932797577}" dt="2022-08-25T16:19:39.284" v="10198"/>
          <ac:cxnSpMkLst>
            <pc:docMk/>
            <pc:sldMk cId="165354441" sldId="256"/>
            <ac:cxnSpMk id="17" creationId="{E3B95BE3-D5B2-4F38-9A01-17866C9FBA6E}"/>
          </ac:cxnSpMkLst>
        </pc:cxnChg>
      </pc:sldChg>
      <pc:sldChg chg="modSp">
        <pc:chgData name="Nikhil Jathar" userId="7874bdcc0642262c" providerId="LiveId" clId="{3BB54AC3-2ADF-44C8-BA78-947932797577}" dt="2022-08-23T19:48:20.624" v="3991"/>
        <pc:sldMkLst>
          <pc:docMk/>
          <pc:sldMk cId="679573200" sldId="257"/>
        </pc:sldMkLst>
        <pc:spChg chg="mod">
          <ac:chgData name="Nikhil Jathar" userId="7874bdcc0642262c" providerId="LiveId" clId="{3BB54AC3-2ADF-44C8-BA78-947932797577}" dt="2022-08-23T19:48:20.624" v="3991"/>
          <ac:spMkLst>
            <pc:docMk/>
            <pc:sldMk cId="679573200" sldId="257"/>
            <ac:spMk id="5" creationId="{7265D2DF-C4D7-52F1-01D7-B8D2B827B5EE}"/>
          </ac:spMkLst>
        </pc:spChg>
      </pc:sldChg>
      <pc:sldChg chg="addSp delSp modSp add mod">
        <pc:chgData name="Nikhil Jathar" userId="7874bdcc0642262c" providerId="LiveId" clId="{3BB54AC3-2ADF-44C8-BA78-947932797577}" dt="2022-08-23T12:29:35.503" v="1947" actId="20577"/>
        <pc:sldMkLst>
          <pc:docMk/>
          <pc:sldMk cId="1059156093" sldId="258"/>
        </pc:sldMkLst>
        <pc:spChg chg="mod">
          <ac:chgData name="Nikhil Jathar" userId="7874bdcc0642262c" providerId="LiveId" clId="{3BB54AC3-2ADF-44C8-BA78-947932797577}" dt="2022-08-23T12:21:10.344" v="1640" actId="27636"/>
          <ac:spMkLst>
            <pc:docMk/>
            <pc:sldMk cId="1059156093" sldId="258"/>
            <ac:spMk id="2" creationId="{45FCAC17-883F-3C3C-1FD3-225239EC4F6A}"/>
          </ac:spMkLst>
        </pc:spChg>
        <pc:spChg chg="add del mod">
          <ac:chgData name="Nikhil Jathar" userId="7874bdcc0642262c" providerId="LiveId" clId="{3BB54AC3-2ADF-44C8-BA78-947932797577}" dt="2022-08-23T12:21:52.090" v="1715" actId="478"/>
          <ac:spMkLst>
            <pc:docMk/>
            <pc:sldMk cId="1059156093" sldId="258"/>
            <ac:spMk id="3" creationId="{B5337D9B-48C8-D72F-8F47-AB21C6A11F7D}"/>
          </ac:spMkLst>
        </pc:spChg>
        <pc:spChg chg="del">
          <ac:chgData name="Nikhil Jathar" userId="7874bdcc0642262c" providerId="LiveId" clId="{3BB54AC3-2ADF-44C8-BA78-947932797577}" dt="2022-08-23T03:21:19.924" v="10" actId="478"/>
          <ac:spMkLst>
            <pc:docMk/>
            <pc:sldMk cId="1059156093" sldId="258"/>
            <ac:spMk id="4" creationId="{B8BD267B-5222-42B0-DE20-C5A3F1EE2697}"/>
          </ac:spMkLst>
        </pc:spChg>
        <pc:spChg chg="mod">
          <ac:chgData name="Nikhil Jathar" userId="7874bdcc0642262c" providerId="LiveId" clId="{3BB54AC3-2ADF-44C8-BA78-947932797577}" dt="2022-08-23T12:20:47.729" v="1634" actId="27636"/>
          <ac:spMkLst>
            <pc:docMk/>
            <pc:sldMk cId="1059156093" sldId="258"/>
            <ac:spMk id="5" creationId="{7265D2DF-C4D7-52F1-01D7-B8D2B827B5EE}"/>
          </ac:spMkLst>
        </pc:spChg>
        <pc:spChg chg="add mod">
          <ac:chgData name="Nikhil Jathar" userId="7874bdcc0642262c" providerId="LiveId" clId="{3BB54AC3-2ADF-44C8-BA78-947932797577}" dt="2022-08-23T12:29:35.503" v="1947" actId="20577"/>
          <ac:spMkLst>
            <pc:docMk/>
            <pc:sldMk cId="1059156093" sldId="258"/>
            <ac:spMk id="6" creationId="{FF98D329-CA90-2C7A-3ED7-BFB437B1E693}"/>
          </ac:spMkLst>
        </pc:spChg>
        <pc:spChg chg="add mod">
          <ac:chgData name="Nikhil Jathar" userId="7874bdcc0642262c" providerId="LiveId" clId="{3BB54AC3-2ADF-44C8-BA78-947932797577}" dt="2022-08-23T12:22:13.092" v="1716" actId="1076"/>
          <ac:spMkLst>
            <pc:docMk/>
            <pc:sldMk cId="1059156093" sldId="258"/>
            <ac:spMk id="7" creationId="{42877196-44F1-A635-FAAE-8E407157152E}"/>
          </ac:spMkLst>
        </pc:spChg>
      </pc:sldChg>
      <pc:sldChg chg="new del">
        <pc:chgData name="Nikhil Jathar" userId="7874bdcc0642262c" providerId="LiveId" clId="{3BB54AC3-2ADF-44C8-BA78-947932797577}" dt="2022-08-23T03:20:48.841" v="1" actId="2696"/>
        <pc:sldMkLst>
          <pc:docMk/>
          <pc:sldMk cId="1853421066" sldId="258"/>
        </pc:sldMkLst>
      </pc:sldChg>
      <pc:sldChg chg="modSp mod ord modNotesTx">
        <pc:chgData name="Nikhil Jathar" userId="7874bdcc0642262c" providerId="LiveId" clId="{3BB54AC3-2ADF-44C8-BA78-947932797577}" dt="2022-08-25T15:43:43.492" v="7652" actId="20577"/>
        <pc:sldMkLst>
          <pc:docMk/>
          <pc:sldMk cId="3862726256" sldId="316"/>
        </pc:sldMkLst>
        <pc:spChg chg="mod">
          <ac:chgData name="Nikhil Jathar" userId="7874bdcc0642262c" providerId="LiveId" clId="{3BB54AC3-2ADF-44C8-BA78-947932797577}" dt="2022-08-25T15:43:43.492" v="7652" actId="20577"/>
          <ac:spMkLst>
            <pc:docMk/>
            <pc:sldMk cId="3862726256" sldId="316"/>
            <ac:spMk id="8" creationId="{0B1FB937-B820-A216-4762-79E616D62FFB}"/>
          </ac:spMkLst>
        </pc:spChg>
      </pc:sldChg>
      <pc:sldChg chg="modSp mod">
        <pc:chgData name="Nikhil Jathar" userId="7874bdcc0642262c" providerId="LiveId" clId="{3BB54AC3-2ADF-44C8-BA78-947932797577}" dt="2022-08-23T14:23:38.745" v="1948" actId="33524"/>
        <pc:sldMkLst>
          <pc:docMk/>
          <pc:sldMk cId="241747001" sldId="317"/>
        </pc:sldMkLst>
        <pc:spChg chg="mod">
          <ac:chgData name="Nikhil Jathar" userId="7874bdcc0642262c" providerId="LiveId" clId="{3BB54AC3-2ADF-44C8-BA78-947932797577}" dt="2022-08-23T14:23:38.745" v="1948" actId="33524"/>
          <ac:spMkLst>
            <pc:docMk/>
            <pc:sldMk cId="241747001" sldId="317"/>
            <ac:spMk id="8" creationId="{0B1FB937-B820-A216-4762-79E616D62FFB}"/>
          </ac:spMkLst>
        </pc:spChg>
      </pc:sldChg>
      <pc:sldChg chg="modSp mod ord">
        <pc:chgData name="Nikhil Jathar" userId="7874bdcc0642262c" providerId="LiveId" clId="{3BB54AC3-2ADF-44C8-BA78-947932797577}" dt="2022-08-23T17:00:24.125" v="2585" actId="2711"/>
        <pc:sldMkLst>
          <pc:docMk/>
          <pc:sldMk cId="485879066" sldId="318"/>
        </pc:sldMkLst>
        <pc:spChg chg="mod">
          <ac:chgData name="Nikhil Jathar" userId="7874bdcc0642262c" providerId="LiveId" clId="{3BB54AC3-2ADF-44C8-BA78-947932797577}" dt="2022-08-23T16:31:03.822" v="1965" actId="1076"/>
          <ac:spMkLst>
            <pc:docMk/>
            <pc:sldMk cId="485879066" sldId="318"/>
            <ac:spMk id="2" creationId="{F8BC2655-556D-2454-21C2-E02EA1135BD8}"/>
          </ac:spMkLst>
        </pc:spChg>
        <pc:spChg chg="mod">
          <ac:chgData name="Nikhil Jathar" userId="7874bdcc0642262c" providerId="LiveId" clId="{3BB54AC3-2ADF-44C8-BA78-947932797577}" dt="2022-08-23T17:00:24.125" v="2585" actId="2711"/>
          <ac:spMkLst>
            <pc:docMk/>
            <pc:sldMk cId="485879066" sldId="318"/>
            <ac:spMk id="8" creationId="{0B1FB937-B820-A216-4762-79E616D62FFB}"/>
          </ac:spMkLst>
        </pc:spChg>
      </pc:sldChg>
      <pc:sldChg chg="modSp mod ord">
        <pc:chgData name="Nikhil Jathar" userId="7874bdcc0642262c" providerId="LiveId" clId="{3BB54AC3-2ADF-44C8-BA78-947932797577}" dt="2022-08-23T17:03:36.052" v="2638" actId="20577"/>
        <pc:sldMkLst>
          <pc:docMk/>
          <pc:sldMk cId="1675749633" sldId="319"/>
        </pc:sldMkLst>
        <pc:spChg chg="mod">
          <ac:chgData name="Nikhil Jathar" userId="7874bdcc0642262c" providerId="LiveId" clId="{3BB54AC3-2ADF-44C8-BA78-947932797577}" dt="2022-08-23T16:59:38.015" v="2580" actId="1076"/>
          <ac:spMkLst>
            <pc:docMk/>
            <pc:sldMk cId="1675749633" sldId="319"/>
            <ac:spMk id="2" creationId="{F8BC2655-556D-2454-21C2-E02EA1135BD8}"/>
          </ac:spMkLst>
        </pc:spChg>
        <pc:spChg chg="mod">
          <ac:chgData name="Nikhil Jathar" userId="7874bdcc0642262c" providerId="LiveId" clId="{3BB54AC3-2ADF-44C8-BA78-947932797577}" dt="2022-08-23T17:03:36.052" v="2638" actId="20577"/>
          <ac:spMkLst>
            <pc:docMk/>
            <pc:sldMk cId="1675749633" sldId="319"/>
            <ac:spMk id="8" creationId="{0B1FB937-B820-A216-4762-79E616D62FFB}"/>
          </ac:spMkLst>
        </pc:spChg>
      </pc:sldChg>
      <pc:sldChg chg="modSp mod ord">
        <pc:chgData name="Nikhil Jathar" userId="7874bdcc0642262c" providerId="LiveId" clId="{3BB54AC3-2ADF-44C8-BA78-947932797577}" dt="2022-08-25T16:19:39.284" v="10198"/>
        <pc:sldMkLst>
          <pc:docMk/>
          <pc:sldMk cId="1896307925" sldId="320"/>
        </pc:sldMkLst>
        <pc:spChg chg="mod">
          <ac:chgData name="Nikhil Jathar" userId="7874bdcc0642262c" providerId="LiveId" clId="{3BB54AC3-2ADF-44C8-BA78-947932797577}" dt="2022-08-23T17:05:39.949" v="2651" actId="1076"/>
          <ac:spMkLst>
            <pc:docMk/>
            <pc:sldMk cId="1896307925" sldId="320"/>
            <ac:spMk id="2" creationId="{F8BC2655-556D-2454-21C2-E02EA1135BD8}"/>
          </ac:spMkLst>
        </pc:spChg>
        <pc:spChg chg="mod">
          <ac:chgData name="Nikhil Jathar" userId="7874bdcc0642262c" providerId="LiveId" clId="{3BB54AC3-2ADF-44C8-BA78-947932797577}" dt="2022-08-25T16:19:39.284" v="10198"/>
          <ac:spMkLst>
            <pc:docMk/>
            <pc:sldMk cId="1896307925" sldId="320"/>
            <ac:spMk id="8" creationId="{0B1FB937-B820-A216-4762-79E616D62FFB}"/>
          </ac:spMkLst>
        </pc:spChg>
      </pc:sldChg>
      <pc:sldChg chg="modSp mod ord">
        <pc:chgData name="Nikhil Jathar" userId="7874bdcc0642262c" providerId="LiveId" clId="{3BB54AC3-2ADF-44C8-BA78-947932797577}" dt="2022-08-23T18:33:44.119" v="3236" actId="114"/>
        <pc:sldMkLst>
          <pc:docMk/>
          <pc:sldMk cId="1060253642" sldId="321"/>
        </pc:sldMkLst>
        <pc:spChg chg="mod">
          <ac:chgData name="Nikhil Jathar" userId="7874bdcc0642262c" providerId="LiveId" clId="{3BB54AC3-2ADF-44C8-BA78-947932797577}" dt="2022-08-23T17:13:05.558" v="2887" actId="1076"/>
          <ac:spMkLst>
            <pc:docMk/>
            <pc:sldMk cId="1060253642" sldId="321"/>
            <ac:spMk id="2" creationId="{F8BC2655-556D-2454-21C2-E02EA1135BD8}"/>
          </ac:spMkLst>
        </pc:spChg>
        <pc:spChg chg="mod">
          <ac:chgData name="Nikhil Jathar" userId="7874bdcc0642262c" providerId="LiveId" clId="{3BB54AC3-2ADF-44C8-BA78-947932797577}" dt="2022-08-23T18:33:44.119" v="3236" actId="114"/>
          <ac:spMkLst>
            <pc:docMk/>
            <pc:sldMk cId="1060253642" sldId="321"/>
            <ac:spMk id="8" creationId="{0B1FB937-B820-A216-4762-79E616D62FFB}"/>
          </ac:spMkLst>
        </pc:spChg>
      </pc:sldChg>
      <pc:sldChg chg="modSp mod ord">
        <pc:chgData name="Nikhil Jathar" userId="7874bdcc0642262c" providerId="LiveId" clId="{3BB54AC3-2ADF-44C8-BA78-947932797577}" dt="2022-08-23T18:44:12.489" v="3340" actId="20577"/>
        <pc:sldMkLst>
          <pc:docMk/>
          <pc:sldMk cId="1634490782" sldId="322"/>
        </pc:sldMkLst>
        <pc:spChg chg="mod">
          <ac:chgData name="Nikhil Jathar" userId="7874bdcc0642262c" providerId="LiveId" clId="{3BB54AC3-2ADF-44C8-BA78-947932797577}" dt="2022-08-23T18:34:13.728" v="3249" actId="1076"/>
          <ac:spMkLst>
            <pc:docMk/>
            <pc:sldMk cId="1634490782" sldId="322"/>
            <ac:spMk id="2" creationId="{F8BC2655-556D-2454-21C2-E02EA1135BD8}"/>
          </ac:spMkLst>
        </pc:spChg>
        <pc:spChg chg="mod">
          <ac:chgData name="Nikhil Jathar" userId="7874bdcc0642262c" providerId="LiveId" clId="{3BB54AC3-2ADF-44C8-BA78-947932797577}" dt="2022-08-23T18:44:12.489" v="3340" actId="20577"/>
          <ac:spMkLst>
            <pc:docMk/>
            <pc:sldMk cId="1634490782" sldId="322"/>
            <ac:spMk id="8" creationId="{0B1FB937-B820-A216-4762-79E616D62FFB}"/>
          </ac:spMkLst>
        </pc:spChg>
      </pc:sldChg>
      <pc:sldChg chg="modSp mod ord">
        <pc:chgData name="Nikhil Jathar" userId="7874bdcc0642262c" providerId="LiveId" clId="{3BB54AC3-2ADF-44C8-BA78-947932797577}" dt="2022-08-23T19:43:34.302" v="3544" actId="6549"/>
        <pc:sldMkLst>
          <pc:docMk/>
          <pc:sldMk cId="2353023361" sldId="323"/>
        </pc:sldMkLst>
        <pc:spChg chg="mod">
          <ac:chgData name="Nikhil Jathar" userId="7874bdcc0642262c" providerId="LiveId" clId="{3BB54AC3-2ADF-44C8-BA78-947932797577}" dt="2022-08-23T18:45:11.406" v="3356" actId="1076"/>
          <ac:spMkLst>
            <pc:docMk/>
            <pc:sldMk cId="2353023361" sldId="323"/>
            <ac:spMk id="2" creationId="{F8BC2655-556D-2454-21C2-E02EA1135BD8}"/>
          </ac:spMkLst>
        </pc:spChg>
        <pc:spChg chg="mod">
          <ac:chgData name="Nikhil Jathar" userId="7874bdcc0642262c" providerId="LiveId" clId="{3BB54AC3-2ADF-44C8-BA78-947932797577}" dt="2022-08-23T19:43:34.302" v="3544" actId="6549"/>
          <ac:spMkLst>
            <pc:docMk/>
            <pc:sldMk cId="2353023361" sldId="323"/>
            <ac:spMk id="8" creationId="{0B1FB937-B820-A216-4762-79E616D62FFB}"/>
          </ac:spMkLst>
        </pc:spChg>
      </pc:sldChg>
      <pc:sldChg chg="modSp mod ord">
        <pc:chgData name="Nikhil Jathar" userId="7874bdcc0642262c" providerId="LiveId" clId="{3BB54AC3-2ADF-44C8-BA78-947932797577}" dt="2022-08-23T17:04:58.419" v="2640"/>
        <pc:sldMkLst>
          <pc:docMk/>
          <pc:sldMk cId="3853043172" sldId="324"/>
        </pc:sldMkLst>
        <pc:spChg chg="mod">
          <ac:chgData name="Nikhil Jathar" userId="7874bdcc0642262c" providerId="LiveId" clId="{3BB54AC3-2ADF-44C8-BA78-947932797577}" dt="2022-08-23T12:12:43.166" v="1580" actId="27636"/>
          <ac:spMkLst>
            <pc:docMk/>
            <pc:sldMk cId="3853043172" sldId="324"/>
            <ac:spMk id="8" creationId="{0B1FB937-B820-A216-4762-79E616D62FFB}"/>
          </ac:spMkLst>
        </pc:spChg>
      </pc:sldChg>
      <pc:sldChg chg="modSp add mod ord">
        <pc:chgData name="Nikhil Jathar" userId="7874bdcc0642262c" providerId="LiveId" clId="{3BB54AC3-2ADF-44C8-BA78-947932797577}" dt="2022-08-23T19:53:04.231" v="4419" actId="20577"/>
        <pc:sldMkLst>
          <pc:docMk/>
          <pc:sldMk cId="2109850898" sldId="325"/>
        </pc:sldMkLst>
        <pc:spChg chg="mod">
          <ac:chgData name="Nikhil Jathar" userId="7874bdcc0642262c" providerId="LiveId" clId="{3BB54AC3-2ADF-44C8-BA78-947932797577}" dt="2022-08-23T19:44:37.783" v="3628" actId="20577"/>
          <ac:spMkLst>
            <pc:docMk/>
            <pc:sldMk cId="2109850898" sldId="325"/>
            <ac:spMk id="2" creationId="{45FCAC17-883F-3C3C-1FD3-225239EC4F6A}"/>
          </ac:spMkLst>
        </pc:spChg>
        <pc:spChg chg="mod">
          <ac:chgData name="Nikhil Jathar" userId="7874bdcc0642262c" providerId="LiveId" clId="{3BB54AC3-2ADF-44C8-BA78-947932797577}" dt="2022-08-23T19:45:03.285" v="3637" actId="20577"/>
          <ac:spMkLst>
            <pc:docMk/>
            <pc:sldMk cId="2109850898" sldId="325"/>
            <ac:spMk id="4" creationId="{B8BD267B-5222-42B0-DE20-C5A3F1EE2697}"/>
          </ac:spMkLst>
        </pc:spChg>
        <pc:spChg chg="mod">
          <ac:chgData name="Nikhil Jathar" userId="7874bdcc0642262c" providerId="LiveId" clId="{3BB54AC3-2ADF-44C8-BA78-947932797577}" dt="2022-08-23T19:53:04.231" v="4419" actId="20577"/>
          <ac:spMkLst>
            <pc:docMk/>
            <pc:sldMk cId="2109850898" sldId="325"/>
            <ac:spMk id="5" creationId="{7265D2DF-C4D7-52F1-01D7-B8D2B827B5EE}"/>
          </ac:spMkLst>
        </pc:spChg>
      </pc:sldChg>
      <pc:sldChg chg="modSp add del">
        <pc:chgData name="Nikhil Jathar" userId="7874bdcc0642262c" providerId="LiveId" clId="{3BB54AC3-2ADF-44C8-BA78-947932797577}" dt="2022-08-23T19:49:43.677" v="4002" actId="2696"/>
        <pc:sldMkLst>
          <pc:docMk/>
          <pc:sldMk cId="906536587" sldId="326"/>
        </pc:sldMkLst>
        <pc:spChg chg="mod">
          <ac:chgData name="Nikhil Jathar" userId="7874bdcc0642262c" providerId="LiveId" clId="{3BB54AC3-2ADF-44C8-BA78-947932797577}" dt="2022-08-23T19:48:20.624" v="3991"/>
          <ac:spMkLst>
            <pc:docMk/>
            <pc:sldMk cId="906536587" sldId="326"/>
            <ac:spMk id="5" creationId="{7265D2DF-C4D7-52F1-01D7-B8D2B827B5EE}"/>
          </ac:spMkLst>
        </pc:spChg>
      </pc:sldChg>
      <pc:sldChg chg="modSp mod">
        <pc:chgData name="Nikhil Jathar" userId="7874bdcc0642262c" providerId="LiveId" clId="{3BB54AC3-2ADF-44C8-BA78-947932797577}" dt="2022-08-25T15:31:42.580" v="6886" actId="6549"/>
        <pc:sldMkLst>
          <pc:docMk/>
          <pc:sldMk cId="1294747953" sldId="326"/>
        </pc:sldMkLst>
        <pc:spChg chg="mod">
          <ac:chgData name="Nikhil Jathar" userId="7874bdcc0642262c" providerId="LiveId" clId="{3BB54AC3-2ADF-44C8-BA78-947932797577}" dt="2022-08-25T15:31:42.580" v="6886" actId="6549"/>
          <ac:spMkLst>
            <pc:docMk/>
            <pc:sldMk cId="1294747953" sldId="326"/>
            <ac:spMk id="2" creationId="{F8BC2655-556D-2454-21C2-E02EA1135BD8}"/>
          </ac:spMkLst>
        </pc:spChg>
      </pc:sldChg>
      <pc:sldChg chg="modSp mod">
        <pc:chgData name="Nikhil Jathar" userId="7874bdcc0642262c" providerId="LiveId" clId="{3BB54AC3-2ADF-44C8-BA78-947932797577}" dt="2022-08-25T15:22:47.527" v="5804" actId="20577"/>
        <pc:sldMkLst>
          <pc:docMk/>
          <pc:sldMk cId="2270443375" sldId="327"/>
        </pc:sldMkLst>
        <pc:spChg chg="mod">
          <ac:chgData name="Nikhil Jathar" userId="7874bdcc0642262c" providerId="LiveId" clId="{3BB54AC3-2ADF-44C8-BA78-947932797577}" dt="2022-08-25T15:22:47.527" v="5804" actId="20577"/>
          <ac:spMkLst>
            <pc:docMk/>
            <pc:sldMk cId="2270443375" sldId="327"/>
            <ac:spMk id="8" creationId="{0B1FB937-B820-A216-4762-79E616D62FFB}"/>
          </ac:spMkLst>
        </pc:spChg>
      </pc:sldChg>
      <pc:sldChg chg="modSp add mod">
        <pc:chgData name="Nikhil Jathar" userId="7874bdcc0642262c" providerId="LiveId" clId="{3BB54AC3-2ADF-44C8-BA78-947932797577}" dt="2022-08-25T15:30:47.491" v="6869" actId="20577"/>
        <pc:sldMkLst>
          <pc:docMk/>
          <pc:sldMk cId="2517446756" sldId="328"/>
        </pc:sldMkLst>
        <pc:spChg chg="mod">
          <ac:chgData name="Nikhil Jathar" userId="7874bdcc0642262c" providerId="LiveId" clId="{3BB54AC3-2ADF-44C8-BA78-947932797577}" dt="2022-08-25T15:20:57.704" v="5675" actId="20577"/>
          <ac:spMkLst>
            <pc:docMk/>
            <pc:sldMk cId="2517446756" sldId="328"/>
            <ac:spMk id="2" creationId="{F8BC2655-556D-2454-21C2-E02EA1135BD8}"/>
          </ac:spMkLst>
        </pc:spChg>
        <pc:spChg chg="mod">
          <ac:chgData name="Nikhil Jathar" userId="7874bdcc0642262c" providerId="LiveId" clId="{3BB54AC3-2ADF-44C8-BA78-947932797577}" dt="2022-08-25T15:30:47.491" v="6869" actId="20577"/>
          <ac:spMkLst>
            <pc:docMk/>
            <pc:sldMk cId="2517446756" sldId="328"/>
            <ac:spMk id="8" creationId="{0B1FB937-B820-A216-4762-79E616D62FFB}"/>
          </ac:spMkLst>
        </pc:spChg>
      </pc:sldChg>
      <pc:sldChg chg="modSp add mod">
        <pc:chgData name="Nikhil Jathar" userId="7874bdcc0642262c" providerId="LiveId" clId="{3BB54AC3-2ADF-44C8-BA78-947932797577}" dt="2022-08-25T15:35:55.185" v="7568" actId="20577"/>
        <pc:sldMkLst>
          <pc:docMk/>
          <pc:sldMk cId="2609477406" sldId="329"/>
        </pc:sldMkLst>
        <pc:spChg chg="mod">
          <ac:chgData name="Nikhil Jathar" userId="7874bdcc0642262c" providerId="LiveId" clId="{3BB54AC3-2ADF-44C8-BA78-947932797577}" dt="2022-08-25T15:32:07.807" v="6898" actId="20577"/>
          <ac:spMkLst>
            <pc:docMk/>
            <pc:sldMk cId="2609477406" sldId="329"/>
            <ac:spMk id="2" creationId="{F8BC2655-556D-2454-21C2-E02EA1135BD8}"/>
          </ac:spMkLst>
        </pc:spChg>
        <pc:spChg chg="mod">
          <ac:chgData name="Nikhil Jathar" userId="7874bdcc0642262c" providerId="LiveId" clId="{3BB54AC3-2ADF-44C8-BA78-947932797577}" dt="2022-08-25T15:35:55.185" v="7568" actId="20577"/>
          <ac:spMkLst>
            <pc:docMk/>
            <pc:sldMk cId="2609477406" sldId="329"/>
            <ac:spMk id="8" creationId="{0B1FB937-B820-A216-4762-79E616D62FFB}"/>
          </ac:spMkLst>
        </pc:spChg>
      </pc:sldChg>
      <pc:sldChg chg="add">
        <pc:chgData name="Nikhil Jathar" userId="7874bdcc0642262c" providerId="LiveId" clId="{3BB54AC3-2ADF-44C8-BA78-947932797577}" dt="2022-08-25T15:45:07.543" v="7653" actId="2890"/>
        <pc:sldMkLst>
          <pc:docMk/>
          <pc:sldMk cId="1146895891" sldId="330"/>
        </pc:sldMkLst>
      </pc:sldChg>
      <pc:sldChg chg="modSp add mod ord">
        <pc:chgData name="Nikhil Jathar" userId="7874bdcc0642262c" providerId="LiveId" clId="{3BB54AC3-2ADF-44C8-BA78-947932797577}" dt="2022-08-25T15:50:13.808" v="8076" actId="20577"/>
        <pc:sldMkLst>
          <pc:docMk/>
          <pc:sldMk cId="4112909279" sldId="331"/>
        </pc:sldMkLst>
        <pc:spChg chg="mod">
          <ac:chgData name="Nikhil Jathar" userId="7874bdcc0642262c" providerId="LiveId" clId="{3BB54AC3-2ADF-44C8-BA78-947932797577}" dt="2022-08-25T15:46:02.529" v="7697" actId="20577"/>
          <ac:spMkLst>
            <pc:docMk/>
            <pc:sldMk cId="4112909279" sldId="331"/>
            <ac:spMk id="2" creationId="{45FCAC17-883F-3C3C-1FD3-225239EC4F6A}"/>
          </ac:spMkLst>
        </pc:spChg>
        <pc:spChg chg="mod">
          <ac:chgData name="Nikhil Jathar" userId="7874bdcc0642262c" providerId="LiveId" clId="{3BB54AC3-2ADF-44C8-BA78-947932797577}" dt="2022-08-25T15:46:38.764" v="7702" actId="20577"/>
          <ac:spMkLst>
            <pc:docMk/>
            <pc:sldMk cId="4112909279" sldId="331"/>
            <ac:spMk id="4" creationId="{B8BD267B-5222-42B0-DE20-C5A3F1EE2697}"/>
          </ac:spMkLst>
        </pc:spChg>
        <pc:spChg chg="mod">
          <ac:chgData name="Nikhil Jathar" userId="7874bdcc0642262c" providerId="LiveId" clId="{3BB54AC3-2ADF-44C8-BA78-947932797577}" dt="2022-08-25T15:50:13.808" v="8076" actId="20577"/>
          <ac:spMkLst>
            <pc:docMk/>
            <pc:sldMk cId="4112909279" sldId="331"/>
            <ac:spMk id="5" creationId="{7265D2DF-C4D7-52F1-01D7-B8D2B827B5EE}"/>
          </ac:spMkLst>
        </pc:spChg>
      </pc:sldChg>
      <pc:sldChg chg="modSp add mod ord">
        <pc:chgData name="Nikhil Jathar" userId="7874bdcc0642262c" providerId="LiveId" clId="{3BB54AC3-2ADF-44C8-BA78-947932797577}" dt="2022-08-25T16:25:31.864" v="10257"/>
        <pc:sldMkLst>
          <pc:docMk/>
          <pc:sldMk cId="2424349931" sldId="332"/>
        </pc:sldMkLst>
        <pc:spChg chg="mod">
          <ac:chgData name="Nikhil Jathar" userId="7874bdcc0642262c" providerId="LiveId" clId="{3BB54AC3-2ADF-44C8-BA78-947932797577}" dt="2022-08-25T15:50:49.697" v="8185" actId="20577"/>
          <ac:spMkLst>
            <pc:docMk/>
            <pc:sldMk cId="2424349931" sldId="332"/>
            <ac:spMk id="2" creationId="{45FCAC17-883F-3C3C-1FD3-225239EC4F6A}"/>
          </ac:spMkLst>
        </pc:spChg>
        <pc:spChg chg="mod">
          <ac:chgData name="Nikhil Jathar" userId="7874bdcc0642262c" providerId="LiveId" clId="{3BB54AC3-2ADF-44C8-BA78-947932797577}" dt="2022-08-25T15:51:55.370" v="8195" actId="20577"/>
          <ac:spMkLst>
            <pc:docMk/>
            <pc:sldMk cId="2424349931" sldId="332"/>
            <ac:spMk id="4" creationId="{B8BD267B-5222-42B0-DE20-C5A3F1EE2697}"/>
          </ac:spMkLst>
        </pc:spChg>
        <pc:spChg chg="mod">
          <ac:chgData name="Nikhil Jathar" userId="7874bdcc0642262c" providerId="LiveId" clId="{3BB54AC3-2ADF-44C8-BA78-947932797577}" dt="2022-08-25T15:55:24.106" v="8427" actId="20577"/>
          <ac:spMkLst>
            <pc:docMk/>
            <pc:sldMk cId="2424349931" sldId="332"/>
            <ac:spMk id="5" creationId="{7265D2DF-C4D7-52F1-01D7-B8D2B827B5EE}"/>
          </ac:spMkLst>
        </pc:spChg>
      </pc:sldChg>
      <pc:sldChg chg="addSp delSp modSp add mod">
        <pc:chgData name="Nikhil Jathar" userId="7874bdcc0642262c" providerId="LiveId" clId="{3BB54AC3-2ADF-44C8-BA78-947932797577}" dt="2022-08-25T16:44:11.909" v="10788" actId="478"/>
        <pc:sldMkLst>
          <pc:docMk/>
          <pc:sldMk cId="335573990" sldId="333"/>
        </pc:sldMkLst>
        <pc:spChg chg="del mod">
          <ac:chgData name="Nikhil Jathar" userId="7874bdcc0642262c" providerId="LiveId" clId="{3BB54AC3-2ADF-44C8-BA78-947932797577}" dt="2022-08-25T16:42:41.066" v="10769" actId="478"/>
          <ac:spMkLst>
            <pc:docMk/>
            <pc:sldMk cId="335573990" sldId="333"/>
            <ac:spMk id="2" creationId="{45FCAC17-883F-3C3C-1FD3-225239EC4F6A}"/>
          </ac:spMkLst>
        </pc:spChg>
        <pc:spChg chg="add mod">
          <ac:chgData name="Nikhil Jathar" userId="7874bdcc0642262c" providerId="LiveId" clId="{3BB54AC3-2ADF-44C8-BA78-947932797577}" dt="2022-08-25T16:43:45.579" v="10784" actId="1076"/>
          <ac:spMkLst>
            <pc:docMk/>
            <pc:sldMk cId="335573990" sldId="333"/>
            <ac:spMk id="3" creationId="{EB0325B3-7CFD-7B77-D7CC-ED089FED576F}"/>
          </ac:spMkLst>
        </pc:spChg>
        <pc:spChg chg="add del mod">
          <ac:chgData name="Nikhil Jathar" userId="7874bdcc0642262c" providerId="LiveId" clId="{3BB54AC3-2ADF-44C8-BA78-947932797577}" dt="2022-08-25T16:44:09.411" v="10787" actId="478"/>
          <ac:spMkLst>
            <pc:docMk/>
            <pc:sldMk cId="335573990" sldId="333"/>
            <ac:spMk id="4" creationId="{7210CCF4-3824-B84F-B60A-D425FF6CACF1}"/>
          </ac:spMkLst>
        </pc:spChg>
        <pc:spChg chg="mod">
          <ac:chgData name="Nikhil Jathar" userId="7874bdcc0642262c" providerId="LiveId" clId="{3BB54AC3-2ADF-44C8-BA78-947932797577}" dt="2022-08-25T16:43:29.920" v="10780" actId="1076"/>
          <ac:spMkLst>
            <pc:docMk/>
            <pc:sldMk cId="335573990" sldId="333"/>
            <ac:spMk id="5" creationId="{7265D2DF-C4D7-52F1-01D7-B8D2B827B5EE}"/>
          </ac:spMkLst>
        </pc:spChg>
        <pc:spChg chg="del">
          <ac:chgData name="Nikhil Jathar" userId="7874bdcc0642262c" providerId="LiveId" clId="{3BB54AC3-2ADF-44C8-BA78-947932797577}" dt="2022-08-25T16:03:25.565" v="8556" actId="478"/>
          <ac:spMkLst>
            <pc:docMk/>
            <pc:sldMk cId="335573990" sldId="333"/>
            <ac:spMk id="6" creationId="{FF98D329-CA90-2C7A-3ED7-BFB437B1E693}"/>
          </ac:spMkLst>
        </pc:spChg>
        <pc:spChg chg="del">
          <ac:chgData name="Nikhil Jathar" userId="7874bdcc0642262c" providerId="LiveId" clId="{3BB54AC3-2ADF-44C8-BA78-947932797577}" dt="2022-08-25T16:03:25.565" v="8556" actId="478"/>
          <ac:spMkLst>
            <pc:docMk/>
            <pc:sldMk cId="335573990" sldId="333"/>
            <ac:spMk id="7" creationId="{42877196-44F1-A635-FAAE-8E407157152E}"/>
          </ac:spMkLst>
        </pc:spChg>
        <pc:spChg chg="add del mod">
          <ac:chgData name="Nikhil Jathar" userId="7874bdcc0642262c" providerId="LiveId" clId="{3BB54AC3-2ADF-44C8-BA78-947932797577}" dt="2022-08-25T16:44:11.909" v="10788" actId="478"/>
          <ac:spMkLst>
            <pc:docMk/>
            <pc:sldMk cId="335573990" sldId="333"/>
            <ac:spMk id="8" creationId="{E7D34CE0-073E-4010-8D5C-8C3268C51903}"/>
          </ac:spMkLst>
        </pc:spChg>
        <pc:spChg chg="add del mod">
          <ac:chgData name="Nikhil Jathar" userId="7874bdcc0642262c" providerId="LiveId" clId="{3BB54AC3-2ADF-44C8-BA78-947932797577}" dt="2022-08-25T16:42:46.374" v="10770" actId="478"/>
          <ac:spMkLst>
            <pc:docMk/>
            <pc:sldMk cId="335573990" sldId="333"/>
            <ac:spMk id="10" creationId="{32CD8925-BDB8-738C-DAD5-C34605D39F21}"/>
          </ac:spMkLst>
        </pc:spChg>
      </pc:sldChg>
      <pc:sldChg chg="addSp delSp modSp add mod">
        <pc:chgData name="Nikhil Jathar" userId="7874bdcc0642262c" providerId="LiveId" clId="{3BB54AC3-2ADF-44C8-BA78-947932797577}" dt="2022-08-25T18:26:10.599" v="13968" actId="20577"/>
        <pc:sldMkLst>
          <pc:docMk/>
          <pc:sldMk cId="1981209511" sldId="334"/>
        </pc:sldMkLst>
        <pc:spChg chg="mod">
          <ac:chgData name="Nikhil Jathar" userId="7874bdcc0642262c" providerId="LiveId" clId="{3BB54AC3-2ADF-44C8-BA78-947932797577}" dt="2022-08-25T16:27:03.244" v="10272" actId="1076"/>
          <ac:spMkLst>
            <pc:docMk/>
            <pc:sldMk cId="1981209511" sldId="334"/>
            <ac:spMk id="2" creationId="{45FCAC17-883F-3C3C-1FD3-225239EC4F6A}"/>
          </ac:spMkLst>
        </pc:spChg>
        <pc:spChg chg="add mod">
          <ac:chgData name="Nikhil Jathar" userId="7874bdcc0642262c" providerId="LiveId" clId="{3BB54AC3-2ADF-44C8-BA78-947932797577}" dt="2022-08-25T18:26:10.599" v="13968" actId="20577"/>
          <ac:spMkLst>
            <pc:docMk/>
            <pc:sldMk cId="1981209511" sldId="334"/>
            <ac:spMk id="3" creationId="{4F68199C-B125-7306-50C9-F1927A02F32C}"/>
          </ac:spMkLst>
        </pc:spChg>
        <pc:spChg chg="del">
          <ac:chgData name="Nikhil Jathar" userId="7874bdcc0642262c" providerId="LiveId" clId="{3BB54AC3-2ADF-44C8-BA78-947932797577}" dt="2022-08-25T16:17:59.484" v="10190" actId="478"/>
          <ac:spMkLst>
            <pc:docMk/>
            <pc:sldMk cId="1981209511" sldId="334"/>
            <ac:spMk id="4" creationId="{B8BD267B-5222-42B0-DE20-C5A3F1EE2697}"/>
          </ac:spMkLst>
        </pc:spChg>
        <pc:spChg chg="mod">
          <ac:chgData name="Nikhil Jathar" userId="7874bdcc0642262c" providerId="LiveId" clId="{3BB54AC3-2ADF-44C8-BA78-947932797577}" dt="2022-08-25T16:17:52.823" v="10189" actId="20577"/>
          <ac:spMkLst>
            <pc:docMk/>
            <pc:sldMk cId="1981209511" sldId="334"/>
            <ac:spMk id="5" creationId="{7265D2DF-C4D7-52F1-01D7-B8D2B827B5EE}"/>
          </ac:spMkLst>
        </pc:spChg>
      </pc:sldChg>
      <pc:sldChg chg="new ord setBg">
        <pc:chgData name="Nikhil Jathar" userId="7874bdcc0642262c" providerId="LiveId" clId="{3BB54AC3-2ADF-44C8-BA78-947932797577}" dt="2022-08-25T18:13:36.272" v="12559"/>
        <pc:sldMkLst>
          <pc:docMk/>
          <pc:sldMk cId="4108743609" sldId="335"/>
        </pc:sldMkLst>
      </pc:sldChg>
      <pc:sldChg chg="add ord setBg">
        <pc:chgData name="Nikhil Jathar" userId="7874bdcc0642262c" providerId="LiveId" clId="{3BB54AC3-2ADF-44C8-BA78-947932797577}" dt="2022-08-25T16:20:22.443" v="10205"/>
        <pc:sldMkLst>
          <pc:docMk/>
          <pc:sldMk cId="165948739" sldId="336"/>
        </pc:sldMkLst>
      </pc:sldChg>
      <pc:sldChg chg="add del">
        <pc:chgData name="Nikhil Jathar" userId="7874bdcc0642262c" providerId="LiveId" clId="{3BB54AC3-2ADF-44C8-BA78-947932797577}" dt="2022-08-25T16:43:55.737" v="10785" actId="2696"/>
        <pc:sldMkLst>
          <pc:docMk/>
          <pc:sldMk cId="2880724765" sldId="337"/>
        </pc:sldMkLst>
      </pc:sldChg>
      <pc:sldChg chg="delSp modSp new mod">
        <pc:chgData name="Nikhil Jathar" userId="7874bdcc0642262c" providerId="LiveId" clId="{3BB54AC3-2ADF-44C8-BA78-947932797577}" dt="2022-08-25T16:43:06.869" v="10775" actId="207"/>
        <pc:sldMkLst>
          <pc:docMk/>
          <pc:sldMk cId="3686495429" sldId="338"/>
        </pc:sldMkLst>
        <pc:spChg chg="mod">
          <ac:chgData name="Nikhil Jathar" userId="7874bdcc0642262c" providerId="LiveId" clId="{3BB54AC3-2ADF-44C8-BA78-947932797577}" dt="2022-08-25T16:43:06.869" v="10775" actId="207"/>
          <ac:spMkLst>
            <pc:docMk/>
            <pc:sldMk cId="3686495429" sldId="338"/>
            <ac:spMk id="2" creationId="{43740953-3398-10BE-4E51-30A79619F28C}"/>
          </ac:spMkLst>
        </pc:spChg>
        <pc:spChg chg="del">
          <ac:chgData name="Nikhil Jathar" userId="7874bdcc0642262c" providerId="LiveId" clId="{3BB54AC3-2ADF-44C8-BA78-947932797577}" dt="2022-08-25T16:42:02.198" v="10721" actId="478"/>
          <ac:spMkLst>
            <pc:docMk/>
            <pc:sldMk cId="3686495429" sldId="338"/>
            <ac:spMk id="3" creationId="{F5710AD3-E2C6-ECCE-F188-4A6703FB2AB1}"/>
          </ac:spMkLst>
        </pc:spChg>
      </pc:sldChg>
      <pc:sldChg chg="delSp modSp add mod">
        <pc:chgData name="Nikhil Jathar" userId="7874bdcc0642262c" providerId="LiveId" clId="{3BB54AC3-2ADF-44C8-BA78-947932797577}" dt="2022-08-25T16:58:58.333" v="12030" actId="115"/>
        <pc:sldMkLst>
          <pc:docMk/>
          <pc:sldMk cId="618721807" sldId="339"/>
        </pc:sldMkLst>
        <pc:spChg chg="mod">
          <ac:chgData name="Nikhil Jathar" userId="7874bdcc0642262c" providerId="LiveId" clId="{3BB54AC3-2ADF-44C8-BA78-947932797577}" dt="2022-08-25T16:58:58.333" v="12030" actId="115"/>
          <ac:spMkLst>
            <pc:docMk/>
            <pc:sldMk cId="618721807" sldId="339"/>
            <ac:spMk id="3" creationId="{EB0325B3-7CFD-7B77-D7CC-ED089FED576F}"/>
          </ac:spMkLst>
        </pc:spChg>
        <pc:spChg chg="del">
          <ac:chgData name="Nikhil Jathar" userId="7874bdcc0642262c" providerId="LiveId" clId="{3BB54AC3-2ADF-44C8-BA78-947932797577}" dt="2022-08-25T16:45:06.187" v="10794" actId="478"/>
          <ac:spMkLst>
            <pc:docMk/>
            <pc:sldMk cId="618721807" sldId="339"/>
            <ac:spMk id="4" creationId="{7210CCF4-3824-B84F-B60A-D425FF6CACF1}"/>
          </ac:spMkLst>
        </pc:spChg>
        <pc:spChg chg="mod">
          <ac:chgData name="Nikhil Jathar" userId="7874bdcc0642262c" providerId="LiveId" clId="{3BB54AC3-2ADF-44C8-BA78-947932797577}" dt="2022-08-25T16:44:54.858" v="10792" actId="20577"/>
          <ac:spMkLst>
            <pc:docMk/>
            <pc:sldMk cId="618721807" sldId="339"/>
            <ac:spMk id="5" creationId="{7265D2DF-C4D7-52F1-01D7-B8D2B827B5EE}"/>
          </ac:spMkLst>
        </pc:spChg>
        <pc:spChg chg="del">
          <ac:chgData name="Nikhil Jathar" userId="7874bdcc0642262c" providerId="LiveId" clId="{3BB54AC3-2ADF-44C8-BA78-947932797577}" dt="2022-08-25T16:45:04.386" v="10793" actId="478"/>
          <ac:spMkLst>
            <pc:docMk/>
            <pc:sldMk cId="618721807" sldId="339"/>
            <ac:spMk id="8" creationId="{E7D34CE0-073E-4010-8D5C-8C3268C51903}"/>
          </ac:spMkLst>
        </pc:spChg>
      </pc:sldChg>
      <pc:sldChg chg="modSp add mod ord">
        <pc:chgData name="Nikhil Jathar" userId="7874bdcc0642262c" providerId="LiveId" clId="{3BB54AC3-2ADF-44C8-BA78-947932797577}" dt="2022-08-25T18:28:43.488" v="13970"/>
        <pc:sldMkLst>
          <pc:docMk/>
          <pc:sldMk cId="698663627" sldId="340"/>
        </pc:sldMkLst>
        <pc:spChg chg="mod">
          <ac:chgData name="Nikhil Jathar" userId="7874bdcc0642262c" providerId="LiveId" clId="{3BB54AC3-2ADF-44C8-BA78-947932797577}" dt="2022-08-25T18:23:53.396" v="13690" actId="115"/>
          <ac:spMkLst>
            <pc:docMk/>
            <pc:sldMk cId="698663627" sldId="340"/>
            <ac:spMk id="3" creationId="{EB0325B3-7CFD-7B77-D7CC-ED089FED576F}"/>
          </ac:spMkLst>
        </pc:spChg>
        <pc:spChg chg="mod">
          <ac:chgData name="Nikhil Jathar" userId="7874bdcc0642262c" providerId="LiveId" clId="{3BB54AC3-2ADF-44C8-BA78-947932797577}" dt="2022-08-25T18:14:03.928" v="12607" actId="20577"/>
          <ac:spMkLst>
            <pc:docMk/>
            <pc:sldMk cId="698663627" sldId="340"/>
            <ac:spMk id="5" creationId="{7265D2DF-C4D7-52F1-01D7-B8D2B827B5EE}"/>
          </ac:spMkLst>
        </pc:spChg>
      </pc:sldChg>
    </pc:docChg>
  </pc:docChgLst>
  <pc:docChgLst>
    <pc:chgData name="Nikhil Jathar" userId="7874bdcc0642262c" providerId="LiveId" clId="{455C6F47-3AC5-4D93-BD82-FF55A4E65E4C}"/>
    <pc:docChg chg="custSel addSld modSld">
      <pc:chgData name="Nikhil Jathar" userId="7874bdcc0642262c" providerId="LiveId" clId="{455C6F47-3AC5-4D93-BD82-FF55A4E65E4C}" dt="2022-08-24T21:22:16.533" v="1763" actId="20577"/>
      <pc:docMkLst>
        <pc:docMk/>
      </pc:docMkLst>
      <pc:sldChg chg="modSp mod">
        <pc:chgData name="Nikhil Jathar" userId="7874bdcc0642262c" providerId="LiveId" clId="{455C6F47-3AC5-4D93-BD82-FF55A4E65E4C}" dt="2022-08-24T21:12:03.110" v="681" actId="33524"/>
        <pc:sldMkLst>
          <pc:docMk/>
          <pc:sldMk cId="3853043172" sldId="324"/>
        </pc:sldMkLst>
        <pc:spChg chg="mod">
          <ac:chgData name="Nikhil Jathar" userId="7874bdcc0642262c" providerId="LiveId" clId="{455C6F47-3AC5-4D93-BD82-FF55A4E65E4C}" dt="2022-08-24T16:24:03.370" v="6" actId="1076"/>
          <ac:spMkLst>
            <pc:docMk/>
            <pc:sldMk cId="3853043172" sldId="324"/>
            <ac:spMk id="2" creationId="{F8BC2655-556D-2454-21C2-E02EA1135BD8}"/>
          </ac:spMkLst>
        </pc:spChg>
        <pc:spChg chg="mod">
          <ac:chgData name="Nikhil Jathar" userId="7874bdcc0642262c" providerId="LiveId" clId="{455C6F47-3AC5-4D93-BD82-FF55A4E65E4C}" dt="2022-08-24T21:12:03.110" v="681" actId="33524"/>
          <ac:spMkLst>
            <pc:docMk/>
            <pc:sldMk cId="3853043172" sldId="324"/>
            <ac:spMk id="8" creationId="{0B1FB937-B820-A216-4762-79E616D62FFB}"/>
          </ac:spMkLst>
        </pc:spChg>
      </pc:sldChg>
      <pc:sldChg chg="modSp add mod">
        <pc:chgData name="Nikhil Jathar" userId="7874bdcc0642262c" providerId="LiveId" clId="{455C6F47-3AC5-4D93-BD82-FF55A4E65E4C}" dt="2022-08-24T21:20:28.139" v="1648" actId="20577"/>
        <pc:sldMkLst>
          <pc:docMk/>
          <pc:sldMk cId="1294747953" sldId="326"/>
        </pc:sldMkLst>
        <pc:spChg chg="mod">
          <ac:chgData name="Nikhil Jathar" userId="7874bdcc0642262c" providerId="LiveId" clId="{455C6F47-3AC5-4D93-BD82-FF55A4E65E4C}" dt="2022-08-24T21:13:16.455" v="708" actId="20577"/>
          <ac:spMkLst>
            <pc:docMk/>
            <pc:sldMk cId="1294747953" sldId="326"/>
            <ac:spMk id="2" creationId="{F8BC2655-556D-2454-21C2-E02EA1135BD8}"/>
          </ac:spMkLst>
        </pc:spChg>
        <pc:spChg chg="mod">
          <ac:chgData name="Nikhil Jathar" userId="7874bdcc0642262c" providerId="LiveId" clId="{455C6F47-3AC5-4D93-BD82-FF55A4E65E4C}" dt="2022-08-24T21:20:28.139" v="1648" actId="20577"/>
          <ac:spMkLst>
            <pc:docMk/>
            <pc:sldMk cId="1294747953" sldId="326"/>
            <ac:spMk id="8" creationId="{0B1FB937-B820-A216-4762-79E616D62FFB}"/>
          </ac:spMkLst>
        </pc:spChg>
      </pc:sldChg>
      <pc:sldChg chg="modSp add mod">
        <pc:chgData name="Nikhil Jathar" userId="7874bdcc0642262c" providerId="LiveId" clId="{455C6F47-3AC5-4D93-BD82-FF55A4E65E4C}" dt="2022-08-24T21:22:16.533" v="1763" actId="20577"/>
        <pc:sldMkLst>
          <pc:docMk/>
          <pc:sldMk cId="2270443375" sldId="327"/>
        </pc:sldMkLst>
        <pc:spChg chg="mod">
          <ac:chgData name="Nikhil Jathar" userId="7874bdcc0642262c" providerId="LiveId" clId="{455C6F47-3AC5-4D93-BD82-FF55A4E65E4C}" dt="2022-08-24T21:20:49.928" v="1668" actId="20577"/>
          <ac:spMkLst>
            <pc:docMk/>
            <pc:sldMk cId="2270443375" sldId="327"/>
            <ac:spMk id="2" creationId="{F8BC2655-556D-2454-21C2-E02EA1135BD8}"/>
          </ac:spMkLst>
        </pc:spChg>
        <pc:spChg chg="mod">
          <ac:chgData name="Nikhil Jathar" userId="7874bdcc0642262c" providerId="LiveId" clId="{455C6F47-3AC5-4D93-BD82-FF55A4E65E4C}" dt="2022-08-24T21:22:16.533" v="1763" actId="20577"/>
          <ac:spMkLst>
            <pc:docMk/>
            <pc:sldMk cId="2270443375" sldId="327"/>
            <ac:spMk id="8" creationId="{0B1FB937-B820-A216-4762-79E616D62F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DA10-A494-4017-9A52-0B897B0E67E4}"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2116C-D53B-40EA-A448-DA9C9C82F5DE}" type="slidenum">
              <a:rPr lang="en-US" smtClean="0"/>
              <a:t>‹#›</a:t>
            </a:fld>
            <a:endParaRPr lang="en-US"/>
          </a:p>
        </p:txBody>
      </p:sp>
    </p:spTree>
    <p:extLst>
      <p:ext uri="{BB962C8B-B14F-4D97-AF65-F5344CB8AC3E}">
        <p14:creationId xmlns:p14="http://schemas.microsoft.com/office/powerpoint/2010/main" val="100601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The Dutch East India Company (1602) is regarded as the first “modern company” and issued the first stock certificate</a:t>
            </a:r>
          </a:p>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a:t>
            </a:fld>
            <a:endParaRPr lang="en-US"/>
          </a:p>
        </p:txBody>
      </p:sp>
    </p:spTree>
    <p:extLst>
      <p:ext uri="{BB962C8B-B14F-4D97-AF65-F5344CB8AC3E}">
        <p14:creationId xmlns:p14="http://schemas.microsoft.com/office/powerpoint/2010/main" val="289741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4</a:t>
            </a:fld>
            <a:endParaRPr lang="en-US"/>
          </a:p>
        </p:txBody>
      </p:sp>
    </p:spTree>
    <p:extLst>
      <p:ext uri="{BB962C8B-B14F-4D97-AF65-F5344CB8AC3E}">
        <p14:creationId xmlns:p14="http://schemas.microsoft.com/office/powerpoint/2010/main" val="80291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22</a:t>
            </a:fld>
            <a:endParaRPr lang="en-US"/>
          </a:p>
        </p:txBody>
      </p:sp>
    </p:spTree>
    <p:extLst>
      <p:ext uri="{BB962C8B-B14F-4D97-AF65-F5344CB8AC3E}">
        <p14:creationId xmlns:p14="http://schemas.microsoft.com/office/powerpoint/2010/main" val="224850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23</a:t>
            </a:fld>
            <a:endParaRPr lang="en-US"/>
          </a:p>
        </p:txBody>
      </p:sp>
    </p:spTree>
    <p:extLst>
      <p:ext uri="{BB962C8B-B14F-4D97-AF65-F5344CB8AC3E}">
        <p14:creationId xmlns:p14="http://schemas.microsoft.com/office/powerpoint/2010/main" val="177510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24</a:t>
            </a:fld>
            <a:endParaRPr lang="en-US"/>
          </a:p>
        </p:txBody>
      </p:sp>
    </p:spTree>
    <p:extLst>
      <p:ext uri="{BB962C8B-B14F-4D97-AF65-F5344CB8AC3E}">
        <p14:creationId xmlns:p14="http://schemas.microsoft.com/office/powerpoint/2010/main" val="1698914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27</a:t>
            </a:fld>
            <a:endParaRPr lang="en-US"/>
          </a:p>
        </p:txBody>
      </p:sp>
    </p:spTree>
    <p:extLst>
      <p:ext uri="{BB962C8B-B14F-4D97-AF65-F5344CB8AC3E}">
        <p14:creationId xmlns:p14="http://schemas.microsoft.com/office/powerpoint/2010/main" val="153792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8/26/2022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788846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8331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3606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6676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8051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689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6204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731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6729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7545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79326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8/26/2022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3444749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axpixel.net/Error-Missing-Letter-X-Absent-Red-False-Cross-206113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01C62-A5F8-56AB-2440-8D668A5F582D}"/>
              </a:ext>
            </a:extLst>
          </p:cNvPr>
          <p:cNvSpPr>
            <a:spLocks noGrp="1"/>
          </p:cNvSpPr>
          <p:nvPr>
            <p:ph type="ctrTitle"/>
          </p:nvPr>
        </p:nvSpPr>
        <p:spPr>
          <a:xfrm>
            <a:off x="5978914" y="3374335"/>
            <a:ext cx="5805097" cy="858990"/>
          </a:xfrm>
        </p:spPr>
        <p:txBody>
          <a:bodyPr anchor="ctr">
            <a:normAutofit/>
          </a:bodyPr>
          <a:lstStyle/>
          <a:p>
            <a:r>
              <a:rPr lang="en-US" sz="3200" dirty="0"/>
              <a:t>The Startup Owner’s Manual</a:t>
            </a:r>
          </a:p>
        </p:txBody>
      </p:sp>
      <p:sp>
        <p:nvSpPr>
          <p:cNvPr id="3" name="Subtitle 2">
            <a:extLst>
              <a:ext uri="{FF2B5EF4-FFF2-40B4-BE49-F238E27FC236}">
                <a16:creationId xmlns:a16="http://schemas.microsoft.com/office/drawing/2014/main" id="{116396D7-2B72-BB09-3235-66B5826BA44F}"/>
              </a:ext>
            </a:extLst>
          </p:cNvPr>
          <p:cNvSpPr>
            <a:spLocks noGrp="1"/>
          </p:cNvSpPr>
          <p:nvPr>
            <p:ph type="subTitle" idx="1"/>
          </p:nvPr>
        </p:nvSpPr>
        <p:spPr>
          <a:xfrm>
            <a:off x="5978915" y="4876803"/>
            <a:ext cx="5364936" cy="909848"/>
          </a:xfrm>
        </p:spPr>
        <p:txBody>
          <a:bodyPr anchor="t">
            <a:normAutofit/>
          </a:bodyPr>
          <a:lstStyle/>
          <a:p>
            <a:pPr>
              <a:lnSpc>
                <a:spcPct val="90000"/>
              </a:lnSpc>
            </a:pPr>
            <a:r>
              <a:rPr lang="en-US" sz="1600" dirty="0"/>
              <a:t>The Step-by-Step Guide for Building a Great Company</a:t>
            </a:r>
          </a:p>
          <a:p>
            <a:pPr>
              <a:lnSpc>
                <a:spcPct val="90000"/>
              </a:lnSpc>
            </a:pPr>
            <a:r>
              <a:rPr lang="en-US" sz="1200" dirty="0"/>
              <a:t>Steve Blank and Bob Dorf</a:t>
            </a:r>
          </a:p>
        </p:txBody>
      </p:sp>
      <p:pic>
        <p:nvPicPr>
          <p:cNvPr id="16" name="Picture 3">
            <a:extLst>
              <a:ext uri="{FF2B5EF4-FFF2-40B4-BE49-F238E27FC236}">
                <a16:creationId xmlns:a16="http://schemas.microsoft.com/office/drawing/2014/main" id="{E0DCD2D6-4373-177A-3EA3-48C674ADBD87}"/>
              </a:ext>
            </a:extLst>
          </p:cNvPr>
          <p:cNvPicPr>
            <a:picLocks noChangeAspect="1"/>
          </p:cNvPicPr>
          <p:nvPr/>
        </p:nvPicPr>
        <p:blipFill rotWithShape="1">
          <a:blip r:embed="rId2"/>
          <a:srcRect l="19949" r="21497"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7"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535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New Paradigm</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dirty="0">
                <a:latin typeface="+mj-lt"/>
              </a:rPr>
              <a:t>“The Second Industrial Revolution” has led to disruption in speed, time, and iterations for product introduction and management</a:t>
            </a:r>
          </a:p>
          <a:p>
            <a:pPr marL="457200" indent="-457200"/>
            <a:r>
              <a:rPr lang="en-US" sz="1400" dirty="0">
                <a:latin typeface="+mj-lt"/>
              </a:rPr>
              <a:t>Any enterprise focused on {Physical, Physical} has discovered over the past decade that the old rules and tools for physical businesses and channels no longer apply</a:t>
            </a:r>
          </a:p>
          <a:p>
            <a:pPr marL="457200" indent="-457200"/>
            <a:r>
              <a:rPr lang="en-US" sz="1400" dirty="0">
                <a:latin typeface="+mj-lt"/>
              </a:rPr>
              <a:t>The closer a company moves to {Bits/Virtual, Web} the faster it can change, test, and optimize both product and offer</a:t>
            </a:r>
          </a:p>
          <a:p>
            <a:pPr marL="1143000" indent="-457200">
              <a:buFont typeface="Courier New" panose="02070309020205020404" pitchFamily="49" charset="0"/>
              <a:buChar char="o"/>
            </a:pPr>
            <a:r>
              <a:rPr lang="en-US" sz="1400" dirty="0">
                <a:latin typeface="+mj-lt"/>
              </a:rPr>
              <a:t>Customer Development is a process that enables businesses that operate in this space to quickly adapt and pivot given the new freedoms that web/mobile channels and bits/virtual products allow</a:t>
            </a:r>
          </a:p>
          <a:p>
            <a:pPr marL="457200" indent="-457200"/>
            <a:r>
              <a:rPr lang="en-US" sz="1400" dirty="0">
                <a:latin typeface="+mj-lt"/>
              </a:rPr>
              <a:t>A mere decade ago, getting feedback on the features of a product required expensive and time-consuming focus that would lead to pivoting product features</a:t>
            </a:r>
          </a:p>
          <a:p>
            <a:pPr marL="1143000" indent="-457200">
              <a:buFont typeface="Courier New" panose="02070309020205020404" pitchFamily="49" charset="0"/>
              <a:buChar char="o"/>
            </a:pPr>
            <a:r>
              <a:rPr lang="en-US" sz="1400" dirty="0">
                <a:latin typeface="+mj-lt"/>
              </a:rPr>
              <a:t>Theoretically, when startups operate in {Bits/Virtual, Web}, they can gather and act on information at 100x efficiency (10x the number of feature iterations at 1/10 cash burn) relative to {Physical, Physical}</a:t>
            </a:r>
          </a:p>
          <a:p>
            <a:pPr marL="457200" indent="-457200"/>
            <a:r>
              <a:rPr lang="en-US" sz="1400" dirty="0">
                <a:latin typeface="+mj-lt"/>
              </a:rPr>
              <a:t>Customer Development is a process that organizes the search for an optimized business model using the benefits afforded by the evolution and revolutions in business spaces over the decades</a:t>
            </a:r>
          </a:p>
        </p:txBody>
      </p:sp>
    </p:spTree>
    <p:extLst>
      <p:ext uri="{BB962C8B-B14F-4D97-AF65-F5344CB8AC3E}">
        <p14:creationId xmlns:p14="http://schemas.microsoft.com/office/powerpoint/2010/main" val="163449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The Four Steps: A New Path</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dirty="0">
                <a:latin typeface="+mj-lt"/>
              </a:rPr>
              <a:t>Customer Development is simple: products developed by founders who get out in front of customers early and often, win</a:t>
            </a:r>
          </a:p>
          <a:p>
            <a:pPr marL="1143000" indent="-457200">
              <a:buFont typeface="Sitka Banner" pitchFamily="2" charset="0"/>
              <a:buChar char="х"/>
            </a:pPr>
            <a:r>
              <a:rPr lang="en-US" sz="1400" dirty="0">
                <a:latin typeface="+mj-lt"/>
              </a:rPr>
              <a:t>Products handed off to sales and marketing that are only tangentially involved in the new-product development process will lose</a:t>
            </a:r>
          </a:p>
          <a:p>
            <a:pPr marL="457200" indent="-457200"/>
            <a:r>
              <a:rPr lang="en-US" sz="1400" dirty="0">
                <a:latin typeface="+mj-lt"/>
              </a:rPr>
              <a:t>There are no facts inside your building, so get out so you can acquire a deep understanding of customer needs and combine that knowledge with incremental and iterative agile product development</a:t>
            </a:r>
          </a:p>
          <a:p>
            <a:pPr marL="457200" indent="-457200"/>
            <a:r>
              <a:rPr lang="en-US" sz="1400" dirty="0">
                <a:latin typeface="+mj-lt"/>
              </a:rPr>
              <a:t>The mix of Customer Development and Agile Engineering dramatically increases the odds of new product and company success and at the same time reducing the need for upfront cash and eliminating wasted time, energy, money, and effort</a:t>
            </a:r>
          </a:p>
          <a:p>
            <a:pPr marL="457200" indent="-457200"/>
            <a:r>
              <a:rPr lang="en-US" sz="1400" dirty="0">
                <a:latin typeface="+mj-lt"/>
              </a:rPr>
              <a:t>Customer Development recognizes the startup’s mission as a relentless search to refine its vision and idea, and to make changes in every aspect of the business invalidated during the search process</a:t>
            </a:r>
          </a:p>
          <a:p>
            <a:pPr marL="457200" indent="-457200"/>
            <a:r>
              <a:rPr lang="en-US" sz="1400" dirty="0">
                <a:latin typeface="+mj-lt"/>
              </a:rPr>
              <a:t>Entrepreneurs seek to test a series of unproven hypotheses about a startup’s business model: who the customers are, what the product features should be, and how this can scale into a hugely successful company</a:t>
            </a:r>
          </a:p>
          <a:p>
            <a:pPr marL="457200" indent="-457200"/>
            <a:r>
              <a:rPr lang="en-US" sz="1400" dirty="0">
                <a:latin typeface="+mj-lt"/>
              </a:rPr>
              <a:t>Customer Development recognizes a startup is a temporary organization built to search for the answers to what makes a repeatable and scalable business model; Customer Development is the process to organize this search process</a:t>
            </a:r>
          </a:p>
          <a:p>
            <a:pPr marL="0" indent="0">
              <a:buNone/>
            </a:pPr>
            <a:endParaRPr lang="en-US" sz="1400" dirty="0">
              <a:latin typeface="+mj-lt"/>
            </a:endParaRPr>
          </a:p>
        </p:txBody>
      </p:sp>
    </p:spTree>
    <p:extLst>
      <p:ext uri="{BB962C8B-B14F-4D97-AF65-F5344CB8AC3E}">
        <p14:creationId xmlns:p14="http://schemas.microsoft.com/office/powerpoint/2010/main" val="235302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The Path to Disaster: A Startup Is Not a Small Version of a Big Company</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1 (pp 1 – 18)</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The Traditional New-Product Introduction Model</a:t>
            </a:r>
          </a:p>
          <a:p>
            <a:pPr marL="457200" indent="-457200">
              <a:buFont typeface="Wingdings" panose="05000000000000000000" pitchFamily="2" charset="2"/>
              <a:buChar char="Ø"/>
            </a:pPr>
            <a:r>
              <a:rPr lang="en-US" sz="1400" i="0" dirty="0"/>
              <a:t>Product Development</a:t>
            </a:r>
          </a:p>
          <a:p>
            <a:pPr marL="457200" indent="-457200">
              <a:buFont typeface="Wingdings" panose="05000000000000000000" pitchFamily="2" charset="2"/>
              <a:buChar char="Ø"/>
            </a:pPr>
            <a:r>
              <a:rPr lang="en-US" sz="1400" i="0" dirty="0"/>
              <a:t>Alpha/Beta Test</a:t>
            </a:r>
          </a:p>
          <a:p>
            <a:pPr marL="457200" indent="-457200">
              <a:buFont typeface="Wingdings" panose="05000000000000000000" pitchFamily="2" charset="2"/>
              <a:buChar char="Ø"/>
            </a:pPr>
            <a:r>
              <a:rPr lang="en-US" sz="1400" i="0" dirty="0"/>
              <a:t>Product Launch and First Customer Ship</a:t>
            </a:r>
          </a:p>
          <a:p>
            <a:pPr marL="457200" indent="-457200">
              <a:buFont typeface="Wingdings" panose="05000000000000000000" pitchFamily="2" charset="2"/>
              <a:buChar char="Ø"/>
              <a:tabLst>
                <a:tab pos="2286000" algn="l"/>
              </a:tabLst>
            </a:pPr>
            <a:r>
              <a:rPr lang="en-US" sz="1400" i="0" dirty="0"/>
              <a:t>The 9 Deadly Sins of the New Product Introduction Model</a:t>
            </a:r>
          </a:p>
          <a:p>
            <a:pPr marL="1143000" indent="-457200">
              <a:buFont typeface="Courier New" panose="02070309020205020404" pitchFamily="49" charset="0"/>
              <a:buChar char="o"/>
              <a:tabLst>
                <a:tab pos="2286000" algn="l"/>
              </a:tabLst>
            </a:pPr>
            <a:r>
              <a:rPr lang="en-US" sz="1400" i="0" dirty="0"/>
              <a:t>Deadly Sin No. 1: 	Assuming “I Know What the Customer Wants”</a:t>
            </a:r>
          </a:p>
          <a:p>
            <a:pPr marL="1143000" indent="-457200">
              <a:buFont typeface="Courier New" panose="02070309020205020404" pitchFamily="49" charset="0"/>
              <a:buChar char="o"/>
              <a:tabLst>
                <a:tab pos="2286000" algn="l"/>
              </a:tabLst>
            </a:pPr>
            <a:r>
              <a:rPr lang="en-US" sz="1400" i="0" dirty="0"/>
              <a:t>Deadly Sin No. 2:	The “I Know What Features to Build” Flaw</a:t>
            </a:r>
          </a:p>
          <a:p>
            <a:pPr marL="1143000" indent="-457200">
              <a:buFont typeface="Courier New" panose="02070309020205020404" pitchFamily="49" charset="0"/>
              <a:buChar char="o"/>
              <a:tabLst>
                <a:tab pos="2286000" algn="l"/>
              </a:tabLst>
            </a:pPr>
            <a:r>
              <a:rPr lang="en-US" sz="1400" i="0" dirty="0"/>
              <a:t>Deadly Sin No. 3:	Focus on Launch Date</a:t>
            </a:r>
          </a:p>
          <a:p>
            <a:pPr marL="1143000" indent="-457200">
              <a:buFont typeface="Courier New" panose="02070309020205020404" pitchFamily="49" charset="0"/>
              <a:buChar char="o"/>
              <a:tabLst>
                <a:tab pos="2286000" algn="l"/>
              </a:tabLst>
            </a:pPr>
            <a:r>
              <a:rPr lang="en-US" sz="1400" i="0" dirty="0"/>
              <a:t>Deadly Sin No. 4: 	Emphasis on Execution Instead of Hypotheses, Testing, Learning, and Iteration</a:t>
            </a:r>
          </a:p>
          <a:p>
            <a:pPr marL="1143000" indent="-457200">
              <a:buFont typeface="Courier New" panose="02070309020205020404" pitchFamily="49" charset="0"/>
              <a:buChar char="o"/>
              <a:tabLst>
                <a:tab pos="2286000" algn="l"/>
              </a:tabLst>
            </a:pPr>
            <a:r>
              <a:rPr lang="en-US" sz="1400" i="0" dirty="0"/>
              <a:t>Deadly Sin No. 5: 	Traditional Business Plans Presume No Trial and No Errors</a:t>
            </a:r>
          </a:p>
          <a:p>
            <a:pPr marL="1143000" indent="-457200">
              <a:buFont typeface="Courier New" panose="02070309020205020404" pitchFamily="49" charset="0"/>
              <a:buChar char="o"/>
              <a:tabLst>
                <a:tab pos="2286000" algn="l"/>
              </a:tabLst>
            </a:pPr>
            <a:r>
              <a:rPr lang="en-US" sz="1400" i="0" dirty="0"/>
              <a:t>Deadly Sin No. 6: 	Confusing Traditional Job Titles with What a Startup Needs to Accomplish</a:t>
            </a:r>
          </a:p>
          <a:p>
            <a:pPr marL="1143000" indent="-457200">
              <a:buFont typeface="Courier New" panose="02070309020205020404" pitchFamily="49" charset="0"/>
              <a:buChar char="o"/>
              <a:tabLst>
                <a:tab pos="2286000" algn="l"/>
              </a:tabLst>
            </a:pPr>
            <a:r>
              <a:rPr lang="en-US" sz="1400" i="0" dirty="0"/>
              <a:t>Deadly Sin No. 7: 	Sales and Marketing Execute to a Plan</a:t>
            </a:r>
          </a:p>
          <a:p>
            <a:pPr marL="1143000" indent="-457200">
              <a:buFont typeface="Courier New" panose="02070309020205020404" pitchFamily="49" charset="0"/>
              <a:buChar char="o"/>
              <a:tabLst>
                <a:tab pos="2286000" algn="l"/>
              </a:tabLst>
            </a:pPr>
            <a:r>
              <a:rPr lang="en-US" sz="1400" i="0" dirty="0"/>
              <a:t>Deadly Sin No. 8: 	Presumption of Success Leads to Premature Scaling</a:t>
            </a:r>
          </a:p>
          <a:p>
            <a:pPr marL="1143000" indent="-457200">
              <a:buFont typeface="Courier New" panose="02070309020205020404" pitchFamily="49" charset="0"/>
              <a:buChar char="o"/>
              <a:tabLst>
                <a:tab pos="2286000" algn="l"/>
              </a:tabLst>
            </a:pPr>
            <a:r>
              <a:rPr lang="en-US" sz="1400" i="0" dirty="0"/>
              <a:t>Deadly Sin No. 9: 	Management by Crisis Leads to a </a:t>
            </a:r>
            <a:r>
              <a:rPr lang="en-US" sz="1400" i="0"/>
              <a:t>Death Spiral</a:t>
            </a: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210985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The Path to Disaster</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How did </a:t>
            </a:r>
            <a:r>
              <a:rPr lang="en-US" sz="1400" dirty="0" err="1">
                <a:latin typeface="+mj-lt"/>
              </a:rPr>
              <a:t>Webvan</a:t>
            </a:r>
            <a:r>
              <a:rPr lang="en-US" sz="1400" dirty="0">
                <a:latin typeface="+mj-lt"/>
              </a:rPr>
              <a:t>, one of the most well funded ($800M) startups in history, go bankrupt barely 24 months after its IPO?</a:t>
            </a:r>
          </a:p>
          <a:p>
            <a:pPr marL="457200" indent="-457200"/>
            <a:r>
              <a:rPr lang="en-US" sz="1400" dirty="0">
                <a:latin typeface="+mj-lt"/>
              </a:rPr>
              <a:t>The story is not about failure of execution but rather failure to ask “where are the customers?”</a:t>
            </a:r>
          </a:p>
          <a:p>
            <a:pPr marL="457200" indent="-457200"/>
            <a:r>
              <a:rPr lang="en-US" sz="1400" dirty="0">
                <a:latin typeface="+mj-lt"/>
              </a:rPr>
              <a:t>The Traditional New Product Introduction Model – In the 20</a:t>
            </a:r>
            <a:r>
              <a:rPr lang="en-US" sz="1400" baseline="30000" dirty="0">
                <a:latin typeface="+mj-lt"/>
              </a:rPr>
              <a:t>th</a:t>
            </a:r>
            <a:r>
              <a:rPr lang="en-US" sz="1400" dirty="0">
                <a:latin typeface="+mj-lt"/>
              </a:rPr>
              <a:t> century, every company bringing a new product to market used some form of the following product management model: Concept/Seed </a:t>
            </a:r>
            <a:r>
              <a:rPr lang="en-US" sz="1400" dirty="0">
                <a:latin typeface="+mj-lt"/>
                <a:sym typeface="Wingdings" panose="05000000000000000000" pitchFamily="2" charset="2"/>
              </a:rPr>
              <a:t> Product Development  Alpha/Beta Test  Launch/1</a:t>
            </a:r>
            <a:r>
              <a:rPr lang="en-US" sz="1400" baseline="30000" dirty="0">
                <a:latin typeface="+mj-lt"/>
                <a:sym typeface="Wingdings" panose="05000000000000000000" pitchFamily="2" charset="2"/>
              </a:rPr>
              <a:t>st</a:t>
            </a:r>
            <a:r>
              <a:rPr lang="en-US" sz="1400" dirty="0">
                <a:latin typeface="+mj-lt"/>
                <a:sym typeface="Wingdings" panose="05000000000000000000" pitchFamily="2" charset="2"/>
              </a:rPr>
              <a:t> Ship</a:t>
            </a:r>
          </a:p>
          <a:p>
            <a:pPr marL="457200" indent="-457200"/>
            <a:r>
              <a:rPr lang="en-US" sz="1400" dirty="0">
                <a:latin typeface="+mj-lt"/>
              </a:rPr>
              <a:t>Emerging early in the century, this product-centric model described a process that evolved from manufacturing industries; in the 1950s, the consumer packaged-goods industry adopted this model and it subsequently became an integral part of startup culture</a:t>
            </a:r>
          </a:p>
          <a:p>
            <a:pPr marL="457200" indent="-457200"/>
            <a:r>
              <a:rPr lang="en-US" sz="1400" dirty="0">
                <a:latin typeface="+mj-lt"/>
              </a:rPr>
              <a:t>The traditional model is a good fit for an existing company where customers are known – product features can be </a:t>
            </a:r>
            <a:r>
              <a:rPr lang="en-US" sz="1400" dirty="0" err="1">
                <a:latin typeface="+mj-lt"/>
              </a:rPr>
              <a:t>spec’ed</a:t>
            </a:r>
            <a:r>
              <a:rPr lang="en-US" sz="1400" dirty="0">
                <a:latin typeface="+mj-lt"/>
              </a:rPr>
              <a:t> upfront, the market is well-defined, and the basis of competition is understood, but it rarely works for startups for which none of these parameters are initially known</a:t>
            </a:r>
          </a:p>
          <a:p>
            <a:pPr marL="457200" indent="-457200"/>
            <a:r>
              <a:rPr lang="en-US" sz="1400" dirty="0">
                <a:latin typeface="+mj-lt"/>
              </a:rPr>
              <a:t>Many startups misguidedly use this traditional model not only to manage product development but as a roadmap for finding customers and setting the timetable for the startup’s sales, launch, revenue, and funding plans.</a:t>
            </a:r>
          </a:p>
        </p:txBody>
      </p:sp>
    </p:spTree>
    <p:extLst>
      <p:ext uri="{BB962C8B-B14F-4D97-AF65-F5344CB8AC3E}">
        <p14:creationId xmlns:p14="http://schemas.microsoft.com/office/powerpoint/2010/main" val="385304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Concept/Seed</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Founders capture their passion and vision for the company, sometimes on the back of a napkin, and turn them into a set of key ideas which comes the outline a business plan</a:t>
            </a:r>
          </a:p>
          <a:p>
            <a:pPr marL="457200" indent="-457200"/>
            <a:r>
              <a:rPr lang="en-US" sz="1400" dirty="0">
                <a:latin typeface="+mj-lt"/>
              </a:rPr>
              <a:t>Issues surrounding the product are defined:</a:t>
            </a:r>
          </a:p>
          <a:p>
            <a:pPr marL="1143000" indent="-457200">
              <a:buFont typeface="Wingdings" panose="05000000000000000000" pitchFamily="2" charset="2"/>
              <a:buChar char="q"/>
            </a:pPr>
            <a:r>
              <a:rPr lang="en-US" sz="1400" dirty="0">
                <a:latin typeface="+mj-lt"/>
              </a:rPr>
              <a:t>What is the product or service concept?</a:t>
            </a:r>
          </a:p>
          <a:p>
            <a:pPr marL="1143000" indent="-457200">
              <a:buFont typeface="Wingdings" panose="05000000000000000000" pitchFamily="2" charset="2"/>
              <a:buChar char="q"/>
            </a:pPr>
            <a:r>
              <a:rPr lang="en-US" sz="1400" dirty="0">
                <a:latin typeface="+mj-lt"/>
              </a:rPr>
              <a:t>Features and benefits?</a:t>
            </a:r>
          </a:p>
          <a:p>
            <a:pPr marL="1143000" indent="-457200">
              <a:buFont typeface="Wingdings" panose="05000000000000000000" pitchFamily="2" charset="2"/>
              <a:buChar char="q"/>
            </a:pPr>
            <a:r>
              <a:rPr lang="en-US" sz="1400" dirty="0">
                <a:latin typeface="+mj-lt"/>
              </a:rPr>
              <a:t>Can it be built?</a:t>
            </a:r>
          </a:p>
          <a:p>
            <a:pPr marL="1143000" indent="-457200">
              <a:buFont typeface="Wingdings" panose="05000000000000000000" pitchFamily="2" charset="2"/>
              <a:buChar char="q"/>
            </a:pPr>
            <a:r>
              <a:rPr lang="en-US" sz="1400" dirty="0">
                <a:latin typeface="+mj-lt"/>
              </a:rPr>
              <a:t>Is further technical research needed?</a:t>
            </a:r>
          </a:p>
          <a:p>
            <a:pPr marL="1143000" indent="-457200">
              <a:buFont typeface="Wingdings" panose="05000000000000000000" pitchFamily="2" charset="2"/>
              <a:buChar char="q"/>
            </a:pPr>
            <a:r>
              <a:rPr lang="en-US" sz="1400" dirty="0">
                <a:latin typeface="+mj-lt"/>
              </a:rPr>
              <a:t>Who will the customers be and where will they be found?</a:t>
            </a:r>
          </a:p>
          <a:p>
            <a:pPr marL="1143000" indent="-457200">
              <a:buFont typeface="Wingdings" panose="05000000000000000000" pitchFamily="2" charset="2"/>
              <a:buChar char="q"/>
            </a:pPr>
            <a:r>
              <a:rPr lang="en-US" sz="1400" dirty="0">
                <a:latin typeface="+mj-lt"/>
              </a:rPr>
              <a:t>What are competitive differences, distribution channels, and costs?</a:t>
            </a:r>
          </a:p>
          <a:p>
            <a:pPr marL="457200" indent="-457200"/>
            <a:r>
              <a:rPr lang="en-US" sz="1400" dirty="0">
                <a:latin typeface="+mj-lt"/>
                <a:sym typeface="Wingdings" panose="05000000000000000000" pitchFamily="2" charset="2"/>
              </a:rPr>
              <a:t>An initial positioning chart explains the company and its benefits</a:t>
            </a:r>
          </a:p>
          <a:p>
            <a:pPr marL="457200" indent="-457200"/>
            <a:r>
              <a:rPr lang="en-US" sz="1400" dirty="0">
                <a:latin typeface="+mj-lt"/>
                <a:sym typeface="Wingdings" panose="05000000000000000000" pitchFamily="2" charset="2"/>
              </a:rPr>
              <a:t>The business plan gets market-size, competitive and financial sections</a:t>
            </a:r>
          </a:p>
          <a:p>
            <a:pPr marL="457200" indent="-457200"/>
            <a:r>
              <a:rPr lang="en-US" sz="1400" dirty="0">
                <a:latin typeface="+mj-lt"/>
                <a:sym typeface="Wingdings" panose="05000000000000000000" pitchFamily="2" charset="2"/>
              </a:rPr>
              <a:t>Creative writing, passion and shoe leather combine in the concept and seed phase in hopes of convincing an investor to fund the company or the new division</a:t>
            </a:r>
            <a:endParaRPr lang="en-US" sz="1400" dirty="0">
              <a:latin typeface="+mj-lt"/>
            </a:endParaRPr>
          </a:p>
        </p:txBody>
      </p:sp>
    </p:spTree>
    <p:extLst>
      <p:ext uri="{BB962C8B-B14F-4D97-AF65-F5344CB8AC3E}">
        <p14:creationId xmlns:p14="http://schemas.microsoft.com/office/powerpoint/2010/main" val="129474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Product Development</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Everyone stops talking and starts working and head to their respective functional corners</a:t>
            </a:r>
          </a:p>
          <a:p>
            <a:pPr marL="457200" indent="-457200"/>
            <a:r>
              <a:rPr lang="en-US" sz="1400" dirty="0">
                <a:latin typeface="+mj-lt"/>
              </a:rPr>
              <a:t>Different functional groups work on individual tasks:</a:t>
            </a:r>
          </a:p>
          <a:p>
            <a:pPr marL="1143000" indent="-457200">
              <a:buFont typeface="Wingdings" panose="05000000000000000000" pitchFamily="2" charset="2"/>
              <a:buChar char="q"/>
            </a:pPr>
            <a:r>
              <a:rPr lang="en-US" sz="1400" dirty="0">
                <a:latin typeface="+mj-lt"/>
              </a:rPr>
              <a:t>Marketing – refines size of the market defined in the business plan and begins to target the first customers; run focus groups on the market they think they’re</a:t>
            </a:r>
          </a:p>
          <a:p>
            <a:pPr marL="1143000" indent="-457200">
              <a:buFont typeface="Wingdings" panose="05000000000000000000" pitchFamily="2" charset="2"/>
              <a:buChar char="q"/>
            </a:pPr>
            <a:r>
              <a:rPr lang="en-US" sz="1400" dirty="0">
                <a:latin typeface="+mj-lt"/>
              </a:rPr>
              <a:t>Product Management works with Marketing on developing a market requirements document (MRD)</a:t>
            </a:r>
          </a:p>
          <a:p>
            <a:pPr marL="1143000" indent="-457200">
              <a:buFont typeface="Wingdings" panose="05000000000000000000" pitchFamily="2" charset="2"/>
              <a:buChar char="q"/>
            </a:pPr>
            <a:r>
              <a:rPr lang="en-US" sz="1400" dirty="0">
                <a:latin typeface="+mj-lt"/>
              </a:rPr>
              <a:t>Engineering uses MRD to specify the product final features and functions (detailed engineering specifications)</a:t>
            </a:r>
          </a:p>
          <a:p>
            <a:pPr marL="1143000" indent="-457200">
              <a:buFont typeface="Wingdings" panose="05000000000000000000" pitchFamily="2" charset="2"/>
              <a:buChar char="q"/>
            </a:pPr>
            <a:r>
              <a:rPr lang="en-US" sz="1400" dirty="0">
                <a:latin typeface="+mj-lt"/>
              </a:rPr>
              <a:t>Marketing starts to build a sales demo, write sales materials (websites, presentations, data sheets) and hires a PR agency</a:t>
            </a:r>
          </a:p>
          <a:p>
            <a:pPr marL="1143000" indent="-457200">
              <a:buFont typeface="Wingdings" panose="05000000000000000000" pitchFamily="2" charset="2"/>
              <a:buChar char="q"/>
            </a:pPr>
            <a:r>
              <a:rPr lang="en-US" sz="1400" dirty="0">
                <a:latin typeface="+mj-lt"/>
              </a:rPr>
              <a:t>Sales VP may be hired prior to alpha/beta test</a:t>
            </a:r>
          </a:p>
          <a:p>
            <a:pPr marL="457200" indent="-457200"/>
            <a:r>
              <a:rPr lang="en-US" sz="1400" dirty="0">
                <a:latin typeface="+mj-lt"/>
                <a:sym typeface="Wingdings" panose="05000000000000000000" pitchFamily="2" charset="2"/>
              </a:rPr>
              <a:t>Engineering focuses on building the product to specification – product development – using a “waterfall” process designed to minimize development risk – this process can run nonstop for 18 to 24 months uninterrupted by changes or new ideas no matter how good they might be for the business</a:t>
            </a:r>
          </a:p>
          <a:p>
            <a:pPr marL="457200" indent="-457200"/>
            <a:r>
              <a:rPr lang="en-US" sz="1400" dirty="0">
                <a:latin typeface="+mj-lt"/>
                <a:sym typeface="Wingdings" panose="05000000000000000000" pitchFamily="2" charset="2"/>
              </a:rPr>
              <a:t>The waterfall model: Requirements  Design  Implementation  Verification  Maintenance</a:t>
            </a:r>
          </a:p>
        </p:txBody>
      </p:sp>
    </p:spTree>
    <p:extLst>
      <p:ext uri="{BB962C8B-B14F-4D97-AF65-F5344CB8AC3E}">
        <p14:creationId xmlns:p14="http://schemas.microsoft.com/office/powerpoint/2010/main" val="227044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Alpha/Beta Test</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Engineering continues building along the classic waterfall model, working toward the first customer ship date</a:t>
            </a:r>
          </a:p>
          <a:p>
            <a:pPr marL="457200" indent="-457200"/>
            <a:r>
              <a:rPr lang="en-US" sz="1400" dirty="0">
                <a:latin typeface="+mj-lt"/>
              </a:rPr>
              <a:t>As alpha/beta approaches, an initial version of the product is released to a small group of outside users to test the product functionality</a:t>
            </a:r>
          </a:p>
          <a:p>
            <a:pPr marL="457200" indent="-457200"/>
            <a:r>
              <a:rPr lang="en-US" sz="1400" dirty="0">
                <a:latin typeface="+mj-lt"/>
              </a:rPr>
              <a:t>Marketing develops a complete marketing communications plan, sets up the corporate website, provides Sales with a full complement of support materials, and starts the PR bandwagon rolling (PR polishes the positioning and starts contacting long-lead-time press and blogs while Marketing starts branding activities) </a:t>
            </a:r>
          </a:p>
          <a:p>
            <a:pPr marL="457200" indent="-457200"/>
            <a:r>
              <a:rPr lang="en-US" sz="1400" dirty="0">
                <a:latin typeface="+mj-lt"/>
                <a:sym typeface="Wingdings" panose="05000000000000000000" pitchFamily="2" charset="2"/>
              </a:rPr>
              <a:t>Sales signs up the first beta customers, begins to build selected distribution channels, and staffs and scales the sales organization</a:t>
            </a:r>
          </a:p>
          <a:p>
            <a:pPr marL="457200" indent="-457200"/>
            <a:r>
              <a:rPr lang="en-US" sz="1400" dirty="0">
                <a:latin typeface="+mj-lt"/>
                <a:sym typeface="Wingdings" panose="05000000000000000000" pitchFamily="2" charset="2"/>
              </a:rPr>
              <a:t>Sales VP works toward achieving the revenue plan as outlined in the business plan</a:t>
            </a:r>
          </a:p>
          <a:p>
            <a:pPr marL="457200" indent="-457200"/>
            <a:r>
              <a:rPr lang="en-US" sz="1400" dirty="0">
                <a:latin typeface="+mj-lt"/>
                <a:sym typeface="Wingdings" panose="05000000000000000000" pitchFamily="2" charset="2"/>
              </a:rPr>
              <a:t>Investors and board members start measuring progress by the number of orders in place by first customer</a:t>
            </a:r>
          </a:p>
          <a:p>
            <a:pPr marL="457200" indent="-457200"/>
            <a:r>
              <a:rPr lang="en-US" sz="1400" dirty="0">
                <a:latin typeface="+mj-lt"/>
                <a:sym typeface="Wingdings" panose="05000000000000000000" pitchFamily="2" charset="2"/>
              </a:rPr>
              <a:t>CEO works his/her network to search for additional capital</a:t>
            </a:r>
          </a:p>
        </p:txBody>
      </p:sp>
    </p:spTree>
    <p:extLst>
      <p:ext uri="{BB962C8B-B14F-4D97-AF65-F5344CB8AC3E}">
        <p14:creationId xmlns:p14="http://schemas.microsoft.com/office/powerpoint/2010/main" val="251744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Launch/1</a:t>
            </a:r>
            <a:r>
              <a:rPr lang="en-US" sz="2000" b="1" baseline="30000" dirty="0"/>
              <a:t>st</a:t>
            </a:r>
            <a:r>
              <a:rPr lang="en-US" sz="2000" b="1" dirty="0"/>
              <a:t> Ship </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With the product working (sort o), the company goes into “big-bang” spending mode</a:t>
            </a:r>
          </a:p>
          <a:p>
            <a:pPr marL="457200" indent="-457200"/>
            <a:r>
              <a:rPr lang="en-US" sz="1400" dirty="0">
                <a:latin typeface="+mj-lt"/>
              </a:rPr>
              <a:t>The product and the compare are launched</a:t>
            </a:r>
          </a:p>
          <a:p>
            <a:pPr marL="457200" indent="-457200"/>
            <a:r>
              <a:rPr lang="en-US" sz="1400" dirty="0">
                <a:latin typeface="+mj-lt"/>
              </a:rPr>
              <a:t>Large press event heralds the launch</a:t>
            </a:r>
          </a:p>
          <a:p>
            <a:pPr marL="457200" indent="-457200"/>
            <a:r>
              <a:rPr lang="en-US" sz="1400" dirty="0">
                <a:latin typeface="+mj-lt"/>
              </a:rPr>
              <a:t>Marketing launches a series of programs to create end-user demand</a:t>
            </a:r>
          </a:p>
          <a:p>
            <a:pPr marL="457200" indent="-457200"/>
            <a:r>
              <a:rPr lang="en-US" sz="1400" dirty="0">
                <a:latin typeface="+mj-lt"/>
              </a:rPr>
              <a:t>In anticipation of sales, the company hires a national sales organization with quotas and sales goals in hand</a:t>
            </a:r>
          </a:p>
          <a:p>
            <a:pPr marL="457200" indent="-457200"/>
            <a:r>
              <a:rPr lang="en-US" sz="1400" dirty="0">
                <a:latin typeface="+mj-lt"/>
              </a:rPr>
              <a:t>The BOD begins measuring company performance based on sales execution against its business plan, which by this point is a year or more stale</a:t>
            </a:r>
          </a:p>
          <a:p>
            <a:pPr marL="457200" indent="-457200"/>
            <a:r>
              <a:rPr lang="en-US" sz="1400" dirty="0">
                <a:latin typeface="+mj-lt"/>
              </a:rPr>
              <a:t>Building sales channels and supporting marketing burns tons of cash and this most likely requires more fund-raising</a:t>
            </a:r>
          </a:p>
          <a:p>
            <a:pPr marL="457200" indent="-457200"/>
            <a:r>
              <a:rPr lang="en-US" sz="1400" dirty="0">
                <a:latin typeface="+mj-lt"/>
              </a:rPr>
              <a:t>Marketing develops a complete marketing communications plan, sets up the corporate website, provides Sales with a full complement of support materials, and starts the PR bandwagon rolling (PR polishes the positioning and starts contacting long-lead-time press and blogs while Marketing starts branding activities) </a:t>
            </a:r>
          </a:p>
          <a:p>
            <a:pPr marL="457200" indent="-457200"/>
            <a:r>
              <a:rPr lang="en-US" sz="1400" dirty="0">
                <a:latin typeface="+mj-lt"/>
                <a:sym typeface="Wingdings" panose="05000000000000000000" pitchFamily="2" charset="2"/>
              </a:rPr>
              <a:t>Sales signs up the first beta customers, begins to build selected distribution channels, and staffs and scales the sales organization</a:t>
            </a:r>
          </a:p>
          <a:p>
            <a:pPr marL="457200" indent="-457200"/>
            <a:r>
              <a:rPr lang="en-US" sz="1400" dirty="0">
                <a:latin typeface="+mj-lt"/>
                <a:sym typeface="Wingdings" panose="05000000000000000000" pitchFamily="2" charset="2"/>
              </a:rPr>
              <a:t>Sales VP works toward achieving the revenue plan as outlined in the business plan</a:t>
            </a:r>
          </a:p>
          <a:p>
            <a:pPr marL="457200" indent="-457200"/>
            <a:r>
              <a:rPr lang="en-US" sz="1400" dirty="0">
                <a:latin typeface="+mj-lt"/>
                <a:sym typeface="Wingdings" panose="05000000000000000000" pitchFamily="2" charset="2"/>
              </a:rPr>
              <a:t>Investors and board members start measuring progress by the number of orders in place by first customer</a:t>
            </a:r>
          </a:p>
          <a:p>
            <a:pPr marL="457200" indent="-457200"/>
            <a:r>
              <a:rPr lang="en-US" sz="1400" dirty="0">
                <a:latin typeface="+mj-lt"/>
                <a:sym typeface="Wingdings" panose="05000000000000000000" pitchFamily="2" charset="2"/>
              </a:rPr>
              <a:t>CEO works his/her network to search for additional capital</a:t>
            </a:r>
          </a:p>
        </p:txBody>
      </p:sp>
    </p:spTree>
    <p:extLst>
      <p:ext uri="{BB962C8B-B14F-4D97-AF65-F5344CB8AC3E}">
        <p14:creationId xmlns:p14="http://schemas.microsoft.com/office/powerpoint/2010/main" val="260947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The Path to Epiphany: The Customer Development Model</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2 (pp 19 – 50)</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An Introduction to Customer Development</a:t>
            </a:r>
          </a:p>
          <a:p>
            <a:pPr marL="457200" indent="-457200">
              <a:buFont typeface="Wingdings" panose="05000000000000000000" pitchFamily="2" charset="2"/>
              <a:buChar char="Ø"/>
            </a:pPr>
            <a:r>
              <a:rPr lang="en-US" sz="1400" i="0" dirty="0"/>
              <a:t>“The Search for a Business Model:” Steps, Iteration and Pivots</a:t>
            </a:r>
          </a:p>
          <a:p>
            <a:pPr marL="1143000" indent="-457200">
              <a:buFont typeface="Courier New" panose="02070309020205020404" pitchFamily="49" charset="0"/>
              <a:buChar char="o"/>
            </a:pPr>
            <a:r>
              <a:rPr lang="en-US" sz="1400" i="0" dirty="0"/>
              <a:t>Step 1: Customer Discovery</a:t>
            </a:r>
          </a:p>
          <a:p>
            <a:pPr marL="1143000" indent="-457200">
              <a:buFont typeface="Courier New" panose="02070309020205020404" pitchFamily="49" charset="0"/>
              <a:buChar char="o"/>
            </a:pPr>
            <a:r>
              <a:rPr lang="en-US" sz="1400" i="0" dirty="0"/>
              <a:t>Step 2: Customer Validation</a:t>
            </a:r>
          </a:p>
          <a:p>
            <a:pPr marL="1143000" indent="-457200">
              <a:buFont typeface="Courier New" panose="02070309020205020404" pitchFamily="49" charset="0"/>
              <a:buChar char="o"/>
            </a:pPr>
            <a:r>
              <a:rPr lang="en-US" sz="1400" i="0" dirty="0"/>
              <a:t>Step 3: Customer Creation</a:t>
            </a:r>
          </a:p>
          <a:p>
            <a:pPr marL="1143000" indent="-457200">
              <a:buFont typeface="Courier New" panose="02070309020205020404" pitchFamily="49" charset="0"/>
              <a:buChar char="o"/>
            </a:pPr>
            <a:r>
              <a:rPr lang="en-US" sz="1400" i="0" dirty="0"/>
              <a:t>Step 4: Company-Building</a:t>
            </a:r>
          </a:p>
          <a:p>
            <a:pPr marL="457200" indent="-457200">
              <a:buFont typeface="Wingdings" panose="05000000000000000000" pitchFamily="2" charset="2"/>
              <a:buChar char="Ø"/>
              <a:tabLst>
                <a:tab pos="2286000" algn="l"/>
              </a:tabLst>
            </a:pPr>
            <a:r>
              <a:rPr lang="en-US" sz="1400" i="0" dirty="0"/>
              <a:t>The Customer Development Manifesto</a:t>
            </a:r>
          </a:p>
          <a:p>
            <a:pPr marL="1143000" indent="-457200">
              <a:buFont typeface="Courier New" panose="02070309020205020404" pitchFamily="49" charset="0"/>
              <a:buChar char="o"/>
              <a:tabLst>
                <a:tab pos="2286000" algn="l"/>
              </a:tabLst>
            </a:pPr>
            <a:r>
              <a:rPr lang="en-US" sz="1400" i="0" dirty="0"/>
              <a:t>Rule No. 1: 	There Are No Facts Inside Your Building, So Get Outside</a:t>
            </a:r>
          </a:p>
          <a:p>
            <a:pPr marL="1143000" indent="-457200">
              <a:buFont typeface="Courier New" panose="02070309020205020404" pitchFamily="49" charset="0"/>
              <a:buChar char="o"/>
              <a:tabLst>
                <a:tab pos="2286000" algn="l"/>
              </a:tabLst>
            </a:pPr>
            <a:r>
              <a:rPr lang="en-US" sz="1400" i="0" dirty="0"/>
              <a:t>Rule No. 2:	Pair Customer Development with Agile Development</a:t>
            </a:r>
          </a:p>
          <a:p>
            <a:pPr marL="1143000" indent="-457200">
              <a:buFont typeface="Courier New" panose="02070309020205020404" pitchFamily="49" charset="0"/>
              <a:buChar char="o"/>
              <a:tabLst>
                <a:tab pos="2286000" algn="l"/>
              </a:tabLst>
            </a:pPr>
            <a:r>
              <a:rPr lang="en-US" sz="1400" i="0" dirty="0"/>
              <a:t>Rule No. 3: 	Failure is an Integral Part of the Search</a:t>
            </a:r>
          </a:p>
          <a:p>
            <a:pPr marL="1143000" indent="-457200">
              <a:buFont typeface="Courier New" panose="02070309020205020404" pitchFamily="49" charset="0"/>
              <a:buChar char="o"/>
              <a:tabLst>
                <a:tab pos="2286000" algn="l"/>
              </a:tabLst>
            </a:pPr>
            <a:r>
              <a:rPr lang="en-US" sz="1400" i="0" dirty="0"/>
              <a:t>Rule No. 4: 	Make Continuous Iterations and Pivots</a:t>
            </a:r>
          </a:p>
          <a:p>
            <a:pPr marL="1143000" indent="-457200">
              <a:buFont typeface="Courier New" panose="02070309020205020404" pitchFamily="49" charset="0"/>
              <a:buChar char="o"/>
              <a:tabLst>
                <a:tab pos="2286000" algn="l"/>
              </a:tabLst>
            </a:pPr>
            <a:r>
              <a:rPr lang="en-US" sz="1400" i="0" dirty="0"/>
              <a:t>Rule No. 5: 	No Business Plan Survives First Contact with Customers. So, Use a Business Model Canvas</a:t>
            </a:r>
          </a:p>
          <a:p>
            <a:pPr marL="1143000" indent="-457200">
              <a:buFont typeface="Courier New" panose="02070309020205020404" pitchFamily="49" charset="0"/>
              <a:buChar char="o"/>
              <a:tabLst>
                <a:tab pos="2286000" algn="l"/>
              </a:tabLst>
            </a:pPr>
            <a:r>
              <a:rPr lang="en-US" sz="1400" i="0" dirty="0"/>
              <a:t>Rule No. 6: 	Design Experiments and Test to Validate Your Hypotheses</a:t>
            </a:r>
          </a:p>
          <a:p>
            <a:pPr marL="1143000" indent="-457200">
              <a:buFont typeface="Courier New" panose="02070309020205020404" pitchFamily="49" charset="0"/>
              <a:buChar char="o"/>
              <a:tabLst>
                <a:tab pos="2286000" algn="l"/>
              </a:tabLst>
            </a:pPr>
            <a:r>
              <a:rPr lang="en-US" sz="1400" i="0" dirty="0"/>
              <a:t>Rule No. 7: 	Agree on Market Type. It Changes Everything</a:t>
            </a:r>
          </a:p>
          <a:p>
            <a:pPr marL="1143000" indent="-457200">
              <a:buFont typeface="Courier New" panose="02070309020205020404" pitchFamily="49" charset="0"/>
              <a:buChar char="o"/>
              <a:tabLst>
                <a:tab pos="2286000" algn="l"/>
              </a:tabLst>
            </a:pPr>
            <a:r>
              <a:rPr lang="en-US" sz="1400" i="0" dirty="0"/>
              <a:t>Rule No. 8: 	Startup Metrics Differ from Those in Existing Companies</a:t>
            </a:r>
          </a:p>
          <a:p>
            <a:pPr marL="1143000" indent="-457200">
              <a:buFont typeface="Courier New" panose="02070309020205020404" pitchFamily="49" charset="0"/>
              <a:buChar char="o"/>
              <a:tabLst>
                <a:tab pos="2286000" algn="l"/>
              </a:tabLst>
            </a:pPr>
            <a:r>
              <a:rPr lang="en-US" sz="1400" i="0" dirty="0"/>
              <a:t>Rule No. 9: 	Fast Decision-Making, Cycle Time, Speed and Tempo</a:t>
            </a:r>
          </a:p>
          <a:p>
            <a:pPr marL="1143000" indent="-457200">
              <a:buFont typeface="Courier New" panose="02070309020205020404" pitchFamily="49" charset="0"/>
              <a:buChar char="o"/>
              <a:tabLst>
                <a:tab pos="2286000" algn="l"/>
              </a:tabLst>
            </a:pPr>
            <a:r>
              <a:rPr lang="en-US" sz="1400" i="0" dirty="0"/>
              <a:t>Rule No. 10:	It’s All About Passion</a:t>
            </a:r>
          </a:p>
          <a:p>
            <a:pPr marL="1143000" indent="-457200">
              <a:buFont typeface="Courier New" panose="02070309020205020404" pitchFamily="49" charset="0"/>
              <a:buChar char="o"/>
              <a:tabLst>
                <a:tab pos="2286000" algn="l"/>
              </a:tabLst>
            </a:pPr>
            <a:r>
              <a:rPr lang="en-US" sz="1400" i="0" dirty="0"/>
              <a:t>Rule No. 11:	Startup Job Titles Are Very Different from a Large Company’s</a:t>
            </a:r>
          </a:p>
          <a:p>
            <a:pPr marL="1143000" indent="-457200">
              <a:buFont typeface="Courier New" panose="02070309020205020404" pitchFamily="49" charset="0"/>
              <a:buChar char="o"/>
              <a:tabLst>
                <a:tab pos="2286000" algn="l"/>
              </a:tabLst>
            </a:pPr>
            <a:r>
              <a:rPr lang="en-US" sz="1400" i="0" dirty="0"/>
              <a:t>Rule No. 12:	Preserve All Cash Until Needed. Then Spend.</a:t>
            </a:r>
          </a:p>
          <a:p>
            <a:pPr marL="1143000" indent="-457200">
              <a:buFont typeface="Courier New" panose="02070309020205020404" pitchFamily="49" charset="0"/>
              <a:buChar char="o"/>
              <a:tabLst>
                <a:tab pos="2286000" algn="l"/>
              </a:tabLst>
            </a:pPr>
            <a:r>
              <a:rPr lang="en-US" sz="1400" i="0" dirty="0"/>
              <a:t>Rule No. 13:	Communicate and Share Learning</a:t>
            </a:r>
          </a:p>
          <a:p>
            <a:pPr marL="1143000" indent="-457200">
              <a:buFont typeface="Courier New" panose="02070309020205020404" pitchFamily="49" charset="0"/>
              <a:buChar char="o"/>
              <a:tabLst>
                <a:tab pos="2286000" algn="l"/>
              </a:tabLst>
            </a:pPr>
            <a:r>
              <a:rPr lang="en-US" sz="1400" i="0" dirty="0"/>
              <a:t>Rule No. 14:	Customer Develop Success Begins With Buy-In</a:t>
            </a:r>
          </a:p>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67957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The Path to Epiphany: The Customer Development Model</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2 (pp 19 – 50)</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An Introduction to Customer Development</a:t>
            </a:r>
          </a:p>
          <a:p>
            <a:pPr marL="457200" indent="-457200">
              <a:buFont typeface="Wingdings" panose="05000000000000000000" pitchFamily="2" charset="2"/>
              <a:buChar char="Ø"/>
            </a:pPr>
            <a:r>
              <a:rPr lang="en-US" sz="1400" i="0" dirty="0"/>
              <a:t>“The Search for a Business Model:” Steps, Iteration and Pivots</a:t>
            </a:r>
          </a:p>
          <a:p>
            <a:pPr marL="1143000" indent="-457200">
              <a:buFont typeface="Courier New" panose="02070309020205020404" pitchFamily="49" charset="0"/>
              <a:buChar char="o"/>
            </a:pPr>
            <a:r>
              <a:rPr lang="en-US" sz="1400" i="0" dirty="0"/>
              <a:t>Step 1: Customer Discovery</a:t>
            </a:r>
          </a:p>
          <a:p>
            <a:pPr marL="1143000" indent="-457200">
              <a:buFont typeface="Courier New" panose="02070309020205020404" pitchFamily="49" charset="0"/>
              <a:buChar char="o"/>
            </a:pPr>
            <a:r>
              <a:rPr lang="en-US" sz="1400" i="0" dirty="0"/>
              <a:t>Step 2: Customer Validation</a:t>
            </a:r>
          </a:p>
          <a:p>
            <a:pPr marL="1143000" indent="-457200">
              <a:buFont typeface="Courier New" panose="02070309020205020404" pitchFamily="49" charset="0"/>
              <a:buChar char="o"/>
            </a:pPr>
            <a:r>
              <a:rPr lang="en-US" sz="1400" i="0" dirty="0"/>
              <a:t>Step 3: Customer Creation</a:t>
            </a:r>
          </a:p>
          <a:p>
            <a:pPr marL="1143000" indent="-457200">
              <a:buFont typeface="Courier New" panose="02070309020205020404" pitchFamily="49" charset="0"/>
              <a:buChar char="o"/>
            </a:pPr>
            <a:r>
              <a:rPr lang="en-US" sz="1400" i="0" dirty="0"/>
              <a:t>Step 4: Company-Building</a:t>
            </a:r>
          </a:p>
          <a:p>
            <a:pPr marL="457200" indent="-457200">
              <a:buFont typeface="Wingdings" panose="05000000000000000000" pitchFamily="2" charset="2"/>
              <a:buChar char="Ø"/>
              <a:tabLst>
                <a:tab pos="2286000" algn="l"/>
              </a:tabLst>
            </a:pPr>
            <a:r>
              <a:rPr lang="en-US" sz="1400" i="0" dirty="0"/>
              <a:t>The Customer Development Manifesto</a:t>
            </a:r>
          </a:p>
          <a:p>
            <a:pPr marL="1143000" indent="-457200">
              <a:buFont typeface="Courier New" panose="02070309020205020404" pitchFamily="49" charset="0"/>
              <a:buChar char="o"/>
              <a:tabLst>
                <a:tab pos="2286000" algn="l"/>
              </a:tabLst>
            </a:pPr>
            <a:r>
              <a:rPr lang="en-US" sz="1400" i="0" dirty="0"/>
              <a:t>Rule No. 1: 	There Are No Facts Inside Your Building, So Get Outside</a:t>
            </a:r>
          </a:p>
          <a:p>
            <a:pPr marL="1143000" indent="-457200">
              <a:buFont typeface="Courier New" panose="02070309020205020404" pitchFamily="49" charset="0"/>
              <a:buChar char="o"/>
              <a:tabLst>
                <a:tab pos="2286000" algn="l"/>
              </a:tabLst>
            </a:pPr>
            <a:r>
              <a:rPr lang="en-US" sz="1400" i="0" dirty="0"/>
              <a:t>Rule No. 2:	Pair Customer Development with Agile Development</a:t>
            </a:r>
          </a:p>
          <a:p>
            <a:pPr marL="1143000" indent="-457200">
              <a:buFont typeface="Courier New" panose="02070309020205020404" pitchFamily="49" charset="0"/>
              <a:buChar char="o"/>
              <a:tabLst>
                <a:tab pos="2286000" algn="l"/>
              </a:tabLst>
            </a:pPr>
            <a:r>
              <a:rPr lang="en-US" sz="1400" i="0" dirty="0"/>
              <a:t>Rule No. 3: 	Failure is an Integral Part of the Search</a:t>
            </a:r>
          </a:p>
          <a:p>
            <a:pPr marL="1143000" indent="-457200">
              <a:buFont typeface="Courier New" panose="02070309020205020404" pitchFamily="49" charset="0"/>
              <a:buChar char="o"/>
              <a:tabLst>
                <a:tab pos="2286000" algn="l"/>
              </a:tabLst>
            </a:pPr>
            <a:r>
              <a:rPr lang="en-US" sz="1400" i="0" dirty="0"/>
              <a:t>Rule No. 4: 	Make Continuous Iterations and Pivots</a:t>
            </a:r>
          </a:p>
          <a:p>
            <a:pPr marL="1143000" indent="-457200">
              <a:buFont typeface="Courier New" panose="02070309020205020404" pitchFamily="49" charset="0"/>
              <a:buChar char="o"/>
              <a:tabLst>
                <a:tab pos="2286000" algn="l"/>
              </a:tabLst>
            </a:pPr>
            <a:r>
              <a:rPr lang="en-US" sz="1400" i="0" dirty="0"/>
              <a:t>Rule No. 5: 	No Business Plan Survives First Contact with Customers. So, Use a Business Model Canvas</a:t>
            </a:r>
          </a:p>
          <a:p>
            <a:pPr marL="1143000" indent="-457200">
              <a:buFont typeface="Courier New" panose="02070309020205020404" pitchFamily="49" charset="0"/>
              <a:buChar char="o"/>
              <a:tabLst>
                <a:tab pos="2286000" algn="l"/>
              </a:tabLst>
            </a:pPr>
            <a:r>
              <a:rPr lang="en-US" sz="1400" i="0" dirty="0"/>
              <a:t>Rule No. 6: 	Design Experiments and Test to Validate Your Hypotheses</a:t>
            </a:r>
          </a:p>
          <a:p>
            <a:pPr marL="1143000" indent="-457200">
              <a:buFont typeface="Courier New" panose="02070309020205020404" pitchFamily="49" charset="0"/>
              <a:buChar char="o"/>
              <a:tabLst>
                <a:tab pos="2286000" algn="l"/>
              </a:tabLst>
            </a:pPr>
            <a:r>
              <a:rPr lang="en-US" sz="1400" i="0" dirty="0"/>
              <a:t>Rule No. 7: 	Agree on Market Type. It Changes Everything</a:t>
            </a:r>
          </a:p>
          <a:p>
            <a:pPr marL="1143000" indent="-457200">
              <a:buFont typeface="Courier New" panose="02070309020205020404" pitchFamily="49" charset="0"/>
              <a:buChar char="o"/>
              <a:tabLst>
                <a:tab pos="2286000" algn="l"/>
              </a:tabLst>
            </a:pPr>
            <a:r>
              <a:rPr lang="en-US" sz="1400" i="0" dirty="0"/>
              <a:t>Rule No. 8: 	Startup Metrics Differ from Those in Existing Companies</a:t>
            </a:r>
          </a:p>
          <a:p>
            <a:pPr marL="1143000" indent="-457200">
              <a:buFont typeface="Courier New" panose="02070309020205020404" pitchFamily="49" charset="0"/>
              <a:buChar char="o"/>
              <a:tabLst>
                <a:tab pos="2286000" algn="l"/>
              </a:tabLst>
            </a:pPr>
            <a:r>
              <a:rPr lang="en-US" sz="1400" i="0" dirty="0"/>
              <a:t>Rule No. 9: 	Fast Decision-Making, Cycle Time, Speed and Tempo</a:t>
            </a:r>
          </a:p>
          <a:p>
            <a:pPr marL="1143000" indent="-457200">
              <a:buFont typeface="Courier New" panose="02070309020205020404" pitchFamily="49" charset="0"/>
              <a:buChar char="o"/>
              <a:tabLst>
                <a:tab pos="2286000" algn="l"/>
              </a:tabLst>
            </a:pPr>
            <a:r>
              <a:rPr lang="en-US" sz="1400" i="0" dirty="0"/>
              <a:t>Rule No. 10:	It’s All About Passion</a:t>
            </a:r>
          </a:p>
          <a:p>
            <a:pPr marL="1143000" indent="-457200">
              <a:buFont typeface="Courier New" panose="02070309020205020404" pitchFamily="49" charset="0"/>
              <a:buChar char="o"/>
              <a:tabLst>
                <a:tab pos="2286000" algn="l"/>
              </a:tabLst>
            </a:pPr>
            <a:r>
              <a:rPr lang="en-US" sz="1400" i="0" dirty="0"/>
              <a:t>Rule No. 11:	Startup Job Titles Are Very Different from a Large Company’s</a:t>
            </a:r>
          </a:p>
          <a:p>
            <a:pPr marL="1143000" indent="-457200">
              <a:buFont typeface="Courier New" panose="02070309020205020404" pitchFamily="49" charset="0"/>
              <a:buChar char="o"/>
              <a:tabLst>
                <a:tab pos="2286000" algn="l"/>
              </a:tabLst>
            </a:pPr>
            <a:r>
              <a:rPr lang="en-US" sz="1400" i="0" dirty="0"/>
              <a:t>Rule No. 12:	Preserve All Cash Until Needed. Then Spend.</a:t>
            </a:r>
          </a:p>
          <a:p>
            <a:pPr marL="1143000" indent="-457200">
              <a:buFont typeface="Courier New" panose="02070309020205020404" pitchFamily="49" charset="0"/>
              <a:buChar char="o"/>
              <a:tabLst>
                <a:tab pos="2286000" algn="l"/>
              </a:tabLst>
            </a:pPr>
            <a:r>
              <a:rPr lang="en-US" sz="1400" i="0" dirty="0"/>
              <a:t>Rule No. 13:	Communicate and Share Learning</a:t>
            </a:r>
          </a:p>
          <a:p>
            <a:pPr marL="1143000" indent="-457200">
              <a:buFont typeface="Courier New" panose="02070309020205020404" pitchFamily="49" charset="0"/>
              <a:buChar char="o"/>
              <a:tabLst>
                <a:tab pos="2286000" algn="l"/>
              </a:tabLst>
            </a:pPr>
            <a:r>
              <a:rPr lang="en-US" sz="1400" i="0" dirty="0"/>
              <a:t>Rule No. 14:	Customer Develop Success Begins With Buy-In</a:t>
            </a:r>
          </a:p>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114689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Preface</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dirty="0">
                <a:latin typeface="+mj-lt"/>
              </a:rPr>
              <a:t>Finding a formula for repeatable startup success has remained a black art</a:t>
            </a:r>
          </a:p>
          <a:p>
            <a:pPr marL="457200" indent="-457200"/>
            <a:r>
              <a:rPr lang="en-US" sz="1400" dirty="0">
                <a:latin typeface="+mj-lt"/>
              </a:rPr>
              <a:t>Founders have adopted “big business” rules pushed by investors with </a:t>
            </a:r>
            <a:r>
              <a:rPr lang="en-US" sz="1400" b="1" u="sng" dirty="0">
                <a:latin typeface="+mj-lt"/>
              </a:rPr>
              <a:t>limited traction and success</a:t>
            </a:r>
          </a:p>
          <a:p>
            <a:pPr marL="1143000" indent="-457200">
              <a:buSzPct val="140000"/>
              <a:buBlip>
                <a:blip r:embed="rId3">
                  <a:extLst>
                    <a:ext uri="{837473B0-CC2E-450A-ABE3-18F120FF3D39}">
                      <a1611:picAttrSrcUrl xmlns:a1611="http://schemas.microsoft.com/office/drawing/2016/11/main" r:id="rId4"/>
                    </a:ext>
                  </a:extLst>
                </a:blip>
              </a:buBlip>
            </a:pPr>
            <a:r>
              <a:rPr lang="en-US" sz="1400" dirty="0">
                <a:latin typeface="+mj-lt"/>
              </a:rPr>
              <a:t>Rules for large companies do not work for startups because </a:t>
            </a:r>
            <a:r>
              <a:rPr lang="en-US" sz="1400" b="1" u="sng" dirty="0">
                <a:latin typeface="+mj-lt"/>
              </a:rPr>
              <a:t>startups are not smaller versions of large companies</a:t>
            </a:r>
          </a:p>
          <a:p>
            <a:pPr marL="1143000" indent="-457200">
              <a:buSzPct val="140000"/>
              <a:buBlip>
                <a:blip r:embed="rId3">
                  <a:extLst>
                    <a:ext uri="{837473B0-CC2E-450A-ABE3-18F120FF3D39}">
                      <a1611:picAttrSrcUrl xmlns:a1611="http://schemas.microsoft.com/office/drawing/2016/11/main" r:id="rId4"/>
                    </a:ext>
                  </a:extLst>
                </a:blip>
              </a:buBlip>
            </a:pPr>
            <a:r>
              <a:rPr lang="en-US" sz="1400" dirty="0">
                <a:latin typeface="+mj-lt"/>
              </a:rPr>
              <a:t>Large companies have well defined problems whereas </a:t>
            </a:r>
            <a:r>
              <a:rPr lang="en-US" sz="1400" b="1" u="sng" dirty="0">
                <a:latin typeface="+mj-lt"/>
              </a:rPr>
              <a:t>startups are in search mode</a:t>
            </a:r>
            <a:r>
              <a:rPr lang="en-US" sz="1400" dirty="0">
                <a:latin typeface="+mj-lt"/>
              </a:rPr>
              <a:t>; this requires different rules to minimize risk and optimize changes for success; startup rules fall under the </a:t>
            </a:r>
            <a:r>
              <a:rPr lang="en-US" sz="1400" b="1" u="sng" dirty="0">
                <a:latin typeface="+mj-lt"/>
              </a:rPr>
              <a:t>science of entrepreneurial management</a:t>
            </a:r>
          </a:p>
          <a:p>
            <a:pPr marL="457200" indent="-457200"/>
            <a:r>
              <a:rPr lang="en-US" sz="1400" dirty="0">
                <a:latin typeface="+mj-lt"/>
              </a:rPr>
              <a:t>The entrepreneurial model centers around agile engineering which is an incremental and interactive method coupled with a customer development roadmap that allows for pivoting based on customer/market feedback</a:t>
            </a:r>
          </a:p>
          <a:p>
            <a:pPr marL="457200" indent="-457200"/>
            <a:r>
              <a:rPr lang="en-US" sz="1400" dirty="0">
                <a:latin typeface="+mj-lt"/>
              </a:rPr>
              <a:t>Venture and entrepreneurial finance is also a key component of the science of entrepreneurial management</a:t>
            </a:r>
          </a:p>
          <a:p>
            <a:pPr marL="457200" indent="-457200"/>
            <a:r>
              <a:rPr lang="en-US" sz="1400" dirty="0">
                <a:latin typeface="+mj-lt"/>
              </a:rPr>
              <a:t>Startups, driven by potential markets measured in billions of people, will use the science of entrepreneurial management knowledge-base to test, refine and scale their ideas far faster and more affordably that ever before </a:t>
            </a:r>
          </a:p>
        </p:txBody>
      </p:sp>
    </p:spTree>
    <p:extLst>
      <p:ext uri="{BB962C8B-B14F-4D97-AF65-F5344CB8AC3E}">
        <p14:creationId xmlns:p14="http://schemas.microsoft.com/office/powerpoint/2010/main" val="386272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762525" y="340563"/>
            <a:ext cx="10666949" cy="394725"/>
          </a:xfrm>
        </p:spPr>
        <p:txBody>
          <a:bodyPr>
            <a:noAutofit/>
          </a:bodyPr>
          <a:lstStyle/>
          <a:p>
            <a:r>
              <a:rPr lang="en-US" sz="2400" b="1" dirty="0"/>
              <a:t>Preface</a:t>
            </a:r>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970020" y="735288"/>
            <a:ext cx="10249853" cy="10948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Wingdings" panose="05000000000000000000" pitchFamily="2" charset="2"/>
              <a:buChar char="Ø"/>
            </a:pPr>
            <a:r>
              <a:rPr lang="en-US" sz="1400" i="0" dirty="0"/>
              <a:t>Pairing Customer Development with agile software development paves the way towards having a lean startup</a:t>
            </a:r>
          </a:p>
          <a:p>
            <a:pPr marL="457200" indent="-457200">
              <a:lnSpc>
                <a:spcPct val="110000"/>
              </a:lnSpc>
              <a:spcAft>
                <a:spcPts val="600"/>
              </a:spcAft>
              <a:buFont typeface="Wingdings" panose="05000000000000000000" pitchFamily="2" charset="2"/>
              <a:buChar char="Ø"/>
            </a:pPr>
            <a:r>
              <a:rPr lang="en-US" sz="1400" i="0" dirty="0"/>
              <a:t>Customer feedback and testing is used to help determine the minimum product features customers most value</a:t>
            </a:r>
          </a:p>
          <a:p>
            <a:pPr marL="457200" indent="-457200">
              <a:lnSpc>
                <a:spcPct val="110000"/>
              </a:lnSpc>
              <a:spcAft>
                <a:spcPts val="600"/>
              </a:spcAft>
              <a:buFont typeface="Wingdings" panose="05000000000000000000" pitchFamily="2" charset="2"/>
              <a:buChar char="Ø"/>
            </a:pPr>
            <a:r>
              <a:rPr lang="en-US" sz="1400" i="0" dirty="0"/>
              <a:t>Start with an initial set of hypotheses about the startup’s customers</a:t>
            </a:r>
          </a:p>
          <a:p>
            <a:pPr marL="685800">
              <a:lnSpc>
                <a:spcPct val="150000"/>
              </a:lnSpc>
              <a:tabLst>
                <a:tab pos="2286000" algn="l"/>
              </a:tabLst>
            </a:pPr>
            <a:endParaRPr lang="en-US" sz="1400" i="0" dirty="0"/>
          </a:p>
          <a:p>
            <a:pPr marL="285750" indent="-285750">
              <a:lnSpc>
                <a:spcPct val="150000"/>
              </a:lnSpc>
              <a:buFont typeface="Wingdings" panose="05000000000000000000" pitchFamily="2" charset="2"/>
              <a:buChar char="Ø"/>
            </a:pPr>
            <a:endParaRPr lang="en-US" sz="1400" i="0" dirty="0"/>
          </a:p>
        </p:txBody>
      </p:sp>
      <p:sp>
        <p:nvSpPr>
          <p:cNvPr id="6" name="Title 1">
            <a:extLst>
              <a:ext uri="{FF2B5EF4-FFF2-40B4-BE49-F238E27FC236}">
                <a16:creationId xmlns:a16="http://schemas.microsoft.com/office/drawing/2014/main" id="{FF98D329-CA90-2C7A-3ED7-BFB437B1E693}"/>
              </a:ext>
            </a:extLst>
          </p:cNvPr>
          <p:cNvSpPr txBox="1">
            <a:spLocks/>
          </p:cNvSpPr>
          <p:nvPr/>
        </p:nvSpPr>
        <p:spPr>
          <a:xfrm>
            <a:off x="970020" y="2303404"/>
            <a:ext cx="10249853" cy="31146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00000"/>
              </a:lnSpc>
              <a:spcAft>
                <a:spcPts val="600"/>
              </a:spcAft>
              <a:buFont typeface="Wingdings" panose="05000000000000000000" pitchFamily="2" charset="2"/>
              <a:buChar char="Ø"/>
            </a:pPr>
            <a:r>
              <a:rPr lang="en-US" sz="1400" i="0" dirty="0"/>
              <a:t>Most startups lack a process for testing their business models’ hypotheses and for turning those guesses into facts</a:t>
            </a:r>
          </a:p>
          <a:p>
            <a:pPr marL="1143000" indent="-457200">
              <a:lnSpc>
                <a:spcPct val="100000"/>
              </a:lnSpc>
              <a:spcAft>
                <a:spcPts val="600"/>
              </a:spcAft>
              <a:buFont typeface="Arial" panose="020B0604020202020204" pitchFamily="34" charset="0"/>
              <a:buChar char="•"/>
            </a:pPr>
            <a:r>
              <a:rPr lang="en-US" sz="1400" i="0" dirty="0"/>
              <a:t>Facets of business models include markets, customers, channels and pricing</a:t>
            </a:r>
          </a:p>
          <a:p>
            <a:pPr marL="457200" indent="-457200">
              <a:lnSpc>
                <a:spcPct val="100000"/>
              </a:lnSpc>
              <a:spcAft>
                <a:spcPts val="600"/>
              </a:spcAft>
              <a:buFont typeface="Wingdings" panose="05000000000000000000" pitchFamily="2" charset="2"/>
              <a:buChar char="Ø"/>
            </a:pPr>
            <a:r>
              <a:rPr lang="en-US" sz="1400" i="0" dirty="0"/>
              <a:t>The traditional new-product introduction model offers no customer feedback until beta - by then it’s too late</a:t>
            </a:r>
          </a:p>
          <a:p>
            <a:pPr marL="457200" indent="-457200">
              <a:lnSpc>
                <a:spcPct val="100000"/>
              </a:lnSpc>
              <a:spcAft>
                <a:spcPts val="600"/>
              </a:spcAft>
              <a:buFont typeface="Wingdings" panose="05000000000000000000" pitchFamily="2" charset="2"/>
              <a:buChar char="Ø"/>
            </a:pPr>
            <a:r>
              <a:rPr lang="en-US" sz="1400" i="0" dirty="0"/>
              <a:t>Customer Development is a four-stage process – steps 1 &amp; 2 involve search while steps 3 &amp; 4 involve execution</a:t>
            </a:r>
          </a:p>
          <a:p>
            <a:pPr marL="1143000" indent="-457200">
              <a:lnSpc>
                <a:spcPct val="100000"/>
              </a:lnSpc>
              <a:spcAft>
                <a:spcPts val="600"/>
              </a:spcAft>
              <a:buFont typeface="+mj-lt"/>
              <a:buAutoNum type="arabicPeriod"/>
            </a:pPr>
            <a:r>
              <a:rPr lang="en-US" sz="1400" i="0" dirty="0"/>
              <a:t>Customer discovery first captures the founders’ vision and turns it into a series of business model hypotheses followed by a plan to test customer reactions to those hypotheses and turn them into facts</a:t>
            </a:r>
          </a:p>
          <a:p>
            <a:pPr marL="1143000" indent="-457200">
              <a:lnSpc>
                <a:spcPct val="100000"/>
              </a:lnSpc>
              <a:spcAft>
                <a:spcPts val="600"/>
              </a:spcAft>
              <a:buFont typeface="+mj-lt"/>
              <a:buAutoNum type="arabicPeriod"/>
            </a:pPr>
            <a:r>
              <a:rPr lang="en-US" sz="1400" i="0" dirty="0"/>
              <a:t>Customer validation tests whether the resulting business model is repeatable and scalable otherwise revert to customer discovery</a:t>
            </a:r>
          </a:p>
          <a:p>
            <a:pPr marL="1143000" indent="-457200">
              <a:lnSpc>
                <a:spcPct val="100000"/>
              </a:lnSpc>
              <a:spcAft>
                <a:spcPts val="600"/>
              </a:spcAft>
              <a:buFont typeface="+mj-lt"/>
              <a:buAutoNum type="arabicPeriod"/>
            </a:pPr>
            <a:r>
              <a:rPr lang="en-US" sz="1400" i="0" dirty="0"/>
              <a:t>Customer creation is the start of the execution stage to build end-user demand and drive it into the sales channel to scale the business</a:t>
            </a:r>
          </a:p>
          <a:p>
            <a:pPr marL="1143000" indent="-457200">
              <a:lnSpc>
                <a:spcPct val="100000"/>
              </a:lnSpc>
              <a:spcAft>
                <a:spcPts val="600"/>
              </a:spcAft>
              <a:buFont typeface="+mj-lt"/>
              <a:buAutoNum type="arabicPeriod"/>
            </a:pPr>
            <a:r>
              <a:rPr lang="en-US" sz="1400" i="0" dirty="0"/>
              <a:t>Company-building </a:t>
            </a:r>
            <a:r>
              <a:rPr lang="en-US" sz="1400" i="0"/>
              <a:t>transitions the startup </a:t>
            </a:r>
            <a:r>
              <a:rPr lang="en-US" sz="1400" i="0" dirty="0"/>
              <a:t>to a company focused on executing a </a:t>
            </a:r>
            <a:r>
              <a:rPr lang="en-US" sz="1400" i="0"/>
              <a:t>validated model</a:t>
            </a:r>
            <a:endParaRPr lang="en-US" sz="1400" i="0" dirty="0"/>
          </a:p>
          <a:p>
            <a:pPr marL="285750" indent="-285750">
              <a:lnSpc>
                <a:spcPct val="100000"/>
              </a:lnSpc>
              <a:spcAft>
                <a:spcPts val="600"/>
              </a:spcAft>
              <a:buFont typeface="Wingdings" panose="05000000000000000000" pitchFamily="2" charset="2"/>
              <a:buChar char="Ø"/>
            </a:pPr>
            <a:endParaRPr lang="en-US" sz="1400" i="0" dirty="0"/>
          </a:p>
        </p:txBody>
      </p:sp>
      <p:sp>
        <p:nvSpPr>
          <p:cNvPr id="7" name="Title 1">
            <a:extLst>
              <a:ext uri="{FF2B5EF4-FFF2-40B4-BE49-F238E27FC236}">
                <a16:creationId xmlns:a16="http://schemas.microsoft.com/office/drawing/2014/main" id="{42877196-44F1-A635-FAAE-8E407157152E}"/>
              </a:ext>
            </a:extLst>
          </p:cNvPr>
          <p:cNvSpPr txBox="1">
            <a:spLocks/>
          </p:cNvSpPr>
          <p:nvPr/>
        </p:nvSpPr>
        <p:spPr>
          <a:xfrm>
            <a:off x="761471" y="1908679"/>
            <a:ext cx="10666949" cy="3947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2400" b="1" dirty="0"/>
              <a:t>An Introduction to Customer Development</a:t>
            </a:r>
          </a:p>
        </p:txBody>
      </p:sp>
    </p:spTree>
    <p:extLst>
      <p:ext uri="{BB962C8B-B14F-4D97-AF65-F5344CB8AC3E}">
        <p14:creationId xmlns:p14="http://schemas.microsoft.com/office/powerpoint/2010/main" val="105915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0953-3398-10BE-4E51-30A79619F28C}"/>
              </a:ext>
            </a:extLst>
          </p:cNvPr>
          <p:cNvSpPr>
            <a:spLocks noGrp="1"/>
          </p:cNvSpPr>
          <p:nvPr>
            <p:ph type="title"/>
          </p:nvPr>
        </p:nvSpPr>
        <p:spPr>
          <a:xfrm>
            <a:off x="762525" y="3077796"/>
            <a:ext cx="10666949" cy="702408"/>
          </a:xfrm>
        </p:spPr>
        <p:txBody>
          <a:bodyPr>
            <a:normAutofit/>
          </a:bodyPr>
          <a:lstStyle/>
          <a:p>
            <a:r>
              <a:rPr lang="en-US" sz="3600" b="1" dirty="0">
                <a:solidFill>
                  <a:schemeClr val="accent3">
                    <a:lumMod val="75000"/>
                  </a:schemeClr>
                </a:solidFill>
              </a:rPr>
              <a:t>The Customer Development Manifesto</a:t>
            </a:r>
          </a:p>
        </p:txBody>
      </p:sp>
    </p:spTree>
    <p:extLst>
      <p:ext uri="{BB962C8B-B14F-4D97-AF65-F5344CB8AC3E}">
        <p14:creationId xmlns:p14="http://schemas.microsoft.com/office/powerpoint/2010/main" val="368649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65D2DF-C4D7-52F1-01D7-B8D2B827B5EE}"/>
              </a:ext>
            </a:extLst>
          </p:cNvPr>
          <p:cNvSpPr txBox="1">
            <a:spLocks/>
          </p:cNvSpPr>
          <p:nvPr/>
        </p:nvSpPr>
        <p:spPr>
          <a:xfrm>
            <a:off x="457200" y="457200"/>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a:pPr>
            <a:r>
              <a:rPr lang="en-US" sz="1600" b="1" dirty="0">
                <a:solidFill>
                  <a:schemeClr val="accent3">
                    <a:lumMod val="75000"/>
                  </a:schemeClr>
                </a:solidFill>
              </a:rPr>
              <a:t>There Are No Facts Inside Your Building, So Get Outside</a:t>
            </a:r>
          </a:p>
          <a:p>
            <a:pPr marL="685800">
              <a:lnSpc>
                <a:spcPct val="150000"/>
              </a:lnSpc>
              <a:tabLst>
                <a:tab pos="2286000" algn="l"/>
              </a:tabLst>
            </a:pPr>
            <a:endParaRPr lang="en-US" sz="1600" b="1" dirty="0">
              <a:solidFill>
                <a:schemeClr val="accent3">
                  <a:lumMod val="75000"/>
                </a:schemeClr>
              </a:solidFill>
            </a:endParaRPr>
          </a:p>
          <a:p>
            <a:pPr marL="285750" indent="-285750">
              <a:lnSpc>
                <a:spcPct val="150000"/>
              </a:lnSpc>
              <a:buFont typeface="Wingdings" panose="05000000000000000000" pitchFamily="2" charset="2"/>
              <a:buChar char="Ø"/>
            </a:pPr>
            <a:endParaRPr lang="en-US" sz="1600" b="1" dirty="0">
              <a:solidFill>
                <a:schemeClr val="accent3">
                  <a:lumMod val="75000"/>
                </a:schemeClr>
              </a:solidFill>
            </a:endParaRPr>
          </a:p>
        </p:txBody>
      </p:sp>
      <p:sp>
        <p:nvSpPr>
          <p:cNvPr id="3" name="Content Placeholder 2">
            <a:extLst>
              <a:ext uri="{FF2B5EF4-FFF2-40B4-BE49-F238E27FC236}">
                <a16:creationId xmlns:a16="http://schemas.microsoft.com/office/drawing/2014/main" id="{EB0325B3-7CFD-7B77-D7CC-ED089FED576F}"/>
              </a:ext>
            </a:extLst>
          </p:cNvPr>
          <p:cNvSpPr txBox="1">
            <a:spLocks/>
          </p:cNvSpPr>
          <p:nvPr/>
        </p:nvSpPr>
        <p:spPr>
          <a:xfrm>
            <a:off x="914400" y="914400"/>
            <a:ext cx="10781521" cy="3833689"/>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On Day One, the startup is a </a:t>
            </a:r>
            <a:r>
              <a:rPr lang="en-US" sz="1400" b="1" i="0" u="sng" dirty="0">
                <a:latin typeface="+mj-lt"/>
              </a:rPr>
              <a:t>faith-based enterprise</a:t>
            </a:r>
            <a:r>
              <a:rPr lang="en-US" sz="1400" i="0" dirty="0">
                <a:latin typeface="+mj-lt"/>
              </a:rPr>
              <a:t> built on its founders’ vision and a </a:t>
            </a:r>
            <a:r>
              <a:rPr lang="en-US" sz="1400" b="1" i="0" u="sng" dirty="0">
                <a:latin typeface="+mj-lt"/>
              </a:rPr>
              <a:t>notable absence of facts</a:t>
            </a:r>
          </a:p>
          <a:p>
            <a:pPr marL="344488" indent="-344488">
              <a:buFont typeface="Arial" panose="020B0604020202020204" pitchFamily="34" charset="0"/>
              <a:buChar char="•"/>
            </a:pPr>
            <a:r>
              <a:rPr lang="en-US" sz="1400" i="0" dirty="0">
                <a:latin typeface="+mj-lt"/>
              </a:rPr>
              <a:t>The founders’ job is to </a:t>
            </a:r>
            <a:r>
              <a:rPr lang="en-US" sz="1400" b="1" i="0" u="sng" dirty="0">
                <a:latin typeface="+mj-lt"/>
              </a:rPr>
              <a:t>translate this vision and the related hypotheses into facts</a:t>
            </a:r>
          </a:p>
          <a:p>
            <a:pPr marL="344488" indent="-344488">
              <a:buFont typeface="Arial" panose="020B0604020202020204" pitchFamily="34" charset="0"/>
              <a:buChar char="•"/>
            </a:pPr>
            <a:r>
              <a:rPr lang="en-US" sz="1400" b="1" i="0" u="sng" dirty="0">
                <a:latin typeface="+mj-lt"/>
              </a:rPr>
              <a:t>Facts live outside the building</a:t>
            </a:r>
            <a:r>
              <a:rPr lang="en-US" sz="1400" i="0" dirty="0">
                <a:latin typeface="+mj-lt"/>
              </a:rPr>
              <a:t>, where prospects and customers reside, so that’s where founders need to go</a:t>
            </a:r>
          </a:p>
          <a:p>
            <a:pPr marL="344488" indent="-344488">
              <a:buFont typeface="Arial" panose="020B0604020202020204" pitchFamily="34" charset="0"/>
              <a:buChar char="•"/>
            </a:pPr>
            <a:r>
              <a:rPr lang="en-US" sz="1400" b="1" i="0" u="sng" dirty="0">
                <a:latin typeface="+mj-lt"/>
              </a:rPr>
              <a:t>Nothing is more fundamental to Customer Development</a:t>
            </a:r>
            <a:r>
              <a:rPr lang="en-US" sz="1400" i="0" dirty="0">
                <a:latin typeface="+mj-lt"/>
              </a:rPr>
              <a:t>, and nothing is harder to do</a:t>
            </a:r>
          </a:p>
          <a:p>
            <a:pPr marL="344488" indent="-344488">
              <a:buFont typeface="Arial" panose="020B0604020202020204" pitchFamily="34" charset="0"/>
              <a:buChar char="•"/>
            </a:pPr>
            <a:r>
              <a:rPr lang="en-US" sz="1400" i="0" dirty="0">
                <a:latin typeface="+mj-lt"/>
              </a:rPr>
              <a:t>Founders gather firsthand experience about </a:t>
            </a:r>
            <a:r>
              <a:rPr lang="en-US" sz="1400" b="1" i="0" u="sng" dirty="0">
                <a:latin typeface="+mj-lt"/>
              </a:rPr>
              <a:t>every component of the business model</a:t>
            </a:r>
          </a:p>
          <a:p>
            <a:pPr marL="344488" indent="-344488">
              <a:buFont typeface="Arial" panose="020B0604020202020204" pitchFamily="34" charset="0"/>
              <a:buChar char="•"/>
            </a:pPr>
            <a:r>
              <a:rPr lang="en-US" sz="1400" b="1" i="0" u="sng" dirty="0">
                <a:latin typeface="+mj-lt"/>
              </a:rPr>
              <a:t>Founder cannot delegate this fact-finding mission</a:t>
            </a:r>
            <a:r>
              <a:rPr lang="en-US" sz="1400" i="0" dirty="0">
                <a:latin typeface="+mj-lt"/>
              </a:rPr>
              <a:t> to anyone but themselves</a:t>
            </a:r>
          </a:p>
          <a:p>
            <a:pPr marL="914400" indent="-341313">
              <a:buFont typeface="Sitka Banner" pitchFamily="2" charset="0"/>
              <a:buChar char="¤"/>
            </a:pPr>
            <a:r>
              <a:rPr lang="en-US" sz="1400" i="0" dirty="0">
                <a:latin typeface="+mj-lt"/>
              </a:rPr>
              <a:t>Key customer feedback is </a:t>
            </a:r>
            <a:r>
              <a:rPr lang="en-US" sz="1400" b="1" i="0" u="sng" dirty="0">
                <a:latin typeface="+mj-lt"/>
              </a:rPr>
              <a:t>random, unpredictable, and often painful to hear</a:t>
            </a:r>
            <a:r>
              <a:rPr lang="en-US" sz="1400" i="0" dirty="0">
                <a:latin typeface="+mj-lt"/>
              </a:rPr>
              <a:t>; employees are reticent to deliver bad news to higher-ups</a:t>
            </a:r>
          </a:p>
          <a:p>
            <a:pPr marL="914400" indent="-341313">
              <a:buFont typeface="Sitka Banner" pitchFamily="2" charset="0"/>
              <a:buChar char="¤"/>
            </a:pPr>
            <a:r>
              <a:rPr lang="en-US" sz="1400" i="0" dirty="0">
                <a:latin typeface="+mj-lt"/>
              </a:rPr>
              <a:t>Employees have far less at stake and </a:t>
            </a:r>
            <a:r>
              <a:rPr lang="en-US" sz="1400" b="1" i="0" u="sng" dirty="0">
                <a:latin typeface="+mj-lt"/>
              </a:rPr>
              <a:t>seldom listen as acutely</a:t>
            </a:r>
            <a:r>
              <a:rPr lang="en-US" sz="1400" i="0" dirty="0">
                <a:latin typeface="+mj-lt"/>
              </a:rPr>
              <a:t>, and they don’t get heard adequately when they report back; it’s too easy to dismiss their findings as “hearsay” or to ignore critical points of feedback</a:t>
            </a:r>
          </a:p>
          <a:p>
            <a:pPr marL="914400" indent="-341313">
              <a:buFont typeface="Sitka Banner" pitchFamily="2" charset="0"/>
              <a:buChar char="¤"/>
            </a:pPr>
            <a:r>
              <a:rPr lang="en-US" sz="1400" i="0" dirty="0">
                <a:latin typeface="+mj-lt"/>
              </a:rPr>
              <a:t>Consultants have even less at stake than employees and often color their commentary to either tell the client what they want to hear or to extend consulting relationships; this is </a:t>
            </a:r>
            <a:r>
              <a:rPr lang="en-US" sz="1400" b="1" i="0" u="sng" dirty="0">
                <a:latin typeface="+mj-lt"/>
              </a:rPr>
              <a:t>second- or third-hand feedback and too diluted or diffused to provide value</a:t>
            </a:r>
          </a:p>
          <a:p>
            <a:pPr marL="344488" indent="-344488">
              <a:buFont typeface="Arial" panose="020B0604020202020204" pitchFamily="34" charset="0"/>
              <a:buChar char="•"/>
            </a:pPr>
            <a:r>
              <a:rPr lang="en-US" sz="1400" b="1" i="0" u="sng" dirty="0">
                <a:latin typeface="+mj-lt"/>
              </a:rPr>
              <a:t>Only founders can embrace feedback</a:t>
            </a:r>
            <a:r>
              <a:rPr lang="en-US" sz="1400" i="0" dirty="0">
                <a:latin typeface="+mj-lt"/>
              </a:rPr>
              <a:t>, react to it, and adeptly make </a:t>
            </a:r>
            <a:r>
              <a:rPr lang="en-US" sz="1400" b="1" i="0" u="sng" dirty="0">
                <a:latin typeface="+mj-lt"/>
              </a:rPr>
              <a:t>the decisions necessary to change or pivot key business model components</a:t>
            </a:r>
          </a:p>
        </p:txBody>
      </p:sp>
    </p:spTree>
    <p:extLst>
      <p:ext uri="{BB962C8B-B14F-4D97-AF65-F5344CB8AC3E}">
        <p14:creationId xmlns:p14="http://schemas.microsoft.com/office/powerpoint/2010/main" val="3355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65D2DF-C4D7-52F1-01D7-B8D2B827B5EE}"/>
              </a:ext>
            </a:extLst>
          </p:cNvPr>
          <p:cNvSpPr txBox="1">
            <a:spLocks/>
          </p:cNvSpPr>
          <p:nvPr/>
        </p:nvSpPr>
        <p:spPr>
          <a:xfrm>
            <a:off x="457200" y="457200"/>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2"/>
            </a:pPr>
            <a:r>
              <a:rPr lang="en-US" sz="1600" b="1" dirty="0">
                <a:solidFill>
                  <a:schemeClr val="accent3">
                    <a:lumMod val="75000"/>
                  </a:schemeClr>
                </a:solidFill>
              </a:rPr>
              <a:t>Pair Customer Development with Agile Development</a:t>
            </a:r>
          </a:p>
        </p:txBody>
      </p:sp>
      <p:sp>
        <p:nvSpPr>
          <p:cNvPr id="3" name="Content Placeholder 2">
            <a:extLst>
              <a:ext uri="{FF2B5EF4-FFF2-40B4-BE49-F238E27FC236}">
                <a16:creationId xmlns:a16="http://schemas.microsoft.com/office/drawing/2014/main" id="{EB0325B3-7CFD-7B77-D7CC-ED089FED576F}"/>
              </a:ext>
            </a:extLst>
          </p:cNvPr>
          <p:cNvSpPr txBox="1">
            <a:spLocks/>
          </p:cNvSpPr>
          <p:nvPr/>
        </p:nvSpPr>
        <p:spPr>
          <a:xfrm>
            <a:off x="914400" y="914401"/>
            <a:ext cx="10921482" cy="2556588"/>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Customer Development is </a:t>
            </a:r>
            <a:r>
              <a:rPr lang="en-US" sz="1400" b="1" i="0" u="sng" dirty="0">
                <a:latin typeface="+mj-lt"/>
              </a:rPr>
              <a:t>useless unless Engineering can iterate the product with speed and agility</a:t>
            </a:r>
          </a:p>
          <a:p>
            <a:pPr marL="344488" indent="-344488">
              <a:buFont typeface="Arial" panose="020B0604020202020204" pitchFamily="34" charset="0"/>
              <a:buChar char="•"/>
            </a:pPr>
            <a:r>
              <a:rPr lang="en-US" sz="1400" i="0" dirty="0">
                <a:latin typeface="+mj-lt"/>
              </a:rPr>
              <a:t>If Engineering uses the waterfall model, it will be </a:t>
            </a:r>
            <a:r>
              <a:rPr lang="en-US" sz="1400" b="1" i="0" u="sng" dirty="0">
                <a:latin typeface="+mj-lt"/>
              </a:rPr>
              <a:t>deaf, dumb and blind</a:t>
            </a:r>
            <a:r>
              <a:rPr lang="en-US" sz="1400" i="0" dirty="0">
                <a:latin typeface="+mj-lt"/>
              </a:rPr>
              <a:t> to customer input except during a short period when it’s specifying the product</a:t>
            </a:r>
          </a:p>
          <a:p>
            <a:pPr marL="344488" indent="-344488">
              <a:buFont typeface="Arial" panose="020B0604020202020204" pitchFamily="34" charset="0"/>
              <a:buChar char="•"/>
            </a:pPr>
            <a:r>
              <a:rPr lang="en-US" sz="1400" i="0" dirty="0">
                <a:latin typeface="+mj-lt"/>
              </a:rPr>
              <a:t>Once the “waterfall model” train has left the station, Engineering is </a:t>
            </a:r>
            <a:r>
              <a:rPr lang="en-US" sz="1400" b="1" i="0" u="sng" dirty="0">
                <a:latin typeface="+mj-lt"/>
              </a:rPr>
              <a:t>unable to change the product features without suffering intolerable delays</a:t>
            </a:r>
          </a:p>
          <a:p>
            <a:pPr marL="344488" indent="-344488">
              <a:buFont typeface="Arial" panose="020B0604020202020204" pitchFamily="34" charset="0"/>
              <a:buChar char="•"/>
            </a:pPr>
            <a:r>
              <a:rPr lang="en-US" sz="1400" i="0" dirty="0">
                <a:latin typeface="+mj-lt"/>
              </a:rPr>
              <a:t>The agile model is designed to continually take customer input and deliver a product that </a:t>
            </a:r>
            <a:r>
              <a:rPr lang="en-US" sz="1400" b="1" i="0" u="sng" dirty="0">
                <a:latin typeface="+mj-lt"/>
              </a:rPr>
              <a:t>iterates readily around an MVP or its minimum feature set</a:t>
            </a:r>
          </a:p>
          <a:p>
            <a:pPr marL="344488" indent="-344488">
              <a:buFont typeface="Arial" panose="020B0604020202020204" pitchFamily="34" charset="0"/>
              <a:buChar char="•"/>
            </a:pPr>
            <a:r>
              <a:rPr lang="en-US" sz="1400" i="0" dirty="0">
                <a:latin typeface="+mj-lt"/>
              </a:rPr>
              <a:t>The agile model </a:t>
            </a:r>
            <a:r>
              <a:rPr lang="en-US" sz="1400" b="1" i="0" u="sng" dirty="0">
                <a:latin typeface="+mj-lt"/>
              </a:rPr>
              <a:t>refers rapid deployment and iterative development that is integrated with a continuous discovery process</a:t>
            </a:r>
          </a:p>
          <a:p>
            <a:pPr marL="344488" indent="-344488">
              <a:buFont typeface="Arial" panose="020B0604020202020204" pitchFamily="34" charset="0"/>
              <a:buChar char="•"/>
            </a:pPr>
            <a:r>
              <a:rPr lang="en-US" sz="1400" i="0" dirty="0">
                <a:latin typeface="+mj-lt"/>
              </a:rPr>
              <a:t>Before the company even starts, the founders need to reach a </a:t>
            </a:r>
            <a:r>
              <a:rPr lang="en-US" sz="1400" b="1" i="0" u="sng" dirty="0">
                <a:latin typeface="+mj-lt"/>
              </a:rPr>
              <a:t>deep and inexorable commitment to customer/agile development</a:t>
            </a:r>
          </a:p>
        </p:txBody>
      </p:sp>
      <p:sp>
        <p:nvSpPr>
          <p:cNvPr id="2" name="Title 1">
            <a:extLst>
              <a:ext uri="{FF2B5EF4-FFF2-40B4-BE49-F238E27FC236}">
                <a16:creationId xmlns:a16="http://schemas.microsoft.com/office/drawing/2014/main" id="{14D3F6EB-A535-2D50-95FA-42599E181087}"/>
              </a:ext>
            </a:extLst>
          </p:cNvPr>
          <p:cNvSpPr txBox="1">
            <a:spLocks/>
          </p:cNvSpPr>
          <p:nvPr/>
        </p:nvSpPr>
        <p:spPr>
          <a:xfrm>
            <a:off x="457200" y="3076226"/>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3"/>
            </a:pPr>
            <a:r>
              <a:rPr lang="en-US" sz="1600" b="1" dirty="0">
                <a:solidFill>
                  <a:schemeClr val="accent3">
                    <a:lumMod val="75000"/>
                  </a:schemeClr>
                </a:solidFill>
              </a:rPr>
              <a:t>Failure is an Integral Part of the Search</a:t>
            </a:r>
          </a:p>
        </p:txBody>
      </p:sp>
      <p:sp>
        <p:nvSpPr>
          <p:cNvPr id="4" name="Content Placeholder 2">
            <a:extLst>
              <a:ext uri="{FF2B5EF4-FFF2-40B4-BE49-F238E27FC236}">
                <a16:creationId xmlns:a16="http://schemas.microsoft.com/office/drawing/2014/main" id="{854F571D-AB8A-2C98-B6D0-76876C4D893B}"/>
              </a:ext>
            </a:extLst>
          </p:cNvPr>
          <p:cNvSpPr txBox="1">
            <a:spLocks/>
          </p:cNvSpPr>
          <p:nvPr/>
        </p:nvSpPr>
        <p:spPr>
          <a:xfrm>
            <a:off x="914400" y="3533427"/>
            <a:ext cx="10921482" cy="299512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A key difference between startups and existing companies is that “</a:t>
            </a:r>
            <a:r>
              <a:rPr lang="en-US" sz="1400" b="1" i="0" u="sng" dirty="0">
                <a:latin typeface="+mj-lt"/>
              </a:rPr>
              <a:t>startups go from failure to failure</a:t>
            </a:r>
            <a:r>
              <a:rPr lang="en-US" sz="1400" i="0" dirty="0">
                <a:latin typeface="+mj-lt"/>
              </a:rPr>
              <a:t>”</a:t>
            </a:r>
          </a:p>
          <a:p>
            <a:pPr marL="344488" indent="-344488">
              <a:buFont typeface="Arial" panose="020B0604020202020204" pitchFamily="34" charset="0"/>
              <a:buChar char="•"/>
            </a:pPr>
            <a:r>
              <a:rPr lang="en-US" sz="1400" i="0" dirty="0">
                <a:latin typeface="+mj-lt"/>
              </a:rPr>
              <a:t>Existing companies have learned what works and what doesn’t so </a:t>
            </a:r>
            <a:r>
              <a:rPr lang="en-US" sz="1400" b="1" i="0" u="sng" dirty="0">
                <a:latin typeface="+mj-lt"/>
              </a:rPr>
              <a:t>failure is an exception, not the rule</a:t>
            </a:r>
          </a:p>
          <a:p>
            <a:pPr marL="344488" indent="-344488">
              <a:buFont typeface="Arial" panose="020B0604020202020204" pitchFamily="34" charset="0"/>
              <a:buChar char="•"/>
            </a:pPr>
            <a:r>
              <a:rPr lang="en-US" sz="1400" i="0" dirty="0">
                <a:latin typeface="+mj-lt"/>
              </a:rPr>
              <a:t>Startups </a:t>
            </a:r>
            <a:r>
              <a:rPr lang="en-US" sz="1400" b="1" i="0" u="sng" dirty="0">
                <a:latin typeface="+mj-lt"/>
              </a:rPr>
              <a:t>search, not execute</a:t>
            </a:r>
            <a:r>
              <a:rPr lang="en-US" sz="1400" i="0" dirty="0">
                <a:latin typeface="+mj-lt"/>
              </a:rPr>
              <a:t>, and therefore the only way to find the right path is to try lots of experiments and take lots of wrong turns</a:t>
            </a:r>
          </a:p>
          <a:p>
            <a:pPr marL="344488" indent="-344488">
              <a:buFont typeface="Arial" panose="020B0604020202020204" pitchFamily="34" charset="0"/>
              <a:buChar char="•"/>
            </a:pPr>
            <a:r>
              <a:rPr lang="en-US" sz="1400" b="1" i="0" u="sng" dirty="0">
                <a:latin typeface="+mj-lt"/>
              </a:rPr>
              <a:t>Failures are an integral part of the startup learning process</a:t>
            </a:r>
            <a:r>
              <a:rPr lang="en-US" sz="1400" i="0" dirty="0">
                <a:latin typeface="+mj-lt"/>
              </a:rPr>
              <a:t> involving numerous pass/fail tests on things like your pitch, features, pricing, and so on</a:t>
            </a:r>
          </a:p>
          <a:p>
            <a:pPr marL="344488" indent="-344488">
              <a:buFont typeface="Arial" panose="020B0604020202020204" pitchFamily="34" charset="0"/>
              <a:buChar char="•"/>
            </a:pPr>
            <a:r>
              <a:rPr lang="en-US" sz="1400" b="1" i="0" u="sng" dirty="0">
                <a:latin typeface="+mj-lt"/>
              </a:rPr>
              <a:t>Accept failure, learn, pivot, and move on</a:t>
            </a:r>
          </a:p>
          <a:p>
            <a:pPr marL="344488" indent="-344488">
              <a:buFont typeface="Arial" panose="020B0604020202020204" pitchFamily="34" charset="0"/>
              <a:buChar char="•"/>
            </a:pPr>
            <a:r>
              <a:rPr lang="en-US" sz="1400" i="0" dirty="0">
                <a:latin typeface="+mj-lt"/>
              </a:rPr>
              <a:t>When something isn’t working, </a:t>
            </a:r>
            <a:r>
              <a:rPr lang="en-US" sz="1400" b="1" i="0" u="sng" dirty="0">
                <a:latin typeface="+mj-lt"/>
              </a:rPr>
              <a:t>successful founders orient themselves to the new facts</a:t>
            </a:r>
            <a:r>
              <a:rPr lang="en-US" sz="1400" i="0" dirty="0">
                <a:latin typeface="+mj-lt"/>
              </a:rPr>
              <a:t>, decide what needs fixing, and act decisively</a:t>
            </a:r>
          </a:p>
          <a:p>
            <a:pPr marL="344488" indent="-344488">
              <a:buFont typeface="Arial" panose="020B0604020202020204" pitchFamily="34" charset="0"/>
              <a:buChar char="•"/>
            </a:pPr>
            <a:r>
              <a:rPr lang="en-US" sz="1400" i="0" dirty="0">
                <a:latin typeface="+mj-lt"/>
              </a:rPr>
              <a:t>The Customer Development process demands </a:t>
            </a:r>
            <a:r>
              <a:rPr lang="en-US" sz="1400" b="1" i="0" u="sng" dirty="0">
                <a:latin typeface="+mj-lt"/>
              </a:rPr>
              <a:t>frequent, agile iteration, followed by testing of the iteration</a:t>
            </a:r>
            <a:r>
              <a:rPr lang="en-US" sz="1400" i="0" dirty="0">
                <a:latin typeface="+mj-lt"/>
              </a:rPr>
              <a:t> that often leads to another iteration or pivot, which leads to more testing, and so on</a:t>
            </a:r>
          </a:p>
          <a:p>
            <a:pPr marL="344488" indent="-344488">
              <a:buFont typeface="Arial" panose="020B0604020202020204" pitchFamily="34" charset="0"/>
              <a:buChar char="•"/>
            </a:pPr>
            <a:r>
              <a:rPr lang="en-US" sz="1400" b="1" i="0" u="sng" dirty="0">
                <a:latin typeface="+mj-lt"/>
              </a:rPr>
              <a:t>If you’re afraid to fail in a startup, you’re destined to do so</a:t>
            </a:r>
          </a:p>
        </p:txBody>
      </p:sp>
    </p:spTree>
    <p:extLst>
      <p:ext uri="{BB962C8B-B14F-4D97-AF65-F5344CB8AC3E}">
        <p14:creationId xmlns:p14="http://schemas.microsoft.com/office/powerpoint/2010/main" val="61872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65D2DF-C4D7-52F1-01D7-B8D2B827B5EE}"/>
              </a:ext>
            </a:extLst>
          </p:cNvPr>
          <p:cNvSpPr txBox="1">
            <a:spLocks/>
          </p:cNvSpPr>
          <p:nvPr/>
        </p:nvSpPr>
        <p:spPr>
          <a:xfrm>
            <a:off x="457200" y="457200"/>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4"/>
            </a:pPr>
            <a:r>
              <a:rPr lang="en-US" sz="1600" b="1" dirty="0">
                <a:solidFill>
                  <a:schemeClr val="accent3">
                    <a:lumMod val="75000"/>
                  </a:schemeClr>
                </a:solidFill>
              </a:rPr>
              <a:t>Make Continuous Iterations and Pivots</a:t>
            </a:r>
          </a:p>
        </p:txBody>
      </p:sp>
      <p:sp>
        <p:nvSpPr>
          <p:cNvPr id="3" name="Content Placeholder 2">
            <a:extLst>
              <a:ext uri="{FF2B5EF4-FFF2-40B4-BE49-F238E27FC236}">
                <a16:creationId xmlns:a16="http://schemas.microsoft.com/office/drawing/2014/main" id="{EB0325B3-7CFD-7B77-D7CC-ED089FED576F}"/>
              </a:ext>
            </a:extLst>
          </p:cNvPr>
          <p:cNvSpPr txBox="1">
            <a:spLocks/>
          </p:cNvSpPr>
          <p:nvPr/>
        </p:nvSpPr>
        <p:spPr>
          <a:xfrm>
            <a:off x="914400" y="914401"/>
            <a:ext cx="10921482" cy="1683833"/>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A </a:t>
            </a:r>
            <a:r>
              <a:rPr lang="en-US" sz="1400" b="1" i="0" u="sng" dirty="0">
                <a:latin typeface="+mj-lt"/>
              </a:rPr>
              <a:t>pivot is a substantive change</a:t>
            </a:r>
            <a:r>
              <a:rPr lang="en-US" sz="1400" i="0" dirty="0">
                <a:latin typeface="+mj-lt"/>
              </a:rPr>
              <a:t> in one or more of the nine boxes of the business model canvas</a:t>
            </a:r>
          </a:p>
          <a:p>
            <a:pPr marL="344488" indent="-344488">
              <a:buFont typeface="Arial" panose="020B0604020202020204" pitchFamily="34" charset="0"/>
              <a:buChar char="•"/>
            </a:pPr>
            <a:r>
              <a:rPr lang="en-US" sz="1400" b="1" i="0" u="sng" dirty="0">
                <a:latin typeface="+mj-lt"/>
              </a:rPr>
              <a:t>Iterations are minor changes</a:t>
            </a:r>
            <a:r>
              <a:rPr lang="en-US" sz="1400" i="0" dirty="0">
                <a:latin typeface="+mj-lt"/>
              </a:rPr>
              <a:t> to business model components</a:t>
            </a:r>
          </a:p>
          <a:p>
            <a:pPr marL="344488" indent="-344488">
              <a:buFont typeface="Arial" panose="020B0604020202020204" pitchFamily="34" charset="0"/>
              <a:buChar char="•"/>
            </a:pPr>
            <a:r>
              <a:rPr lang="en-US" sz="1400" b="1" i="0" u="sng" dirty="0">
                <a:latin typeface="+mj-lt"/>
              </a:rPr>
              <a:t>When a company is limping along, only a dramatic change</a:t>
            </a:r>
            <a:r>
              <a:rPr lang="en-US" sz="1400" i="0" dirty="0">
                <a:latin typeface="+mj-lt"/>
              </a:rPr>
              <a:t> to one or more business model components can get it back on the road to success</a:t>
            </a:r>
          </a:p>
          <a:p>
            <a:pPr marL="344488" indent="-344488">
              <a:buFont typeface="Arial" panose="020B0604020202020204" pitchFamily="34" charset="0"/>
              <a:buChar char="•"/>
            </a:pPr>
            <a:r>
              <a:rPr lang="en-US" sz="1400" i="0" dirty="0">
                <a:latin typeface="+mj-lt"/>
              </a:rPr>
              <a:t>Pivots </a:t>
            </a:r>
            <a:r>
              <a:rPr lang="en-US" sz="1400" b="1" i="0" u="sng" dirty="0">
                <a:latin typeface="+mj-lt"/>
              </a:rPr>
              <a:t>are driven by the learnings and insight</a:t>
            </a:r>
            <a:r>
              <a:rPr lang="en-US" sz="1400" i="0" dirty="0">
                <a:latin typeface="+mj-lt"/>
              </a:rPr>
              <a:t> from a continuous stream of “pass/fail” tests you run throughout discovery and validation</a:t>
            </a:r>
          </a:p>
          <a:p>
            <a:pPr marL="344488" indent="-344488">
              <a:buFont typeface="Arial" panose="020B0604020202020204" pitchFamily="34" charset="0"/>
              <a:buChar char="•"/>
            </a:pPr>
            <a:r>
              <a:rPr lang="en-US" sz="1400" i="0" dirty="0">
                <a:latin typeface="+mj-lt"/>
              </a:rPr>
              <a:t>The best founders do not hesitate to make the change because they </a:t>
            </a:r>
            <a:r>
              <a:rPr lang="en-US" sz="1400" b="1" i="0" u="sng" dirty="0">
                <a:latin typeface="+mj-lt"/>
              </a:rPr>
              <a:t>admit when hypotheses are wrong</a:t>
            </a:r>
          </a:p>
        </p:txBody>
      </p:sp>
      <p:sp>
        <p:nvSpPr>
          <p:cNvPr id="2" name="Title 1">
            <a:extLst>
              <a:ext uri="{FF2B5EF4-FFF2-40B4-BE49-F238E27FC236}">
                <a16:creationId xmlns:a16="http://schemas.microsoft.com/office/drawing/2014/main" id="{DF85DF75-155E-A090-91B3-3FE466D4689C}"/>
              </a:ext>
            </a:extLst>
          </p:cNvPr>
          <p:cNvSpPr txBox="1">
            <a:spLocks/>
          </p:cNvSpPr>
          <p:nvPr/>
        </p:nvSpPr>
        <p:spPr>
          <a:xfrm>
            <a:off x="457200" y="2743864"/>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5"/>
            </a:pPr>
            <a:r>
              <a:rPr lang="en-US" sz="1600" b="1" dirty="0">
                <a:solidFill>
                  <a:schemeClr val="accent3">
                    <a:lumMod val="75000"/>
                  </a:schemeClr>
                </a:solidFill>
              </a:rPr>
              <a:t>No Business Plan Survives First Contact with Customers So Use a Business Model Canvas</a:t>
            </a:r>
          </a:p>
        </p:txBody>
      </p:sp>
      <p:sp>
        <p:nvSpPr>
          <p:cNvPr id="4" name="Content Placeholder 2">
            <a:extLst>
              <a:ext uri="{FF2B5EF4-FFF2-40B4-BE49-F238E27FC236}">
                <a16:creationId xmlns:a16="http://schemas.microsoft.com/office/drawing/2014/main" id="{9EB6FC72-7F4D-CCE3-D06B-524637A7A084}"/>
              </a:ext>
            </a:extLst>
          </p:cNvPr>
          <p:cNvSpPr txBox="1">
            <a:spLocks/>
          </p:cNvSpPr>
          <p:nvPr/>
        </p:nvSpPr>
        <p:spPr>
          <a:xfrm>
            <a:off x="914400" y="3201065"/>
            <a:ext cx="10921482" cy="1303557"/>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Entrepreneurs often mistake their business plan as a cookbook for execution, failing to recognize that it is only a collection of unproven assumptions</a:t>
            </a:r>
          </a:p>
          <a:p>
            <a:pPr marL="344488" indent="-344488">
              <a:buFont typeface="Arial" panose="020B0604020202020204" pitchFamily="34" charset="0"/>
              <a:buChar char="•"/>
            </a:pPr>
            <a:r>
              <a:rPr lang="en-US" sz="1400" i="0" dirty="0">
                <a:latin typeface="+mj-lt"/>
              </a:rPr>
              <a:t>At its back, a revenue plan blessed by investors and composed of guesses misguidedly becomes an operating plan that drives hiring, firing, and spending</a:t>
            </a:r>
          </a:p>
          <a:p>
            <a:pPr marL="344488" indent="-344488">
              <a:buFont typeface="Arial" panose="020B0604020202020204" pitchFamily="34" charset="0"/>
              <a:buChar char="•"/>
            </a:pPr>
            <a:r>
              <a:rPr lang="en-US" sz="1400" i="0" dirty="0">
                <a:latin typeface="+mj-lt"/>
              </a:rPr>
              <a:t>The difference between a static business plan and a dynamic model could well be the difference between flameout and success</a:t>
            </a:r>
          </a:p>
          <a:p>
            <a:pPr marL="344488" indent="-344488">
              <a:buFont typeface="Arial" panose="020B0604020202020204" pitchFamily="34" charset="0"/>
              <a:buChar char="•"/>
            </a:pPr>
            <a:r>
              <a:rPr lang="en-US" sz="1400" i="0" dirty="0">
                <a:latin typeface="+mj-lt"/>
              </a:rPr>
              <a:t>The business model canvas consists of nine components:</a:t>
            </a:r>
          </a:p>
        </p:txBody>
      </p:sp>
      <p:sp>
        <p:nvSpPr>
          <p:cNvPr id="6" name="Content Placeholder 2">
            <a:extLst>
              <a:ext uri="{FF2B5EF4-FFF2-40B4-BE49-F238E27FC236}">
                <a16:creationId xmlns:a16="http://schemas.microsoft.com/office/drawing/2014/main" id="{9E342CDE-00D7-4193-89A8-18178C4E4AB3}"/>
              </a:ext>
            </a:extLst>
          </p:cNvPr>
          <p:cNvSpPr txBox="1">
            <a:spLocks/>
          </p:cNvSpPr>
          <p:nvPr/>
        </p:nvSpPr>
        <p:spPr>
          <a:xfrm>
            <a:off x="773238" y="4504622"/>
            <a:ext cx="5601903" cy="1303557"/>
          </a:xfrm>
          <a:prstGeom prst="rect">
            <a:avLst/>
          </a:prstGeom>
        </p:spPr>
        <p:txBody>
          <a:bodyPr vert="horz" lIns="91440" tIns="45720" rIns="91440" bIns="45720" numCol="2"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081088" indent="-392113">
              <a:spcBef>
                <a:spcPts val="0"/>
              </a:spcBef>
              <a:spcAft>
                <a:spcPts val="100"/>
              </a:spcAft>
              <a:buFont typeface="+mj-lt"/>
              <a:buAutoNum type="arabicParenR"/>
            </a:pPr>
            <a:r>
              <a:rPr lang="en-US" sz="1400" i="0" dirty="0">
                <a:latin typeface="+mj-lt"/>
              </a:rPr>
              <a:t>Value Proposition</a:t>
            </a:r>
          </a:p>
          <a:p>
            <a:pPr marL="1081088" indent="-392113">
              <a:spcBef>
                <a:spcPts val="0"/>
              </a:spcBef>
              <a:spcAft>
                <a:spcPts val="100"/>
              </a:spcAft>
              <a:buFont typeface="+mj-lt"/>
              <a:buAutoNum type="arabicParenR"/>
            </a:pPr>
            <a:r>
              <a:rPr lang="en-US" sz="1400" i="0" dirty="0">
                <a:latin typeface="+mj-lt"/>
              </a:rPr>
              <a:t>Customer Segments</a:t>
            </a:r>
          </a:p>
          <a:p>
            <a:pPr marL="1081088" indent="-392113">
              <a:spcBef>
                <a:spcPts val="0"/>
              </a:spcBef>
              <a:spcAft>
                <a:spcPts val="100"/>
              </a:spcAft>
              <a:buFont typeface="+mj-lt"/>
              <a:buAutoNum type="arabicParenR"/>
            </a:pPr>
            <a:r>
              <a:rPr lang="en-US" sz="1400" i="0" dirty="0">
                <a:latin typeface="+mj-lt"/>
              </a:rPr>
              <a:t>Distribution Channels</a:t>
            </a:r>
          </a:p>
          <a:p>
            <a:pPr marL="1081088" indent="-392113">
              <a:spcBef>
                <a:spcPts val="0"/>
              </a:spcBef>
              <a:spcAft>
                <a:spcPts val="100"/>
              </a:spcAft>
              <a:buFont typeface="+mj-lt"/>
              <a:buAutoNum type="arabicParenR"/>
            </a:pPr>
            <a:r>
              <a:rPr lang="en-US" sz="1400" i="0" dirty="0">
                <a:latin typeface="+mj-lt"/>
              </a:rPr>
              <a:t>Customer Relationships</a:t>
            </a:r>
          </a:p>
          <a:p>
            <a:pPr marL="1081088" indent="-392113">
              <a:spcBef>
                <a:spcPts val="0"/>
              </a:spcBef>
              <a:spcAft>
                <a:spcPts val="100"/>
              </a:spcAft>
              <a:buFont typeface="+mj-lt"/>
              <a:buAutoNum type="arabicParenR"/>
            </a:pPr>
            <a:r>
              <a:rPr lang="en-US" sz="1400" i="0" dirty="0">
                <a:latin typeface="+mj-lt"/>
              </a:rPr>
              <a:t>Revenue Streams</a:t>
            </a:r>
          </a:p>
          <a:p>
            <a:pPr marL="1081088" indent="-392113">
              <a:spcBef>
                <a:spcPts val="0"/>
              </a:spcBef>
              <a:spcAft>
                <a:spcPts val="100"/>
              </a:spcAft>
              <a:buFont typeface="+mj-lt"/>
              <a:buAutoNum type="arabicParenR"/>
            </a:pPr>
            <a:r>
              <a:rPr lang="en-US" sz="1400" i="0" dirty="0">
                <a:latin typeface="+mj-lt"/>
              </a:rPr>
              <a:t>Resources</a:t>
            </a:r>
          </a:p>
          <a:p>
            <a:pPr marL="1081088" indent="-392113">
              <a:spcBef>
                <a:spcPts val="0"/>
              </a:spcBef>
              <a:spcAft>
                <a:spcPts val="100"/>
              </a:spcAft>
              <a:buFont typeface="+mj-lt"/>
              <a:buAutoNum type="arabicParenR"/>
            </a:pPr>
            <a:r>
              <a:rPr lang="en-US" sz="1400" i="0" dirty="0">
                <a:latin typeface="+mj-lt"/>
              </a:rPr>
              <a:t>Activities</a:t>
            </a:r>
          </a:p>
          <a:p>
            <a:pPr marL="1081088" indent="-392113">
              <a:spcBef>
                <a:spcPts val="0"/>
              </a:spcBef>
              <a:spcAft>
                <a:spcPts val="100"/>
              </a:spcAft>
              <a:buFont typeface="+mj-lt"/>
              <a:buAutoNum type="arabicParenR"/>
            </a:pPr>
            <a:r>
              <a:rPr lang="en-US" sz="1400" i="0" dirty="0">
                <a:latin typeface="+mj-lt"/>
              </a:rPr>
              <a:t>Partners</a:t>
            </a:r>
          </a:p>
          <a:p>
            <a:pPr marL="1081088" indent="-392113">
              <a:spcBef>
                <a:spcPts val="0"/>
              </a:spcBef>
              <a:spcAft>
                <a:spcPts val="100"/>
              </a:spcAft>
              <a:buFont typeface="+mj-lt"/>
              <a:buAutoNum type="arabicParenR"/>
            </a:pPr>
            <a:r>
              <a:rPr lang="en-US" sz="1400" i="0" dirty="0">
                <a:latin typeface="+mj-lt"/>
              </a:rPr>
              <a:t>Cost Structure</a:t>
            </a:r>
          </a:p>
        </p:txBody>
      </p:sp>
      <p:sp>
        <p:nvSpPr>
          <p:cNvPr id="7" name="Content Placeholder 2">
            <a:extLst>
              <a:ext uri="{FF2B5EF4-FFF2-40B4-BE49-F238E27FC236}">
                <a16:creationId xmlns:a16="http://schemas.microsoft.com/office/drawing/2014/main" id="{B76A0129-52C8-C8F7-2E1B-91A1CAE0F4C3}"/>
              </a:ext>
            </a:extLst>
          </p:cNvPr>
          <p:cNvSpPr txBox="1">
            <a:spLocks/>
          </p:cNvSpPr>
          <p:nvPr/>
        </p:nvSpPr>
        <p:spPr>
          <a:xfrm>
            <a:off x="6095999" y="4455674"/>
            <a:ext cx="5601903" cy="2240094"/>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Entrepreneurs use the canvas as a scorecard that track hypotheses for each component and the corresponding validation or invalidation of each hypothesis based on facts uncovered through Customer Development</a:t>
            </a:r>
          </a:p>
          <a:p>
            <a:pPr marL="344488" indent="-344488">
              <a:buFont typeface="Arial" panose="020B0604020202020204" pitchFamily="34" charset="0"/>
              <a:buChar char="•"/>
            </a:pPr>
            <a:r>
              <a:rPr lang="en-US" sz="1400" i="0" dirty="0">
                <a:latin typeface="+mj-lt"/>
              </a:rPr>
              <a:t>As prospects/customers approve or dispute hypotheses, the company either accepts the customers’ approval or pivots</a:t>
            </a:r>
          </a:p>
          <a:p>
            <a:pPr marL="344488" indent="-344488">
              <a:buFont typeface="Arial" panose="020B0604020202020204" pitchFamily="34" charset="0"/>
              <a:buChar char="•"/>
            </a:pPr>
            <a:r>
              <a:rPr lang="en-US" sz="1400" i="0" dirty="0">
                <a:latin typeface="+mj-lt"/>
              </a:rPr>
              <a:t>Each time there is a pivot, a new canvas showing the evolution of the business model is rendered in essence creating a canvas flip book</a:t>
            </a:r>
          </a:p>
        </p:txBody>
      </p:sp>
    </p:spTree>
    <p:extLst>
      <p:ext uri="{BB962C8B-B14F-4D97-AF65-F5344CB8AC3E}">
        <p14:creationId xmlns:p14="http://schemas.microsoft.com/office/powerpoint/2010/main" val="268364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An Introduction to Customer Discovery</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3 (pp 51 – 68)</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The Customer Discovery Philosophy</a:t>
            </a:r>
          </a:p>
          <a:p>
            <a:pPr marL="1143000" indent="-457200">
              <a:buFont typeface="Courier New" panose="02070309020205020404" pitchFamily="49" charset="0"/>
              <a:buChar char="o"/>
            </a:pPr>
            <a:r>
              <a:rPr lang="en-US" sz="1400" i="0" dirty="0"/>
              <a:t>Search for the Problem/Solution Fit</a:t>
            </a:r>
          </a:p>
          <a:p>
            <a:pPr marL="1143000" indent="-457200">
              <a:buFont typeface="Courier New" panose="02070309020205020404" pitchFamily="49" charset="0"/>
              <a:buChar char="o"/>
            </a:pPr>
            <a:r>
              <a:rPr lang="en-US" sz="1400" i="0" dirty="0"/>
              <a:t>Develop the Product for the Few, Not the Many</a:t>
            </a:r>
          </a:p>
          <a:p>
            <a:pPr marL="1143000" indent="-457200">
              <a:buFont typeface="Courier New" panose="02070309020205020404" pitchFamily="49" charset="0"/>
              <a:buChar char="o"/>
            </a:pPr>
            <a:r>
              <a:rPr lang="en-US" sz="1400" i="0" dirty="0"/>
              <a:t>Evangelists: The Most Important Customers of All</a:t>
            </a:r>
          </a:p>
          <a:p>
            <a:pPr marL="1143000" indent="-457200">
              <a:buFont typeface="Courier New" panose="02070309020205020404" pitchFamily="49" charset="0"/>
              <a:buChar char="o"/>
            </a:pPr>
            <a:r>
              <a:rPr lang="en-US" sz="1400" i="0" dirty="0"/>
              <a:t>Build a Minimum Viable Product (MVP) First</a:t>
            </a:r>
          </a:p>
          <a:p>
            <a:pPr marL="1143000" indent="-457200">
              <a:buFont typeface="Courier New" panose="02070309020205020404" pitchFamily="49" charset="0"/>
              <a:buChar char="o"/>
            </a:pPr>
            <a:r>
              <a:rPr lang="en-US" sz="1400" i="0" dirty="0"/>
              <a:t>Use the Business Model Canvas as The Customer Discovery Scorecard</a:t>
            </a:r>
          </a:p>
          <a:p>
            <a:pPr marL="457200" indent="-457200">
              <a:buFont typeface="Wingdings" panose="05000000000000000000" pitchFamily="2" charset="2"/>
              <a:buChar char="Ø"/>
              <a:tabLst>
                <a:tab pos="2286000" algn="l"/>
              </a:tabLst>
            </a:pPr>
            <a:r>
              <a:rPr lang="en-US" sz="1400" i="0" dirty="0"/>
              <a:t>Overview of Customer Discovery</a:t>
            </a:r>
          </a:p>
          <a:p>
            <a:pPr marL="1143000" indent="-457200">
              <a:buFont typeface="Courier New" panose="02070309020205020404" pitchFamily="49" charset="0"/>
              <a:buChar char="o"/>
              <a:tabLst>
                <a:tab pos="2286000" algn="l"/>
              </a:tabLst>
            </a:pPr>
            <a:r>
              <a:rPr lang="en-US" sz="1400" i="0" dirty="0"/>
              <a:t>Phase 1</a:t>
            </a:r>
          </a:p>
          <a:p>
            <a:pPr marL="1143000" indent="-457200">
              <a:buFont typeface="Courier New" panose="02070309020205020404" pitchFamily="49" charset="0"/>
              <a:buChar char="o"/>
              <a:tabLst>
                <a:tab pos="2286000" algn="l"/>
              </a:tabLst>
            </a:pPr>
            <a:r>
              <a:rPr lang="en-US" sz="1400" i="0" dirty="0"/>
              <a:t>Phase 2</a:t>
            </a:r>
          </a:p>
          <a:p>
            <a:pPr marL="1143000" indent="-457200">
              <a:buFont typeface="Courier New" panose="02070309020205020404" pitchFamily="49" charset="0"/>
              <a:buChar char="o"/>
              <a:tabLst>
                <a:tab pos="2286000" algn="l"/>
              </a:tabLst>
            </a:pPr>
            <a:r>
              <a:rPr lang="en-US" sz="1400" i="0" dirty="0"/>
              <a:t>Phase 3</a:t>
            </a:r>
          </a:p>
          <a:p>
            <a:pPr marL="1143000" indent="-457200">
              <a:buFont typeface="Courier New" panose="02070309020205020404" pitchFamily="49" charset="0"/>
              <a:buChar char="o"/>
              <a:tabLst>
                <a:tab pos="2286000" algn="l"/>
              </a:tabLst>
            </a:pPr>
            <a:r>
              <a:rPr lang="en-US" sz="1400" i="0" dirty="0"/>
              <a:t>Phase 4</a:t>
            </a:r>
          </a:p>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411290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Customer Discovery, Phase One: State Your Business Model Hypothesis</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4 (pp 69 – 188)</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Market Size Hypothesis (Physical and Web/Mobile)</a:t>
            </a:r>
          </a:p>
          <a:p>
            <a:pPr marL="1143000" indent="-457200">
              <a:buFont typeface="Courier New" panose="02070309020205020404" pitchFamily="49" charset="0"/>
              <a:buChar char="o"/>
            </a:pPr>
            <a:r>
              <a:rPr lang="en-US" sz="1400" i="0" dirty="0"/>
              <a:t>TAM, SAM and Target Market</a:t>
            </a:r>
          </a:p>
          <a:p>
            <a:pPr marL="457200" indent="-457200">
              <a:buFont typeface="Wingdings" panose="05000000000000000000" pitchFamily="2" charset="2"/>
              <a:buChar char="Ø"/>
            </a:pPr>
            <a:r>
              <a:rPr lang="en-US" sz="1400" i="0" dirty="0"/>
              <a:t>Value Proposition Hypothesis (Part 1/Physical)</a:t>
            </a:r>
          </a:p>
          <a:p>
            <a:pPr marL="1143000" indent="-457200">
              <a:buFont typeface="Courier New" panose="02070309020205020404" pitchFamily="49" charset="0"/>
              <a:buChar char="o"/>
            </a:pPr>
            <a:r>
              <a:rPr lang="en-US" sz="1400" i="0" dirty="0"/>
              <a:t>Product Vision</a:t>
            </a:r>
          </a:p>
          <a:p>
            <a:pPr marL="1143000" indent="-457200">
              <a:buFont typeface="Courier New" panose="02070309020205020404" pitchFamily="49" charset="0"/>
              <a:buChar char="o"/>
            </a:pPr>
            <a:r>
              <a:rPr lang="en-US" sz="1400" i="0" dirty="0"/>
              <a:t>Product Features and Benefits</a:t>
            </a:r>
          </a:p>
          <a:p>
            <a:pPr marL="1143000" indent="-457200">
              <a:buFont typeface="Courier New" panose="02070309020205020404" pitchFamily="49" charset="0"/>
              <a:buChar char="o"/>
            </a:pPr>
            <a:r>
              <a:rPr lang="en-US" sz="1400" i="0" dirty="0"/>
              <a:t>Minimum Viable Product (MVP)</a:t>
            </a:r>
          </a:p>
          <a:p>
            <a:pPr marL="1143000" indent="-457200">
              <a:buFont typeface="Courier New" panose="02070309020205020404" pitchFamily="49" charset="0"/>
              <a:buChar char="o"/>
            </a:pPr>
            <a:endParaRPr lang="en-US" sz="1400" i="0" dirty="0"/>
          </a:p>
          <a:p>
            <a:pPr marL="1143000" indent="-457200">
              <a:buFont typeface="Courier New" panose="02070309020205020404" pitchFamily="49" charset="0"/>
              <a:buChar char="o"/>
            </a:pPr>
            <a:r>
              <a:rPr lang="en-US" sz="1400" i="0" dirty="0"/>
              <a:t>Build a Minimum Viable Product (MVP) First</a:t>
            </a:r>
          </a:p>
          <a:p>
            <a:pPr marL="1143000" indent="-457200">
              <a:buFont typeface="Courier New" panose="02070309020205020404" pitchFamily="49" charset="0"/>
              <a:buChar char="o"/>
            </a:pPr>
            <a:r>
              <a:rPr lang="en-US" sz="1400" i="0" dirty="0"/>
              <a:t>Use the Business Model Canvas as The Customer Discovery Scorecard</a:t>
            </a:r>
          </a:p>
          <a:p>
            <a:pPr marL="457200" indent="-457200">
              <a:buFont typeface="Wingdings" panose="05000000000000000000" pitchFamily="2" charset="2"/>
              <a:buChar char="Ø"/>
              <a:tabLst>
                <a:tab pos="2286000" algn="l"/>
              </a:tabLst>
            </a:pPr>
            <a:r>
              <a:rPr lang="en-US" sz="1400" i="0" dirty="0"/>
              <a:t>Overview of Customer Discovery</a:t>
            </a:r>
          </a:p>
          <a:p>
            <a:pPr marL="1143000" indent="-457200">
              <a:buFont typeface="Courier New" panose="02070309020205020404" pitchFamily="49" charset="0"/>
              <a:buChar char="o"/>
              <a:tabLst>
                <a:tab pos="2286000" algn="l"/>
              </a:tabLst>
            </a:pPr>
            <a:r>
              <a:rPr lang="en-US" sz="1400" i="0" dirty="0"/>
              <a:t>Phase 1</a:t>
            </a:r>
          </a:p>
          <a:p>
            <a:pPr marL="1143000" indent="-457200">
              <a:buFont typeface="Courier New" panose="02070309020205020404" pitchFamily="49" charset="0"/>
              <a:buChar char="o"/>
              <a:tabLst>
                <a:tab pos="2286000" algn="l"/>
              </a:tabLst>
            </a:pPr>
            <a:r>
              <a:rPr lang="en-US" sz="1400" i="0" dirty="0"/>
              <a:t>Phase 2</a:t>
            </a:r>
          </a:p>
          <a:p>
            <a:pPr marL="1143000" indent="-457200">
              <a:buFont typeface="Courier New" panose="02070309020205020404" pitchFamily="49" charset="0"/>
              <a:buChar char="o"/>
              <a:tabLst>
                <a:tab pos="2286000" algn="l"/>
              </a:tabLst>
            </a:pPr>
            <a:r>
              <a:rPr lang="en-US" sz="1400" i="0" dirty="0"/>
              <a:t>Phase 3</a:t>
            </a:r>
          </a:p>
          <a:p>
            <a:pPr marL="1143000" indent="-457200">
              <a:buFont typeface="Courier New" panose="02070309020205020404" pitchFamily="49" charset="0"/>
              <a:buChar char="o"/>
              <a:tabLst>
                <a:tab pos="2286000" algn="l"/>
              </a:tabLst>
            </a:pPr>
            <a:r>
              <a:rPr lang="en-US" sz="1400" i="0" dirty="0"/>
              <a:t>Phase 4</a:t>
            </a:r>
          </a:p>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2424349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The Heroes’ Journey</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i="1" dirty="0">
                <a:latin typeface="+mj-lt"/>
              </a:rPr>
              <a:t>A </a:t>
            </a:r>
            <a:r>
              <a:rPr lang="en-US" sz="1400" b="1" i="1" u="sng" dirty="0">
                <a:latin typeface="+mj-lt"/>
              </a:rPr>
              <a:t>legendary hero is usually the founder of something</a:t>
            </a:r>
            <a:r>
              <a:rPr lang="en-US" sz="1400" i="1" dirty="0">
                <a:latin typeface="+mj-lt"/>
              </a:rPr>
              <a:t> – the founder of a new age, a new religion, a new city, a new way of life. In order to found something new, one has to leave the old and go on a quest of the seed idea, a germinal idea that will have the potential of bringing forth that new thing. </a:t>
            </a:r>
            <a:r>
              <a:rPr lang="en-US" sz="1400" dirty="0">
                <a:latin typeface="+mj-lt"/>
              </a:rPr>
              <a:t>Paraphrased quote from Joseph Campbell, “</a:t>
            </a:r>
            <a:r>
              <a:rPr lang="en-US" sz="1400" b="1" u="sng" dirty="0">
                <a:latin typeface="+mj-lt"/>
              </a:rPr>
              <a:t>The Hero with a Thousand Faces</a:t>
            </a:r>
            <a:r>
              <a:rPr lang="en-US" sz="1400" dirty="0">
                <a:latin typeface="+mj-lt"/>
              </a:rPr>
              <a:t>”</a:t>
            </a:r>
          </a:p>
          <a:p>
            <a:pPr marL="457200" indent="-457200"/>
            <a:r>
              <a:rPr lang="en-US" sz="1400" dirty="0">
                <a:latin typeface="+mj-lt"/>
              </a:rPr>
              <a:t>The hero’s journey always begins with a hero who hears a calling to a quest to which </a:t>
            </a:r>
            <a:r>
              <a:rPr lang="en-US" sz="1400" b="1" u="sng" dirty="0">
                <a:latin typeface="+mj-lt"/>
              </a:rPr>
              <a:t>the path is unclear, and no end is in sight</a:t>
            </a:r>
          </a:p>
          <a:p>
            <a:pPr marL="457200" indent="-457200"/>
            <a:r>
              <a:rPr lang="en-US" sz="1400" dirty="0">
                <a:latin typeface="+mj-lt"/>
              </a:rPr>
              <a:t>Each hero meets a </a:t>
            </a:r>
            <a:r>
              <a:rPr lang="en-US" sz="1400" b="1" u="sng" dirty="0">
                <a:latin typeface="+mj-lt"/>
              </a:rPr>
              <a:t>unique set of obstacles</a:t>
            </a:r>
            <a:r>
              <a:rPr lang="en-US" sz="1400" dirty="0">
                <a:latin typeface="+mj-lt"/>
              </a:rPr>
              <a:t>, but regardless of the details, every heroes’ journey follows the same pattern</a:t>
            </a:r>
          </a:p>
          <a:p>
            <a:pPr marL="457200" indent="-457200"/>
            <a:r>
              <a:rPr lang="en-US" sz="1400" dirty="0">
                <a:latin typeface="+mj-lt"/>
              </a:rPr>
              <a:t>Founding entrepreneurs are out </a:t>
            </a:r>
            <a:r>
              <a:rPr lang="en-US" sz="1400" b="1" u="sng" dirty="0">
                <a:latin typeface="+mj-lt"/>
              </a:rPr>
              <a:t>to make their vision and business real</a:t>
            </a:r>
          </a:p>
          <a:p>
            <a:pPr marL="457200" indent="-457200"/>
            <a:r>
              <a:rPr lang="en-US" sz="1400" dirty="0">
                <a:latin typeface="+mj-lt"/>
              </a:rPr>
              <a:t>To succeed, they must </a:t>
            </a:r>
            <a:r>
              <a:rPr lang="en-US" sz="1400" b="1" u="sng" dirty="0">
                <a:latin typeface="+mj-lt"/>
              </a:rPr>
              <a:t>abandon the status quo</a:t>
            </a:r>
            <a:r>
              <a:rPr lang="en-US" sz="1400" dirty="0">
                <a:latin typeface="+mj-lt"/>
              </a:rPr>
              <a:t>, recruit a team that shares their vision, and strike out together on what appears to be a new path, often </a:t>
            </a:r>
            <a:r>
              <a:rPr lang="en-US" sz="1400" b="1" u="sng" dirty="0">
                <a:latin typeface="+mj-lt"/>
              </a:rPr>
              <a:t>shrouded in uncertainty, fear, and doubt</a:t>
            </a:r>
          </a:p>
          <a:p>
            <a:pPr marL="457200" indent="-457200"/>
            <a:r>
              <a:rPr lang="en-US" sz="1400" dirty="0">
                <a:latin typeface="+mj-lt"/>
              </a:rPr>
              <a:t>Obstacles, </a:t>
            </a:r>
            <a:r>
              <a:rPr lang="en-US" sz="1400" b="1" u="sng" dirty="0">
                <a:latin typeface="+mj-lt"/>
              </a:rPr>
              <a:t>hardships and potential disaster lie ahead</a:t>
            </a:r>
            <a:r>
              <a:rPr lang="en-US" sz="1400" dirty="0">
                <a:latin typeface="+mj-lt"/>
              </a:rPr>
              <a:t> and their journey towards </a:t>
            </a:r>
            <a:r>
              <a:rPr lang="en-US" sz="1400" b="1" u="sng" dirty="0">
                <a:latin typeface="+mj-lt"/>
              </a:rPr>
              <a:t>success tests more than financial resources – it tests their stamina, agility, and courage</a:t>
            </a:r>
          </a:p>
          <a:p>
            <a:pPr marL="457200" indent="-457200"/>
            <a:r>
              <a:rPr lang="en-US" sz="1400" dirty="0">
                <a:latin typeface="+mj-lt"/>
              </a:rPr>
              <a:t>The path to startup success is well-traveled and well-understood and it is a </a:t>
            </a:r>
            <a:r>
              <a:rPr lang="en-US" sz="1400" b="1" u="sng" dirty="0">
                <a:latin typeface="+mj-lt"/>
              </a:rPr>
              <a:t>true and repeatable path</a:t>
            </a:r>
          </a:p>
        </p:txBody>
      </p:sp>
    </p:spTree>
    <p:extLst>
      <p:ext uri="{BB962C8B-B14F-4D97-AF65-F5344CB8AC3E}">
        <p14:creationId xmlns:p14="http://schemas.microsoft.com/office/powerpoint/2010/main" val="167574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74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The Groundwork</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1018520" cy="5323523"/>
          </a:xfrm>
        </p:spPr>
        <p:txBody>
          <a:bodyPr>
            <a:normAutofit/>
          </a:bodyPr>
          <a:lstStyle/>
          <a:p>
            <a:pPr marL="457200" indent="-457200"/>
            <a:r>
              <a:rPr lang="en-US" sz="1400" dirty="0">
                <a:latin typeface="+mj-lt"/>
              </a:rPr>
              <a:t>A startup </a:t>
            </a:r>
            <a:r>
              <a:rPr lang="en-US" sz="1400" b="1" u="sng" dirty="0">
                <a:latin typeface="+mj-lt"/>
              </a:rPr>
              <a:t>is not</a:t>
            </a:r>
            <a:r>
              <a:rPr lang="en-US" sz="1400" dirty="0">
                <a:latin typeface="+mj-lt"/>
              </a:rPr>
              <a:t> a smaller version of a large company</a:t>
            </a:r>
          </a:p>
          <a:p>
            <a:pPr marL="457200" indent="-457200"/>
            <a:r>
              <a:rPr lang="en-US" sz="1400" dirty="0">
                <a:latin typeface="+mj-lt"/>
              </a:rPr>
              <a:t>A startup is a temporary organization </a:t>
            </a:r>
            <a:r>
              <a:rPr lang="en-US" sz="1400" b="1" u="sng" dirty="0">
                <a:latin typeface="+mj-lt"/>
              </a:rPr>
              <a:t>in search of a scalable, repeatable, profitable business model</a:t>
            </a:r>
          </a:p>
          <a:p>
            <a:pPr marL="457200" indent="-457200"/>
            <a:r>
              <a:rPr lang="en-US" sz="1400" dirty="0">
                <a:latin typeface="+mj-lt"/>
              </a:rPr>
              <a:t>At the outset, the startup business model is a </a:t>
            </a:r>
            <a:r>
              <a:rPr lang="en-US" sz="1400" b="1" u="sng" dirty="0">
                <a:latin typeface="+mj-lt"/>
              </a:rPr>
              <a:t>canvas covered with ideas and guesses, but it has no customers and minimal customer knowledge</a:t>
            </a:r>
            <a:r>
              <a:rPr lang="en-US" sz="1400" dirty="0">
                <a:latin typeface="+mj-lt"/>
              </a:rPr>
              <a:t>, and this is what distinguishes startups from large established companies</a:t>
            </a:r>
          </a:p>
          <a:p>
            <a:pPr marL="457200" indent="-457200"/>
            <a:r>
              <a:rPr lang="en-US" sz="1400" dirty="0">
                <a:latin typeface="+mj-lt"/>
              </a:rPr>
              <a:t>Scalable startups are the work of technology entrepreneurs who believe </a:t>
            </a:r>
            <a:r>
              <a:rPr lang="en-US" sz="1400" b="1" u="sng" dirty="0">
                <a:latin typeface="+mj-lt"/>
              </a:rPr>
              <a:t>their vision will change the world and in doing so will generate mega sales</a:t>
            </a:r>
            <a:r>
              <a:rPr lang="en-US" sz="1400" dirty="0">
                <a:latin typeface="+mj-lt"/>
              </a:rPr>
              <a:t>; generating mega sales </a:t>
            </a:r>
            <a:r>
              <a:rPr lang="en-US" sz="1400" b="1" u="sng" dirty="0">
                <a:latin typeface="+mj-lt"/>
              </a:rPr>
              <a:t>requires significant external venture capital investment</a:t>
            </a:r>
            <a:r>
              <a:rPr lang="en-US" sz="1400" dirty="0">
                <a:latin typeface="+mj-lt"/>
              </a:rPr>
              <a:t> to fuel rapid expansion</a:t>
            </a:r>
          </a:p>
          <a:p>
            <a:pPr marL="457200" indent="-457200"/>
            <a:r>
              <a:rPr lang="en-US" sz="1400" b="1" u="sng" dirty="0">
                <a:latin typeface="+mj-lt"/>
              </a:rPr>
              <a:t>The transition from idea stage to scalable revenue is the metamorphosis</a:t>
            </a:r>
            <a:r>
              <a:rPr lang="en-US" sz="1400" dirty="0">
                <a:latin typeface="+mj-lt"/>
              </a:rPr>
              <a:t> of a startup – business model found, product/market fit validated, repeatable sales model tested, managers hired – into a company – cashflow breakeven, profitable, rapid scale, new senior management, 150+ employees</a:t>
            </a:r>
          </a:p>
          <a:p>
            <a:pPr marL="457200" indent="-457200"/>
            <a:r>
              <a:rPr lang="en-US" sz="1400" dirty="0">
                <a:latin typeface="+mj-lt"/>
              </a:rPr>
              <a:t>Forms of entrepreneurships that can all be </a:t>
            </a:r>
            <a:r>
              <a:rPr lang="en-US" sz="1400" b="1" u="sng" dirty="0">
                <a:latin typeface="+mj-lt"/>
              </a:rPr>
              <a:t>helped by Customer Development</a:t>
            </a:r>
            <a:r>
              <a:rPr lang="en-US" sz="1400" dirty="0">
                <a:latin typeface="+mj-lt"/>
              </a:rPr>
              <a:t>: </a:t>
            </a:r>
          </a:p>
          <a:p>
            <a:pPr marL="1143000" indent="-457200">
              <a:buFont typeface="Wingdings" panose="05000000000000000000" pitchFamily="2" charset="2"/>
              <a:buChar char="ü"/>
            </a:pPr>
            <a:r>
              <a:rPr lang="en-US" sz="1400" dirty="0">
                <a:latin typeface="+mj-lt"/>
              </a:rPr>
              <a:t>Small business entrepreneurship - </a:t>
            </a:r>
            <a:r>
              <a:rPr lang="en-US" sz="1400" b="1" u="sng" dirty="0">
                <a:latin typeface="+mj-lt"/>
              </a:rPr>
              <a:t>not looking for scalable mega sales</a:t>
            </a:r>
          </a:p>
          <a:p>
            <a:pPr marL="1143000" indent="-457200">
              <a:buFont typeface="Wingdings" panose="05000000000000000000" pitchFamily="2" charset="2"/>
              <a:buChar char="ü"/>
            </a:pPr>
            <a:r>
              <a:rPr lang="en-US" sz="1400" dirty="0">
                <a:latin typeface="+mj-lt"/>
              </a:rPr>
              <a:t>Scalable startups – Customer Development is </a:t>
            </a:r>
            <a:r>
              <a:rPr lang="en-US" sz="1400" b="1" u="sng" dirty="0">
                <a:latin typeface="+mj-lt"/>
              </a:rPr>
              <a:t>most effective</a:t>
            </a:r>
            <a:r>
              <a:rPr lang="en-US" sz="1400" dirty="0">
                <a:latin typeface="+mj-lt"/>
              </a:rPr>
              <a:t> in this area</a:t>
            </a:r>
          </a:p>
          <a:p>
            <a:pPr marL="1143000" indent="-457200">
              <a:buFont typeface="Wingdings" panose="05000000000000000000" pitchFamily="2" charset="2"/>
              <a:buChar char="ü"/>
            </a:pPr>
            <a:r>
              <a:rPr lang="en-US" sz="1400" dirty="0">
                <a:latin typeface="+mj-lt"/>
              </a:rPr>
              <a:t>“Buyable” startups – </a:t>
            </a:r>
            <a:r>
              <a:rPr lang="en-US" sz="1400" b="1" u="sng" dirty="0">
                <a:latin typeface="+mj-lt"/>
              </a:rPr>
              <a:t>talent is as valued</a:t>
            </a:r>
            <a:r>
              <a:rPr lang="en-US" sz="1400" dirty="0">
                <a:latin typeface="+mj-lt"/>
              </a:rPr>
              <a:t> or more than the business itself</a:t>
            </a:r>
          </a:p>
          <a:p>
            <a:pPr marL="1143000" indent="-457200">
              <a:buFont typeface="Wingdings" panose="05000000000000000000" pitchFamily="2" charset="2"/>
              <a:buChar char="ü"/>
            </a:pPr>
            <a:r>
              <a:rPr lang="en-US" sz="1400" dirty="0">
                <a:latin typeface="+mj-lt"/>
              </a:rPr>
              <a:t>Large company entrepreneurship – experts in sustaining innovation but </a:t>
            </a:r>
            <a:r>
              <a:rPr lang="en-US" sz="1400" b="1" u="sng" dirty="0">
                <a:latin typeface="+mj-lt"/>
              </a:rPr>
              <a:t>size/culture make disruptive innovation difficult</a:t>
            </a:r>
          </a:p>
          <a:p>
            <a:pPr marL="1143000" indent="-457200">
              <a:buFont typeface="Wingdings" panose="05000000000000000000" pitchFamily="2" charset="2"/>
              <a:buChar char="ü"/>
            </a:pPr>
            <a:r>
              <a:rPr lang="en-US" sz="1400" dirty="0">
                <a:latin typeface="+mj-lt"/>
              </a:rPr>
              <a:t>Social entrepreneurs – innovative </a:t>
            </a:r>
            <a:r>
              <a:rPr lang="en-US" sz="1400" b="1" u="sng" dirty="0">
                <a:latin typeface="+mj-lt"/>
              </a:rPr>
              <a:t>nonprofits seeking to change the world</a:t>
            </a:r>
          </a:p>
        </p:txBody>
      </p:sp>
    </p:spTree>
    <p:extLst>
      <p:ext uri="{BB962C8B-B14F-4D97-AF65-F5344CB8AC3E}">
        <p14:creationId xmlns:p14="http://schemas.microsoft.com/office/powerpoint/2010/main" val="24174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228600" y="228600"/>
            <a:ext cx="11807890" cy="289251"/>
          </a:xfrm>
        </p:spPr>
        <p:txBody>
          <a:bodyPr>
            <a:normAutofit/>
          </a:bodyPr>
          <a:lstStyle/>
          <a:p>
            <a:r>
              <a:rPr lang="en-US" sz="1400" b="1" dirty="0"/>
              <a:t>Startup Due Diligence Checklist</a:t>
            </a:r>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
        <p:nvSpPr>
          <p:cNvPr id="3" name="Content Placeholder 2">
            <a:extLst>
              <a:ext uri="{FF2B5EF4-FFF2-40B4-BE49-F238E27FC236}">
                <a16:creationId xmlns:a16="http://schemas.microsoft.com/office/drawing/2014/main" id="{4F68199C-B125-7306-50C9-F1927A02F32C}"/>
              </a:ext>
            </a:extLst>
          </p:cNvPr>
          <p:cNvSpPr txBox="1">
            <a:spLocks/>
          </p:cNvSpPr>
          <p:nvPr/>
        </p:nvSpPr>
        <p:spPr>
          <a:xfrm>
            <a:off x="228600" y="4177364"/>
            <a:ext cx="11658600" cy="170599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r>
              <a:rPr lang="en-US" sz="1100" b="1" i="0" dirty="0">
                <a:latin typeface="+mj-lt"/>
              </a:rPr>
              <a:t>CUSTOMER DEVELOPMENT</a:t>
            </a:r>
          </a:p>
          <a:p>
            <a:pPr marL="457200" indent="-457200">
              <a:spcBef>
                <a:spcPts val="200"/>
              </a:spcBef>
              <a:spcAft>
                <a:spcPts val="0"/>
              </a:spcAft>
              <a:buAutoNum type="arabicPeriod"/>
            </a:pPr>
            <a:r>
              <a:rPr lang="en-US" sz="1100" i="0" dirty="0">
                <a:latin typeface="+mj-lt"/>
              </a:rPr>
              <a:t>Who is conducting recognizance about the market and customers? What have they discovered and how has their findings altered the evolution/trajectory of the startup so far?</a:t>
            </a:r>
          </a:p>
          <a:p>
            <a:pPr marL="457200" indent="-457200">
              <a:spcBef>
                <a:spcPts val="200"/>
              </a:spcBef>
              <a:spcAft>
                <a:spcPts val="0"/>
              </a:spcAft>
              <a:buAutoNum type="arabicPeriod"/>
            </a:pPr>
            <a:r>
              <a:rPr lang="en-US" sz="1100" i="0" dirty="0">
                <a:latin typeface="+mj-lt"/>
              </a:rPr>
              <a:t>How are your current product features different from when you started and what prompted these changes? Describe the processes Engineering used to go from one version to the next.</a:t>
            </a:r>
          </a:p>
          <a:p>
            <a:pPr marL="457200" indent="-457200">
              <a:spcBef>
                <a:spcPts val="200"/>
              </a:spcBef>
              <a:spcAft>
                <a:spcPts val="0"/>
              </a:spcAft>
              <a:buAutoNum type="arabicPeriod"/>
            </a:pPr>
            <a:r>
              <a:rPr lang="en-US" sz="1100" i="0" dirty="0">
                <a:latin typeface="+mj-lt"/>
              </a:rPr>
              <a:t>Did any facet of the startup fail, come to a dead-end, or reach an impasse? What did you do to course correct to get to where you are today?</a:t>
            </a:r>
          </a:p>
          <a:p>
            <a:pPr marL="457200" indent="-457200">
              <a:spcBef>
                <a:spcPts val="200"/>
              </a:spcBef>
              <a:spcAft>
                <a:spcPts val="0"/>
              </a:spcAft>
              <a:buAutoNum type="arabicPeriod"/>
            </a:pPr>
            <a:r>
              <a:rPr lang="en-US" sz="1100" i="0" dirty="0">
                <a:latin typeface="+mj-lt"/>
              </a:rPr>
              <a:t>Have you had any business hypotheses about your business model proven wrong? If so, what did you do about it?</a:t>
            </a:r>
          </a:p>
        </p:txBody>
      </p:sp>
      <p:sp>
        <p:nvSpPr>
          <p:cNvPr id="4" name="Content Placeholder 2">
            <a:extLst>
              <a:ext uri="{FF2B5EF4-FFF2-40B4-BE49-F238E27FC236}">
                <a16:creationId xmlns:a16="http://schemas.microsoft.com/office/drawing/2014/main" id="{697AA8B5-1F84-A7A3-027E-39875E773B65}"/>
              </a:ext>
            </a:extLst>
          </p:cNvPr>
          <p:cNvSpPr txBox="1">
            <a:spLocks/>
          </p:cNvSpPr>
          <p:nvPr/>
        </p:nvSpPr>
        <p:spPr>
          <a:xfrm>
            <a:off x="228600" y="641611"/>
            <a:ext cx="11658600" cy="170599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r>
              <a:rPr lang="en-US" sz="1100" b="1" i="0" dirty="0">
                <a:latin typeface="+mj-lt"/>
              </a:rPr>
              <a:t>BUSINESS MODEL PHILOSOPHY</a:t>
            </a:r>
          </a:p>
          <a:p>
            <a:pPr marL="457200" indent="-457200">
              <a:spcBef>
                <a:spcPts val="200"/>
              </a:spcBef>
              <a:spcAft>
                <a:spcPts val="0"/>
              </a:spcAft>
              <a:buAutoNum type="arabicPeriod"/>
            </a:pPr>
            <a:r>
              <a:rPr lang="en-US" sz="1100" i="0" dirty="0">
                <a:latin typeface="+mj-lt"/>
              </a:rPr>
              <a:t>Assess whether founders are using “established company” business models to run their startup</a:t>
            </a:r>
          </a:p>
          <a:p>
            <a:pPr marL="457200" indent="-457200">
              <a:spcBef>
                <a:spcPts val="200"/>
              </a:spcBef>
              <a:spcAft>
                <a:spcPts val="0"/>
              </a:spcAft>
              <a:buFont typeface="Arial" panose="020B0604020202020204" pitchFamily="34" charset="0"/>
              <a:buAutoNum type="arabicPeriod"/>
            </a:pPr>
            <a:r>
              <a:rPr lang="en-US" sz="1100" i="0" dirty="0">
                <a:latin typeface="+mj-lt"/>
              </a:rPr>
              <a:t>Assess how confident founders are about their business model and what they have or are doing to bolster this confidence</a:t>
            </a:r>
          </a:p>
          <a:p>
            <a:pPr marL="457200" indent="-457200">
              <a:spcBef>
                <a:spcPts val="200"/>
              </a:spcBef>
              <a:spcAft>
                <a:spcPts val="0"/>
              </a:spcAft>
              <a:buFont typeface="Arial" panose="020B0604020202020204" pitchFamily="34" charset="0"/>
              <a:buAutoNum type="arabicPeriod"/>
            </a:pPr>
            <a:r>
              <a:rPr lang="en-US" sz="1100" i="0" dirty="0">
                <a:latin typeface="+mj-lt"/>
              </a:rPr>
              <a:t>Confirm whether the startup uses the agile or waterfall development model and how does customer discovery and feedback fit into their chosen mode</a:t>
            </a:r>
          </a:p>
          <a:p>
            <a:pPr marL="457200" indent="-457200">
              <a:spcBef>
                <a:spcPts val="200"/>
              </a:spcBef>
              <a:spcAft>
                <a:spcPts val="0"/>
              </a:spcAft>
              <a:buFont typeface="Arial" panose="020B0604020202020204" pitchFamily="34" charset="0"/>
              <a:buAutoNum type="arabicPeriod"/>
            </a:pPr>
            <a:r>
              <a:rPr lang="en-US" sz="1100" i="0" dirty="0">
                <a:latin typeface="+mj-lt"/>
              </a:rPr>
              <a:t>What category startup are you dealing with: a) small business, b) scalable, c) buyable, d) large business, or e) social?</a:t>
            </a:r>
          </a:p>
          <a:p>
            <a:pPr marL="457200" indent="-457200">
              <a:spcBef>
                <a:spcPts val="200"/>
              </a:spcBef>
              <a:spcAft>
                <a:spcPts val="0"/>
              </a:spcAft>
              <a:buAutoNum type="arabicPeriod"/>
            </a:pPr>
            <a:endParaRPr lang="en-US" sz="1100" i="0" dirty="0">
              <a:latin typeface="+mj-lt"/>
            </a:endParaRPr>
          </a:p>
        </p:txBody>
      </p:sp>
    </p:spTree>
    <p:extLst>
      <p:ext uri="{BB962C8B-B14F-4D97-AF65-F5344CB8AC3E}">
        <p14:creationId xmlns:p14="http://schemas.microsoft.com/office/powerpoint/2010/main" val="198120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Two Types of Early-Stage Startups</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Startups with invention risk is where it is questionable whether the technology will ever work, but if it does, customers will beat a path to your door; invention risk is tackled by using simulation tools</a:t>
            </a:r>
          </a:p>
          <a:p>
            <a:pPr marL="1143000" indent="-457200">
              <a:buFont typeface="Wingdings" panose="05000000000000000000" pitchFamily="2" charset="2"/>
              <a:buChar char="q"/>
            </a:pPr>
            <a:r>
              <a:rPr lang="en-US" sz="1400" i="1" dirty="0">
                <a:latin typeface="+mj-lt"/>
              </a:rPr>
              <a:t>Where is quantum computing in the startup landscape in context to invention risk?</a:t>
            </a:r>
          </a:p>
          <a:p>
            <a:pPr marL="457200" indent="-457200"/>
            <a:r>
              <a:rPr lang="en-US" sz="1400" dirty="0">
                <a:latin typeface="+mj-lt"/>
              </a:rPr>
              <a:t>Startups delivering MVPs to markets with customer/market risk are those where customer adoption is the unknown; customer development can be used to address customer/market risk and issues around customer acceptance/adoption</a:t>
            </a:r>
          </a:p>
          <a:p>
            <a:pPr marL="1143000" indent="-457200">
              <a:buFont typeface="Wingdings" panose="05000000000000000000" pitchFamily="2" charset="2"/>
              <a:buChar char="q"/>
            </a:pPr>
            <a:r>
              <a:rPr lang="en-US" sz="1400" i="1" dirty="0">
                <a:latin typeface="+mj-lt"/>
              </a:rPr>
              <a:t>Where is quantum computing in the startup landscape in context to customer/market risk?</a:t>
            </a:r>
          </a:p>
          <a:p>
            <a:pPr marL="1143000" indent="-457200">
              <a:buFont typeface="Wingdings" panose="05000000000000000000" pitchFamily="2" charset="2"/>
              <a:buChar char="q"/>
            </a:pPr>
            <a:r>
              <a:rPr lang="en-US" sz="1400" i="1" dirty="0">
                <a:latin typeface="+mj-lt"/>
              </a:rPr>
              <a:t>Does having invention risk </a:t>
            </a:r>
            <a:r>
              <a:rPr lang="en-US" sz="1400" b="1" i="1" u="sng" dirty="0">
                <a:latin typeface="+mj-lt"/>
              </a:rPr>
              <a:t>and</a:t>
            </a:r>
            <a:r>
              <a:rPr lang="en-US" sz="1400" i="1" dirty="0">
                <a:latin typeface="+mj-lt"/>
              </a:rPr>
              <a:t> customer/market risk linearly or exponentially compound overall risk?</a:t>
            </a:r>
          </a:p>
          <a:p>
            <a:pPr marL="457200" indent="-457200"/>
            <a:r>
              <a:rPr lang="en-US" sz="1400" dirty="0">
                <a:latin typeface="+mj-lt"/>
              </a:rPr>
              <a:t>Engineering versus Invention</a:t>
            </a:r>
          </a:p>
          <a:p>
            <a:pPr marL="1143000" indent="-457200">
              <a:buFont typeface="Wingdings" panose="05000000000000000000" pitchFamily="2" charset="2"/>
              <a:buChar char="q"/>
              <a:tabLst>
                <a:tab pos="685800" algn="l"/>
              </a:tabLst>
            </a:pPr>
            <a:r>
              <a:rPr lang="en-US" sz="1400" dirty="0">
                <a:latin typeface="+mj-lt"/>
              </a:rPr>
              <a:t>For companies building web-based products, product development can be difficult, but with enough time and iteration, engineering will eventually converge on a solution and ship a functional product (MVP); this is engineering, not invention</a:t>
            </a:r>
          </a:p>
          <a:p>
            <a:pPr marL="1143000" indent="-457200">
              <a:buFont typeface="Wingdings" panose="05000000000000000000" pitchFamily="2" charset="2"/>
              <a:buChar char="q"/>
              <a:tabLst>
                <a:tab pos="685800" algn="l"/>
              </a:tabLst>
            </a:pPr>
            <a:r>
              <a:rPr lang="en-US" sz="1400" dirty="0">
                <a:latin typeface="+mj-lt"/>
              </a:rPr>
              <a:t>There is a whole other set of markets where risk is truly invention-based where it may take five to ten years to get a product out of the lab and into production; whether it will eventually work, no one knows, but the payoff can be so large that investors will take the risk</a:t>
            </a:r>
          </a:p>
          <a:p>
            <a:pPr marL="1143000" indent="-457200">
              <a:buFont typeface="Wingdings" panose="05000000000000000000" pitchFamily="2" charset="2"/>
              <a:buChar char="q"/>
              <a:tabLst>
                <a:tab pos="685800" algn="l"/>
              </a:tabLst>
            </a:pPr>
            <a:r>
              <a:rPr lang="en-US" sz="1400" dirty="0">
                <a:latin typeface="+mj-lt"/>
              </a:rPr>
              <a:t>A third type of market has BOTH invention risk and customer/market risk; for example, for complex new semiconductor architectures you may not know if the chip performs as well as you thought until you test a prototype; also, since there might be entrenched competitors and your concept is radically new, you still need to invest in the customer development to learn how to get design wins from companies that may be happy with their existing vendors</a:t>
            </a:r>
          </a:p>
        </p:txBody>
      </p:sp>
    </p:spTree>
    <p:extLst>
      <p:ext uri="{BB962C8B-B14F-4D97-AF65-F5344CB8AC3E}">
        <p14:creationId xmlns:p14="http://schemas.microsoft.com/office/powerpoint/2010/main" val="48587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Going Down the Misguided Path</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fontScale="85000" lnSpcReduction="20000"/>
          </a:bodyPr>
          <a:lstStyle/>
          <a:p>
            <a:pPr marL="457200" indent="-457200"/>
            <a:r>
              <a:rPr lang="en-US" sz="1600" dirty="0">
                <a:latin typeface="+mj-lt"/>
              </a:rPr>
              <a:t>The last quarter of the 20</a:t>
            </a:r>
            <a:r>
              <a:rPr lang="en-US" sz="1600" baseline="30000" dirty="0">
                <a:latin typeface="+mj-lt"/>
              </a:rPr>
              <a:t>th</a:t>
            </a:r>
            <a:r>
              <a:rPr lang="en-US" sz="1600" dirty="0">
                <a:latin typeface="+mj-lt"/>
              </a:rPr>
              <a:t> century witnessed startups that thought they knew the correct path for the startup journey </a:t>
            </a:r>
          </a:p>
          <a:p>
            <a:pPr marL="1143000" indent="-457200">
              <a:buFont typeface="Calibri" panose="020F0502020204030204" pitchFamily="34" charset="0"/>
              <a:buChar char="×"/>
            </a:pPr>
            <a:r>
              <a:rPr lang="en-US" sz="1600" dirty="0">
                <a:latin typeface="+mj-lt"/>
              </a:rPr>
              <a:t>They adopted a methodology for product development launch (product-introduction process) and life-cycle management identical to business school models applicable to large companies</a:t>
            </a:r>
          </a:p>
          <a:p>
            <a:pPr marL="1143000" indent="-457200">
              <a:buFont typeface="Calibri" panose="020F0502020204030204" pitchFamily="34" charset="0"/>
              <a:buChar char="×"/>
            </a:pPr>
            <a:r>
              <a:rPr lang="en-US" sz="1600" dirty="0">
                <a:latin typeface="+mj-lt"/>
              </a:rPr>
              <a:t>Business plans, checkpoints and goals for every step toward getting product shipped – sizing markets, estimating sales, developing marketing-requirements documents, prioritizing product features – were followed</a:t>
            </a:r>
          </a:p>
          <a:p>
            <a:pPr marL="1143000" indent="-457200">
              <a:buFont typeface="Calibri" panose="020F0502020204030204" pitchFamily="34" charset="0"/>
              <a:buChar char="×"/>
            </a:pPr>
            <a:r>
              <a:rPr lang="en-US" sz="1600" dirty="0">
                <a:latin typeface="+mj-lt"/>
              </a:rPr>
              <a:t>However, the fact remains that regardless of product category – high-tech or low, online or physical, B2C or B2B, well funded or not – nine out of ten new products fail</a:t>
            </a:r>
          </a:p>
          <a:p>
            <a:pPr marL="1143000" indent="-457200">
              <a:buFont typeface="Calibri" panose="020F0502020204030204" pitchFamily="34" charset="0"/>
              <a:buChar char="×"/>
            </a:pPr>
            <a:r>
              <a:rPr lang="en-US" sz="1600" dirty="0">
                <a:latin typeface="+mj-lt"/>
              </a:rPr>
              <a:t>The misstep? Startups have been using tools appropriate for executing in a known business; however, startups are all about the unknowns (the heroes’ journey) and thus success on this road requires founder use different tactics</a:t>
            </a:r>
          </a:p>
          <a:p>
            <a:pPr marL="457200" indent="-457200"/>
            <a:r>
              <a:rPr lang="en-US" sz="1600" dirty="0">
                <a:latin typeface="+mj-lt"/>
              </a:rPr>
              <a:t>Winners discard traditional product introduction and management tactics and replace them with a combination of customer development and agile engineering to iteratively build, test, and search for a viable and scalable business model by turning unknowns into knowns</a:t>
            </a:r>
          </a:p>
          <a:p>
            <a:pPr marL="1143000" indent="-457200">
              <a:buFont typeface="Wingdings" panose="05000000000000000000" pitchFamily="2" charset="2"/>
              <a:buChar char="ü"/>
            </a:pPr>
            <a:r>
              <a:rPr lang="en-US" sz="1600" dirty="0">
                <a:latin typeface="+mj-lt"/>
              </a:rPr>
              <a:t>Founders recognize their vision as a series of untested hypotheses in need of “customer proof”</a:t>
            </a:r>
          </a:p>
          <a:p>
            <a:pPr marL="1143000" indent="-457200">
              <a:buFont typeface="Wingdings" panose="05000000000000000000" pitchFamily="2" charset="2"/>
              <a:buChar char="ü"/>
            </a:pPr>
            <a:r>
              <a:rPr lang="en-US" sz="1600" dirty="0">
                <a:latin typeface="+mj-lt"/>
              </a:rPr>
              <a:t>Founders relentlessly test for insights and course-correct in days or weeks (not months or years), to preserve cash and eliminate time wasted on building features and products that customers don’t want</a:t>
            </a:r>
          </a:p>
          <a:p>
            <a:pPr marL="457200" indent="-457200"/>
            <a:r>
              <a:rPr lang="en-US" sz="1600" dirty="0">
                <a:latin typeface="+mj-lt"/>
              </a:rPr>
              <a:t>Losers blindly execute a rigid product introduction and management methodology</a:t>
            </a:r>
          </a:p>
          <a:p>
            <a:pPr marL="1143000" indent="-457200">
              <a:buFont typeface="Calibri" panose="020F0502020204030204" pitchFamily="34" charset="0"/>
              <a:buChar char="×"/>
            </a:pPr>
            <a:r>
              <a:rPr lang="en-US" sz="1600" dirty="0">
                <a:latin typeface="+mj-lt"/>
              </a:rPr>
              <a:t>The misguided path is to assume that the founder’s vision drives the business strategy and product development plans and that all they need to do is to raise funds for execution</a:t>
            </a:r>
          </a:p>
          <a:p>
            <a:pPr marL="1143000" indent="-457200">
              <a:buFont typeface="Calibri" panose="020F0502020204030204" pitchFamily="34" charset="0"/>
              <a:buChar char="×"/>
            </a:pPr>
            <a:r>
              <a:rPr lang="en-US" sz="1600" dirty="0">
                <a:latin typeface="+mj-lt"/>
              </a:rPr>
              <a:t>Founders, not employees must search for the business model</a:t>
            </a:r>
          </a:p>
          <a:p>
            <a:pPr marL="1143000" indent="-457200">
              <a:buFont typeface="Calibri" panose="020F0502020204030204" pitchFamily="34" charset="0"/>
              <a:buChar char="×"/>
            </a:pPr>
            <a:r>
              <a:rPr lang="en-US" sz="1600" dirty="0">
                <a:latin typeface="+mj-lt"/>
              </a:rPr>
              <a:t>Failure is almost certain if founders don’t get out of the building to gain a deep, personal, firsthand understanding of their potential customers’ needs before locking into a specific path and precise product specs; this is at the core of the customer development process</a:t>
            </a:r>
          </a:p>
        </p:txBody>
      </p:sp>
    </p:spTree>
    <p:extLst>
      <p:ext uri="{BB962C8B-B14F-4D97-AF65-F5344CB8AC3E}">
        <p14:creationId xmlns:p14="http://schemas.microsoft.com/office/powerpoint/2010/main" val="189630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Evolution and Revolution</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It’s useful to think of business in two dimensions: Product (Physical or Bits/Virtual) and Channel (Physical or Web)</a:t>
            </a:r>
          </a:p>
          <a:p>
            <a:pPr marL="457200" indent="-457200"/>
            <a:r>
              <a:rPr lang="en-US" sz="1400" dirty="0">
                <a:latin typeface="+mj-lt"/>
              </a:rPr>
              <a:t>For thousands or years after the invention of the wheel, physical products reached customers via physical sales channels;</a:t>
            </a:r>
          </a:p>
          <a:p>
            <a:pPr marL="1143000" indent="-465138">
              <a:buFont typeface="Courier New" panose="02070309020205020404" pitchFamily="49" charset="0"/>
              <a:buChar char="o"/>
            </a:pPr>
            <a:r>
              <a:rPr lang="en-US" sz="1400" dirty="0">
                <a:latin typeface="+mj-lt"/>
              </a:rPr>
              <a:t>Business Space (Product, Channel) </a:t>
            </a:r>
            <a:r>
              <a:rPr lang="en-US" sz="1400" dirty="0">
                <a:latin typeface="+mj-lt"/>
                <a:sym typeface="Wingdings" panose="05000000000000000000" pitchFamily="2" charset="2"/>
              </a:rPr>
              <a:t> {Physical, Physical}</a:t>
            </a:r>
            <a:endParaRPr lang="en-US" sz="1400" dirty="0">
              <a:latin typeface="+mj-lt"/>
            </a:endParaRPr>
          </a:p>
          <a:p>
            <a:pPr marL="457200" indent="-457200"/>
            <a:r>
              <a:rPr lang="en-US" sz="1400" dirty="0">
                <a:latin typeface="+mj-lt"/>
              </a:rPr>
              <a:t>A breakthrough in commerce was the invention of products that were ideas or promises that didn’t exist in physical form (life/health insurance, stocks/bonds, and commodity futures); these bits/virtual products initially were sold through physical channels </a:t>
            </a:r>
            <a:r>
              <a:rPr lang="en-US" sz="1400" dirty="0">
                <a:latin typeface="+mj-lt"/>
                <a:sym typeface="Wingdings" panose="05000000000000000000" pitchFamily="2" charset="2"/>
              </a:rPr>
              <a:t></a:t>
            </a:r>
            <a:r>
              <a:rPr lang="en-US" sz="1400" dirty="0">
                <a:latin typeface="+mj-lt"/>
              </a:rPr>
              <a:t> {Bits/Virtual, Physical}</a:t>
            </a:r>
          </a:p>
          <a:p>
            <a:pPr marL="457200" indent="-457200"/>
            <a:r>
              <a:rPr lang="en-US" sz="1400" dirty="0">
                <a:latin typeface="+mj-lt"/>
              </a:rPr>
              <a:t>Next, the internet created a new form of sales channel, and this led to selling physical products over the internet </a:t>
            </a:r>
            <a:r>
              <a:rPr lang="en-US" sz="1400" dirty="0">
                <a:latin typeface="+mj-lt"/>
                <a:sym typeface="Wingdings" panose="05000000000000000000" pitchFamily="2" charset="2"/>
              </a:rPr>
              <a:t></a:t>
            </a:r>
            <a:r>
              <a:rPr lang="en-US" sz="1400" dirty="0">
                <a:latin typeface="+mj-lt"/>
              </a:rPr>
              <a:t> {Physical, Web}</a:t>
            </a:r>
          </a:p>
          <a:p>
            <a:pPr marL="1143000" indent="-457200">
              <a:buFont typeface="Courier New" panose="02070309020205020404" pitchFamily="49" charset="0"/>
              <a:buChar char="o"/>
            </a:pPr>
            <a:r>
              <a:rPr lang="en-US" sz="1400" dirty="0">
                <a:latin typeface="+mj-lt"/>
              </a:rPr>
              <a:t>This new sales channel created massive disruption in the existing world of physical distribution</a:t>
            </a:r>
          </a:p>
          <a:p>
            <a:pPr marL="457200" indent="-457200"/>
            <a:r>
              <a:rPr lang="en-US" sz="1400" dirty="0">
                <a:latin typeface="+mj-lt"/>
              </a:rPr>
              <a:t>Heading into the 21</a:t>
            </a:r>
            <a:r>
              <a:rPr lang="en-US" sz="1400" baseline="30000" dirty="0">
                <a:latin typeface="+mj-lt"/>
              </a:rPr>
              <a:t>st</a:t>
            </a:r>
            <a:r>
              <a:rPr lang="en-US" sz="1400" dirty="0">
                <a:latin typeface="+mj-lt"/>
              </a:rPr>
              <a:t> century, a new business space emerged; both bits/virtual products sold through web channels </a:t>
            </a:r>
            <a:r>
              <a:rPr lang="en-US" sz="1400" dirty="0">
                <a:latin typeface="+mj-lt"/>
                <a:sym typeface="Wingdings" panose="05000000000000000000" pitchFamily="2" charset="2"/>
              </a:rPr>
              <a:t> </a:t>
            </a:r>
            <a:r>
              <a:rPr lang="en-US" sz="1400" dirty="0">
                <a:latin typeface="+mj-lt"/>
              </a:rPr>
              <a:t>{Bits/Virtual, Web}</a:t>
            </a:r>
          </a:p>
          <a:p>
            <a:pPr marL="1143000" indent="-457200">
              <a:buFont typeface="Courier New" panose="02070309020205020404" pitchFamily="49" charset="0"/>
              <a:buChar char="o"/>
            </a:pPr>
            <a:r>
              <a:rPr lang="en-US" sz="1400" dirty="0">
                <a:latin typeface="+mj-lt"/>
              </a:rPr>
              <a:t>This also created massive disruptions as bits/virtual products sold through the web radically transformed/obviated old business spaces</a:t>
            </a:r>
          </a:p>
          <a:p>
            <a:pPr marL="457200" indent="-457200"/>
            <a:r>
              <a:rPr lang="en-US" sz="1400" dirty="0">
                <a:latin typeface="+mj-lt"/>
              </a:rPr>
              <a:t>What does this mean for present-day startups?</a:t>
            </a:r>
          </a:p>
          <a:p>
            <a:pPr marL="1143000" indent="-457200">
              <a:buFont typeface="Wingdings" panose="05000000000000000000" pitchFamily="2" charset="2"/>
              <a:buChar char="ü"/>
            </a:pPr>
            <a:r>
              <a:rPr lang="en-US" sz="1400" dirty="0">
                <a:latin typeface="+mj-lt"/>
              </a:rPr>
              <a:t>Startups can now be built for thousands rather than millions of dollars</a:t>
            </a:r>
          </a:p>
          <a:p>
            <a:pPr marL="1143000" indent="-457200">
              <a:buFont typeface="Wingdings" panose="05000000000000000000" pitchFamily="2" charset="2"/>
              <a:buChar char="ü"/>
            </a:pPr>
            <a:r>
              <a:rPr lang="en-US" sz="1400" dirty="0">
                <a:latin typeface="+mj-lt"/>
              </a:rPr>
              <a:t>Time to MVP can be reduced from years down to weeks</a:t>
            </a:r>
          </a:p>
          <a:p>
            <a:pPr marL="1143000" indent="-457200">
              <a:buFont typeface="Wingdings" panose="05000000000000000000" pitchFamily="2" charset="2"/>
              <a:buChar char="q"/>
            </a:pPr>
            <a:r>
              <a:rPr lang="en-US" sz="1400" i="1" dirty="0">
                <a:latin typeface="+mj-lt"/>
              </a:rPr>
              <a:t>What implications does this have for VCs today versus how VCs operated decades ago?</a:t>
            </a:r>
          </a:p>
          <a:p>
            <a:pPr marL="1143000" indent="-457200">
              <a:buFont typeface="Wingdings" panose="05000000000000000000" pitchFamily="2" charset="2"/>
              <a:buChar char="Ø"/>
            </a:pPr>
            <a:r>
              <a:rPr lang="en-US" sz="1400" dirty="0">
                <a:latin typeface="+mj-lt"/>
              </a:rPr>
              <a:t>Socialization we once had face-to-face are being mediated via machine</a:t>
            </a:r>
          </a:p>
          <a:p>
            <a:pPr marL="1143000" indent="-457200">
              <a:buFont typeface="Wingdings" panose="05000000000000000000" pitchFamily="2" charset="2"/>
              <a:buChar char="q"/>
            </a:pPr>
            <a:r>
              <a:rPr lang="en-US" sz="1400" i="1" dirty="0">
                <a:latin typeface="+mj-lt"/>
              </a:rPr>
              <a:t>Can or is the metaverse disrupting this feedback loop even more than traditional social media models?</a:t>
            </a:r>
          </a:p>
          <a:p>
            <a:pPr marL="1143000" indent="-457200">
              <a:buFont typeface="Wingdings" panose="05000000000000000000" pitchFamily="2" charset="2"/>
              <a:buChar char="Ø"/>
            </a:pPr>
            <a:endParaRPr lang="en-US" sz="1400" dirty="0">
              <a:latin typeface="+mj-lt"/>
            </a:endParaRPr>
          </a:p>
        </p:txBody>
      </p:sp>
    </p:spTree>
    <p:extLst>
      <p:ext uri="{BB962C8B-B14F-4D97-AF65-F5344CB8AC3E}">
        <p14:creationId xmlns:p14="http://schemas.microsoft.com/office/powerpoint/2010/main" val="1060253642"/>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243241"/>
      </a:dk2>
      <a:lt2>
        <a:srgbClr val="E8E3E2"/>
      </a:lt2>
      <a:accent1>
        <a:srgbClr val="30B0C1"/>
      </a:accent1>
      <a:accent2>
        <a:srgbClr val="5097E9"/>
      </a:accent2>
      <a:accent3>
        <a:srgbClr val="7076ED"/>
      </a:accent3>
      <a:accent4>
        <a:srgbClr val="8850E9"/>
      </a:accent4>
      <a:accent5>
        <a:srgbClr val="D270ED"/>
      </a:accent5>
      <a:accent6>
        <a:srgbClr val="E950CA"/>
      </a:accent6>
      <a:hlink>
        <a:srgbClr val="AE7169"/>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1626</TotalTime>
  <Words>5073</Words>
  <Application>Microsoft Office PowerPoint</Application>
  <PresentationFormat>Widescreen</PresentationFormat>
  <Paragraphs>313</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Calibri</vt:lpstr>
      <vt:lpstr>Calibri Light</vt:lpstr>
      <vt:lpstr>Courier New</vt:lpstr>
      <vt:lpstr>Sitka Banner</vt:lpstr>
      <vt:lpstr>Wingdings</vt:lpstr>
      <vt:lpstr>HeadlinesVTI</vt:lpstr>
      <vt:lpstr>The Startup Owner’s Manual</vt:lpstr>
      <vt:lpstr>Preface</vt:lpstr>
      <vt:lpstr>The Heroes’ Journey</vt:lpstr>
      <vt:lpstr>PowerPoint Presentation</vt:lpstr>
      <vt:lpstr>The Groundwork</vt:lpstr>
      <vt:lpstr>Startup Due Diligence Checklist</vt:lpstr>
      <vt:lpstr>Two Types of Early-Stage Startups</vt:lpstr>
      <vt:lpstr>Going Down the Misguided Path</vt:lpstr>
      <vt:lpstr>Evolution and Revolution</vt:lpstr>
      <vt:lpstr>New Paradigm</vt:lpstr>
      <vt:lpstr>The Four Steps: A New Path</vt:lpstr>
      <vt:lpstr>The Path to Disaster: A Startup Is Not a Small Version of a Big Company</vt:lpstr>
      <vt:lpstr>The Path to Disaster</vt:lpstr>
      <vt:lpstr>Concept/Seed</vt:lpstr>
      <vt:lpstr>Product Development</vt:lpstr>
      <vt:lpstr>Alpha/Beta Test</vt:lpstr>
      <vt:lpstr>Launch/1st Ship </vt:lpstr>
      <vt:lpstr>The Path to Epiphany: The Customer Development Model</vt:lpstr>
      <vt:lpstr>The Path to Epiphany: The Customer Development Model</vt:lpstr>
      <vt:lpstr>Preface</vt:lpstr>
      <vt:lpstr>The Customer Development Manifesto</vt:lpstr>
      <vt:lpstr>PowerPoint Presentation</vt:lpstr>
      <vt:lpstr>PowerPoint Presentation</vt:lpstr>
      <vt:lpstr>PowerPoint Presentation</vt:lpstr>
      <vt:lpstr>An Introduction to Customer Discovery</vt:lpstr>
      <vt:lpstr>Customer Discovery, Phase One: State Your Business Model Hypothesis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Startup Owner’s Manual</dc:title>
  <dc:creator>Nikhil Jathar</dc:creator>
  <cp:lastModifiedBy>Nikhil Jathar</cp:lastModifiedBy>
  <cp:revision>16</cp:revision>
  <dcterms:created xsi:type="dcterms:W3CDTF">2022-08-23T00:02:27Z</dcterms:created>
  <dcterms:modified xsi:type="dcterms:W3CDTF">2022-08-26T18:36:38Z</dcterms:modified>
</cp:coreProperties>
</file>