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85" r:id="rId7"/>
    <p:sldId id="281" r:id="rId8"/>
    <p:sldId id="272" r:id="rId9"/>
    <p:sldId id="273" r:id="rId10"/>
    <p:sldId id="274" r:id="rId11"/>
    <p:sldId id="275" r:id="rId12"/>
    <p:sldId id="276" r:id="rId13"/>
    <p:sldId id="283" r:id="rId14"/>
    <p:sldId id="277" r:id="rId15"/>
    <p:sldId id="278" r:id="rId16"/>
    <p:sldId id="279" r:id="rId17"/>
    <p:sldId id="28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Project 4 – 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Nick Carr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932" y="397835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Machine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932" y="2165211"/>
            <a:ext cx="6976337" cy="23842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932" y="397835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Machine learning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DCD106-7981-F8BA-F77C-CEEA71C3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9" y="2028658"/>
            <a:ext cx="3858067" cy="3069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70465-A5DC-7A37-D319-40DE6509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99" y="1938711"/>
            <a:ext cx="3952706" cy="3159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5E24FA-8BE5-DDC8-BB30-9F10A9CCE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913" y="2153908"/>
            <a:ext cx="3830087" cy="28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120" y="105113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11EE1-9D91-38BD-7295-6D5BDA40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80" y="1558128"/>
            <a:ext cx="5235394" cy="4187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8B46E7-EB08-7AC0-9D6A-5B9D09B1D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95" y="1754702"/>
            <a:ext cx="5075360" cy="39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Postgres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2670" y="4059942"/>
            <a:ext cx="6976337" cy="181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Input data gets saved to a data base. This can then be added to the machine learning model, in which it can be trained to be more accurate for future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253D6-3E61-C87D-BEE6-549A4F19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31808"/>
            <a:ext cx="9579170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Challenges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3800" y="1790875"/>
            <a:ext cx="6976337" cy="29352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Python challenges in terms of using </a:t>
            </a:r>
            <a:r>
              <a:rPr lang="en-AU" b="1" i="0" dirty="0" err="1">
                <a:solidFill>
                  <a:srgbClr val="202124"/>
                </a:solidFill>
                <a:effectLst/>
                <a:latin typeface="Inter"/>
              </a:rPr>
              <a:t>get_dummies</a:t>
            </a: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, then using those columns in 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Using </a:t>
            </a:r>
            <a:r>
              <a:rPr lang="en-AU" b="1" dirty="0" err="1">
                <a:solidFill>
                  <a:srgbClr val="202124"/>
                </a:solidFill>
                <a:latin typeface="Inter"/>
              </a:rPr>
              <a:t>plotly</a:t>
            </a:r>
            <a:r>
              <a:rPr lang="en-AU" b="1" dirty="0">
                <a:solidFill>
                  <a:srgbClr val="202124"/>
                </a:solidFill>
                <a:latin typeface="Inter"/>
              </a:rPr>
              <a:t> in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HTML and CSS are not my strong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Getting a deep understanding of the h</a:t>
            </a:r>
            <a:r>
              <a:rPr lang="en-AU" b="1" dirty="0">
                <a:solidFill>
                  <a:srgbClr val="202124"/>
                </a:solidFill>
                <a:latin typeface="Inter"/>
              </a:rPr>
              <a:t>yperparameters for the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First project on my own, unsure how to approach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Require deeper knowledge of hyperparameters.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Putting everything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6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6906" y="4292951"/>
            <a:ext cx="6976337" cy="181433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Heart Failure Prediction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It was sourced from 4 different hospitals worldwide. (Hungarian Institute of Cardiology, University Hospital Zurich, University Hospital Basel and V.A. Medical Centre, California.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Age, sex, chest pain type, resting blood pressure, </a:t>
            </a: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Cholesterol, fasting blood sugar, resting electrocardiogram result, maximum heart rate, exercise angina, old peak and ST slope.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Over 900 data sets were provided.</a:t>
            </a:r>
            <a:endParaRPr lang="en-AU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C1A43-5AEE-1557-4B56-C31B471B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907" y="1597598"/>
            <a:ext cx="6873836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BEFD61-C5DD-8C5B-11FC-8A2524F03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87364"/>
              </p:ext>
            </p:extLst>
          </p:nvPr>
        </p:nvGraphicFramePr>
        <p:xfrm>
          <a:off x="2171955" y="849086"/>
          <a:ext cx="8791510" cy="66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30">
                  <a:extLst>
                    <a:ext uri="{9D8B030D-6E8A-4147-A177-3AD203B41FA5}">
                      <a16:colId xmlns:a16="http://schemas.microsoft.com/office/drawing/2014/main" val="2963113903"/>
                    </a:ext>
                  </a:extLst>
                </a:gridCol>
                <a:gridCol w="1289571">
                  <a:extLst>
                    <a:ext uri="{9D8B030D-6E8A-4147-A177-3AD203B41FA5}">
                      <a16:colId xmlns:a16="http://schemas.microsoft.com/office/drawing/2014/main" val="1979416991"/>
                    </a:ext>
                  </a:extLst>
                </a:gridCol>
                <a:gridCol w="1222289">
                  <a:extLst>
                    <a:ext uri="{9D8B030D-6E8A-4147-A177-3AD203B41FA5}">
                      <a16:colId xmlns:a16="http://schemas.microsoft.com/office/drawing/2014/main" val="346287292"/>
                    </a:ext>
                  </a:extLst>
                </a:gridCol>
                <a:gridCol w="1255930">
                  <a:extLst>
                    <a:ext uri="{9D8B030D-6E8A-4147-A177-3AD203B41FA5}">
                      <a16:colId xmlns:a16="http://schemas.microsoft.com/office/drawing/2014/main" val="2910967911"/>
                    </a:ext>
                  </a:extLst>
                </a:gridCol>
                <a:gridCol w="1255930">
                  <a:extLst>
                    <a:ext uri="{9D8B030D-6E8A-4147-A177-3AD203B41FA5}">
                      <a16:colId xmlns:a16="http://schemas.microsoft.com/office/drawing/2014/main" val="818981741"/>
                    </a:ext>
                  </a:extLst>
                </a:gridCol>
                <a:gridCol w="1255930">
                  <a:extLst>
                    <a:ext uri="{9D8B030D-6E8A-4147-A177-3AD203B41FA5}">
                      <a16:colId xmlns:a16="http://schemas.microsoft.com/office/drawing/2014/main" val="2653041598"/>
                    </a:ext>
                  </a:extLst>
                </a:gridCol>
                <a:gridCol w="1255930">
                  <a:extLst>
                    <a:ext uri="{9D8B030D-6E8A-4147-A177-3AD203B41FA5}">
                      <a16:colId xmlns:a16="http://schemas.microsoft.com/office/drawing/2014/main" val="378658870"/>
                    </a:ext>
                  </a:extLst>
                </a:gridCol>
              </a:tblGrid>
              <a:tr h="666638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Tues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Thurs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6840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90FDD3-6135-116D-D756-3B8647C1B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14315"/>
              </p:ext>
            </p:extLst>
          </p:nvPr>
        </p:nvGraphicFramePr>
        <p:xfrm>
          <a:off x="914401" y="1646352"/>
          <a:ext cx="10049064" cy="406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33">
                  <a:extLst>
                    <a:ext uri="{9D8B030D-6E8A-4147-A177-3AD203B41FA5}">
                      <a16:colId xmlns:a16="http://schemas.microsoft.com/office/drawing/2014/main" val="2360215271"/>
                    </a:ext>
                  </a:extLst>
                </a:gridCol>
                <a:gridCol w="1256133">
                  <a:extLst>
                    <a:ext uri="{9D8B030D-6E8A-4147-A177-3AD203B41FA5}">
                      <a16:colId xmlns:a16="http://schemas.microsoft.com/office/drawing/2014/main" val="2462991448"/>
                    </a:ext>
                  </a:extLst>
                </a:gridCol>
                <a:gridCol w="1256133">
                  <a:extLst>
                    <a:ext uri="{9D8B030D-6E8A-4147-A177-3AD203B41FA5}">
                      <a16:colId xmlns:a16="http://schemas.microsoft.com/office/drawing/2014/main" val="3216668183"/>
                    </a:ext>
                  </a:extLst>
                </a:gridCol>
                <a:gridCol w="1256133">
                  <a:extLst>
                    <a:ext uri="{9D8B030D-6E8A-4147-A177-3AD203B41FA5}">
                      <a16:colId xmlns:a16="http://schemas.microsoft.com/office/drawing/2014/main" val="935482036"/>
                    </a:ext>
                  </a:extLst>
                </a:gridCol>
                <a:gridCol w="1256133">
                  <a:extLst>
                    <a:ext uri="{9D8B030D-6E8A-4147-A177-3AD203B41FA5}">
                      <a16:colId xmlns:a16="http://schemas.microsoft.com/office/drawing/2014/main" val="4278222548"/>
                    </a:ext>
                  </a:extLst>
                </a:gridCol>
                <a:gridCol w="1256133">
                  <a:extLst>
                    <a:ext uri="{9D8B030D-6E8A-4147-A177-3AD203B41FA5}">
                      <a16:colId xmlns:a16="http://schemas.microsoft.com/office/drawing/2014/main" val="1416964460"/>
                    </a:ext>
                  </a:extLst>
                </a:gridCol>
                <a:gridCol w="1256133">
                  <a:extLst>
                    <a:ext uri="{9D8B030D-6E8A-4147-A177-3AD203B41FA5}">
                      <a16:colId xmlns:a16="http://schemas.microsoft.com/office/drawing/2014/main" val="2573264090"/>
                    </a:ext>
                  </a:extLst>
                </a:gridCol>
                <a:gridCol w="1256133">
                  <a:extLst>
                    <a:ext uri="{9D8B030D-6E8A-4147-A177-3AD203B41FA5}">
                      <a16:colId xmlns:a16="http://schemas.microsoft.com/office/drawing/2014/main" val="487685749"/>
                    </a:ext>
                  </a:extLst>
                </a:gridCol>
              </a:tblGrid>
              <a:tr h="1716231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Create rough timeline and rough steps to be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Look for an interesting data set to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Explore data set and make any changes to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Start applying machine learning to the dataset to find the best accuracy.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Create basic html/</a:t>
                      </a:r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 and flask skeleton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Create a database connection to save any input data.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71932"/>
                  </a:ext>
                </a:extLst>
              </a:tr>
              <a:tr h="150799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Week 2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Get the backend of the web app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Start to make the web page presentable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Finish web page/ start documentation.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8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48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2670" y="2328684"/>
            <a:ext cx="6976337" cy="181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202124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CB1B01-5C5A-744B-0F34-1CE72B8C430F}"/>
              </a:ext>
            </a:extLst>
          </p:cNvPr>
          <p:cNvSpPr txBox="1">
            <a:spLocks/>
          </p:cNvSpPr>
          <p:nvPr/>
        </p:nvSpPr>
        <p:spPr>
          <a:xfrm>
            <a:off x="2686951" y="1831972"/>
            <a:ext cx="8353582" cy="4524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>
                <a:effectLst/>
                <a:latin typeface="inherit"/>
              </a:rPr>
              <a:t>Age: age of the patient [years]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>
                <a:effectLst/>
                <a:latin typeface="inherit"/>
              </a:rPr>
              <a:t>Sex: sex of the patient [M: Male, F: Female]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 err="1">
                <a:effectLst/>
                <a:latin typeface="inherit"/>
              </a:rPr>
              <a:t>ChestPainType</a:t>
            </a:r>
            <a:r>
              <a:rPr lang="en-AU" b="1" i="0" dirty="0">
                <a:effectLst/>
                <a:latin typeface="inherit"/>
              </a:rPr>
              <a:t>: chest pain type [TA: Typical Angina, ATA: Atypical Angina, NAP: Non-Anginal Pain, ASY: Asymptomatic]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 err="1">
                <a:effectLst/>
                <a:latin typeface="inherit"/>
              </a:rPr>
              <a:t>RestingBP</a:t>
            </a:r>
            <a:r>
              <a:rPr lang="en-AU" b="1" i="0" dirty="0">
                <a:effectLst/>
                <a:latin typeface="inherit"/>
              </a:rPr>
              <a:t>: resting blood pressure [mm Hg]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>
                <a:effectLst/>
                <a:latin typeface="inherit"/>
              </a:rPr>
              <a:t>Cholesterol: serum cholesterol [mm/dl]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 err="1">
                <a:effectLst/>
                <a:latin typeface="inherit"/>
              </a:rPr>
              <a:t>FastingBS</a:t>
            </a:r>
            <a:r>
              <a:rPr lang="en-AU" b="1" i="0" dirty="0">
                <a:effectLst/>
                <a:latin typeface="inherit"/>
              </a:rPr>
              <a:t>: fasting blood sugar [1: if </a:t>
            </a:r>
            <a:r>
              <a:rPr lang="en-AU" b="1" i="0" dirty="0" err="1">
                <a:effectLst/>
                <a:latin typeface="inherit"/>
              </a:rPr>
              <a:t>FastingBS</a:t>
            </a:r>
            <a:r>
              <a:rPr lang="en-AU" b="1" i="0" dirty="0">
                <a:effectLst/>
                <a:latin typeface="inherit"/>
              </a:rPr>
              <a:t> &gt; 120 mg/dl, 0: otherwise]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 err="1">
                <a:effectLst/>
                <a:latin typeface="inherit"/>
              </a:rPr>
              <a:t>RestingECG</a:t>
            </a:r>
            <a:r>
              <a:rPr lang="en-AU" b="1" i="0" dirty="0">
                <a:effectLst/>
                <a:latin typeface="inherit"/>
              </a:rPr>
              <a:t>: resting electrocardiogram results [Normal: Normal, ST: having ST-T wave abnormality (T wave inversions and/or ST elevation or depression of &gt; 0.05 mV), LVH: showing probable or definite left ventricular hypertrophy by Estes' criteria]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 err="1">
                <a:effectLst/>
                <a:latin typeface="inherit"/>
              </a:rPr>
              <a:t>MaxHR</a:t>
            </a:r>
            <a:r>
              <a:rPr lang="en-AU" b="1" i="0" dirty="0">
                <a:effectLst/>
                <a:latin typeface="inherit"/>
              </a:rPr>
              <a:t>: maximum heart rate achieved [Numeric value between 60 and 202]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 err="1">
                <a:effectLst/>
                <a:latin typeface="inherit"/>
              </a:rPr>
              <a:t>ExerciseAngina</a:t>
            </a:r>
            <a:r>
              <a:rPr lang="en-AU" b="1" i="0" dirty="0">
                <a:effectLst/>
                <a:latin typeface="inherit"/>
              </a:rPr>
              <a:t>: exercise-induced angina [Y: Yes, N: No]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 err="1">
                <a:effectLst/>
                <a:latin typeface="inherit"/>
              </a:rPr>
              <a:t>Oldpeak</a:t>
            </a:r>
            <a:r>
              <a:rPr lang="en-AU" b="1" i="0" dirty="0">
                <a:effectLst/>
                <a:latin typeface="inherit"/>
              </a:rPr>
              <a:t>: </a:t>
            </a:r>
            <a:r>
              <a:rPr lang="en-AU" b="1" i="0" dirty="0" err="1">
                <a:effectLst/>
                <a:latin typeface="inherit"/>
              </a:rPr>
              <a:t>oldpeak</a:t>
            </a:r>
            <a:r>
              <a:rPr lang="en-AU" b="1" i="0" dirty="0">
                <a:effectLst/>
                <a:latin typeface="inherit"/>
              </a:rPr>
              <a:t> = ST [Numeric value measured in depression]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AU" b="1" i="0" dirty="0" err="1">
                <a:effectLst/>
                <a:latin typeface="inherit"/>
              </a:rPr>
              <a:t>ST_Slope</a:t>
            </a:r>
            <a:r>
              <a:rPr lang="en-AU" b="1" i="0" dirty="0">
                <a:effectLst/>
                <a:latin typeface="inherit"/>
              </a:rPr>
              <a:t>: the slope of the peak exercise ST segment [Up: upsloping, Flat: flat, Down: </a:t>
            </a:r>
            <a:r>
              <a:rPr lang="en-AU" b="1" i="0" dirty="0" err="1">
                <a:effectLst/>
                <a:latin typeface="inherit"/>
              </a:rPr>
              <a:t>downsloping</a:t>
            </a:r>
            <a:r>
              <a:rPr lang="en-AU" b="1" i="0" dirty="0">
                <a:effectLst/>
                <a:latin typeface="inheri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538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Why this topic?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5863" y="3429000"/>
            <a:ext cx="6976337" cy="181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Cardiovascular disease is the worlds leading cause of death.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I am very curious as how data is used in the health care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202124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202124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Data exploration/cleaning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6906" y="4292951"/>
            <a:ext cx="6976337" cy="181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Imported data was a combination of numerical and categorical data. I did the normal routine of checking the info(), describe(), </a:t>
            </a:r>
            <a:r>
              <a:rPr lang="en-AU" b="1" dirty="0" err="1">
                <a:solidFill>
                  <a:srgbClr val="202124"/>
                </a:solidFill>
                <a:latin typeface="Inter"/>
              </a:rPr>
              <a:t>insull</a:t>
            </a:r>
            <a:r>
              <a:rPr lang="en-AU" b="1" dirty="0">
                <a:solidFill>
                  <a:srgbClr val="202124"/>
                </a:solidFill>
                <a:latin typeface="Inter"/>
              </a:rPr>
              <a:t>() functions to learn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Changed categorical data to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202124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rgbClr val="202124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678E2-6C1B-AF56-6700-C29959CB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61411"/>
            <a:ext cx="7955843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5863" y="4715402"/>
            <a:ext cx="6976337" cy="1814337"/>
          </a:xfrm>
        </p:spPr>
        <p:txBody>
          <a:bodyPr>
            <a:normAutofit/>
          </a:bodyPr>
          <a:lstStyle/>
          <a:p>
            <a:r>
              <a:rPr lang="en-US" dirty="0"/>
              <a:t>I performed some exploration, such as separating male and female, then looking at some columns in a pie chart.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80456C-304F-F20E-AE39-37522F3E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10" y="1640591"/>
            <a:ext cx="4194101" cy="2967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5E3915-FA8C-1664-1884-B5FC65E3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47" y="1487455"/>
            <a:ext cx="3572933" cy="31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5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4532" y="4678398"/>
            <a:ext cx="6976337" cy="181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Heat map to see how linear the data set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202124"/>
                </a:solidFill>
                <a:latin typeface="Inter"/>
              </a:rPr>
              <a:t>Also performed a </a:t>
            </a:r>
            <a:r>
              <a:rPr lang="en-AU" b="1" dirty="0" err="1">
                <a:solidFill>
                  <a:srgbClr val="202124"/>
                </a:solidFill>
                <a:latin typeface="Inter"/>
              </a:rPr>
              <a:t>pairplot</a:t>
            </a:r>
            <a:r>
              <a:rPr lang="en-AU" b="1" dirty="0">
                <a:solidFill>
                  <a:srgbClr val="202124"/>
                </a:solidFill>
                <a:latin typeface="Inter"/>
              </a:rPr>
              <a:t> in seaborn to visualise the </a:t>
            </a:r>
            <a:endParaRPr lang="en-AU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1E604-6B74-4F29-FEE6-415CC3C4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52" y="1782235"/>
            <a:ext cx="3989055" cy="28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5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64" y="328261"/>
            <a:ext cx="5111750" cy="1204912"/>
          </a:xfrm>
        </p:spPr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932" y="5622570"/>
            <a:ext cx="6976337" cy="181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Seaborn </a:t>
            </a:r>
            <a:r>
              <a:rPr lang="en-AU" b="1" i="0" dirty="0" err="1">
                <a:solidFill>
                  <a:srgbClr val="202124"/>
                </a:solidFill>
                <a:effectLst/>
                <a:latin typeface="Inter"/>
              </a:rPr>
              <a:t>pairplot</a:t>
            </a:r>
            <a:r>
              <a:rPr lang="en-AU" b="1" i="0" dirty="0">
                <a:solidFill>
                  <a:srgbClr val="202124"/>
                </a:solidFill>
                <a:effectLst/>
                <a:latin typeface="Inter"/>
              </a:rPr>
              <a:t> to see any linear relations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835F81-55E4-DB3B-6113-2C00FBBA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64" y="1957822"/>
            <a:ext cx="4532243" cy="33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4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1015</TotalTime>
  <Words>669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inherit</vt:lpstr>
      <vt:lpstr>Inter</vt:lpstr>
      <vt:lpstr>Tenorite</vt:lpstr>
      <vt:lpstr>Office Theme</vt:lpstr>
      <vt:lpstr>Project 4 – Heart disease prediction</vt:lpstr>
      <vt:lpstr>Data</vt:lpstr>
      <vt:lpstr>PowerPoint Presentation</vt:lpstr>
      <vt:lpstr>Data</vt:lpstr>
      <vt:lpstr>Why this topic?</vt:lpstr>
      <vt:lpstr>Data exploration/cleaning</vt:lpstr>
      <vt:lpstr>Data exploration</vt:lpstr>
      <vt:lpstr>Data exploration</vt:lpstr>
      <vt:lpstr>Data exploration</vt:lpstr>
      <vt:lpstr>Machine learning models</vt:lpstr>
      <vt:lpstr>Machine learning models</vt:lpstr>
      <vt:lpstr>Machine learning</vt:lpstr>
      <vt:lpstr>Postgres </vt:lpstr>
      <vt:lpstr>Challenges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Heart disease prediction</dc:title>
  <dc:creator>nick carr</dc:creator>
  <cp:lastModifiedBy>nick carr</cp:lastModifiedBy>
  <cp:revision>4</cp:revision>
  <dcterms:created xsi:type="dcterms:W3CDTF">2022-12-15T08:22:34Z</dcterms:created>
  <dcterms:modified xsi:type="dcterms:W3CDTF">2022-12-16T01:18:50Z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