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6" r:id="rId2"/>
    <p:sldId id="275" r:id="rId3"/>
    <p:sldId id="256" r:id="rId4"/>
    <p:sldId id="257" r:id="rId5"/>
    <p:sldId id="258" r:id="rId6"/>
    <p:sldId id="270" r:id="rId7"/>
    <p:sldId id="267" r:id="rId8"/>
    <p:sldId id="259" r:id="rId9"/>
    <p:sldId id="260" r:id="rId10"/>
    <p:sldId id="268" r:id="rId11"/>
    <p:sldId id="261" r:id="rId12"/>
    <p:sldId id="269" r:id="rId13"/>
    <p:sldId id="262" r:id="rId14"/>
    <p:sldId id="264" r:id="rId15"/>
    <p:sldId id="265" r:id="rId16"/>
    <p:sldId id="266" r:id="rId17"/>
    <p:sldId id="273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9"/>
  </p:normalViewPr>
  <p:slideViewPr>
    <p:cSldViewPr snapToGrid="0" snapToObjects="1">
      <p:cViewPr varScale="1">
        <p:scale>
          <a:sx n="85" d="100"/>
          <a:sy n="85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31D2-537D-AC4D-A302-D4AB34C3FD3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234FB-C13C-2A49-88FA-0D94048D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Make sure we are up to date</a:t>
            </a:r>
          </a:p>
          <a:p>
            <a:r>
              <a:rPr lang="en-GB" sz="2800" dirty="0"/>
              <a:t>Checkout our branch</a:t>
            </a:r>
          </a:p>
          <a:p>
            <a:r>
              <a:rPr lang="en-GB" sz="2800" dirty="0"/>
              <a:t>Push to the remote</a:t>
            </a:r>
          </a:p>
          <a:p>
            <a:endParaRPr lang="en-GB" sz="2800" dirty="0"/>
          </a:p>
          <a:p>
            <a:r>
              <a:rPr lang="en-GB" sz="2800" dirty="0"/>
              <a:t>Make some changes</a:t>
            </a:r>
          </a:p>
          <a:p>
            <a:r>
              <a:rPr lang="en-GB" sz="2800" dirty="0"/>
              <a:t>Commit our changes</a:t>
            </a:r>
          </a:p>
          <a:p>
            <a:r>
              <a:rPr lang="en-GB" sz="2800" dirty="0"/>
              <a:t>Push to the remote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 origin master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develop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develop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–a –m “Commit message”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develop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20267" y="2065867"/>
            <a:ext cx="697653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02667" y="2652889"/>
            <a:ext cx="1815253" cy="1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31733" y="3115733"/>
            <a:ext cx="2086187" cy="5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7200" y="4583289"/>
            <a:ext cx="195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1733" y="5181600"/>
            <a:ext cx="2086187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1" y="2731626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 Fix</a:t>
            </a:r>
          </a:p>
        </p:txBody>
      </p:sp>
      <p:sp>
        <p:nvSpPr>
          <p:cNvPr id="8" name="Down Arrow Callout 7"/>
          <p:cNvSpPr/>
          <p:nvPr/>
        </p:nvSpPr>
        <p:spPr>
          <a:xfrm>
            <a:off x="1276687" y="2089839"/>
            <a:ext cx="1307939" cy="63969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" y="4466671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 Fix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1276688" y="3826979"/>
            <a:ext cx="1307939" cy="63969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54926" y="4466671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45058" y="4862138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12571" y="2731626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‘Develop’ into ’Master’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845058" y="3127093"/>
            <a:ext cx="4226688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902703" y="3310359"/>
            <a:ext cx="1169043" cy="155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12571" y="3769106"/>
            <a:ext cx="4036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Merging:</a:t>
            </a:r>
          </a:p>
          <a:p>
            <a:endParaRPr lang="en-US" dirty="0"/>
          </a:p>
          <a:p>
            <a:r>
              <a:rPr lang="en-US" dirty="0"/>
              <a:t>Pull our changes from Develop into Master</a:t>
            </a:r>
          </a:p>
          <a:p>
            <a:endParaRPr lang="en-US" dirty="0"/>
          </a:p>
          <a:p>
            <a:r>
              <a:rPr lang="en-US" dirty="0"/>
              <a:t>Master will contain ‘Develop’ but not the other way!</a:t>
            </a:r>
          </a:p>
        </p:txBody>
      </p:sp>
    </p:spTree>
    <p:extLst>
      <p:ext uri="{BB962C8B-B14F-4D97-AF65-F5344CB8AC3E}">
        <p14:creationId xmlns:p14="http://schemas.microsoft.com/office/powerpoint/2010/main" val="21968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3.7037E-7 L 0.25065 -0.0039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50274 0 " pathEditMode="relative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Make sure both branches up-to-date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Merge develop into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develop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 origin develop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 origin master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git merge develop</a:t>
            </a:r>
          </a:p>
        </p:txBody>
      </p:sp>
    </p:spTree>
    <p:extLst>
      <p:ext uri="{BB962C8B-B14F-4D97-AF65-F5344CB8AC3E}">
        <p14:creationId xmlns:p14="http://schemas.microsoft.com/office/powerpoint/2010/main" val="199391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 code separately from the core</a:t>
            </a:r>
          </a:p>
          <a:p>
            <a:endParaRPr lang="en-US" sz="2800" dirty="0"/>
          </a:p>
          <a:p>
            <a:r>
              <a:rPr lang="en-US" sz="2800" dirty="0"/>
              <a:t>‘Divide and conquer’ – Branches for specific parts of the project</a:t>
            </a:r>
          </a:p>
          <a:p>
            <a:r>
              <a:rPr lang="en-US" sz="2800" dirty="0" err="1"/>
              <a:t>Hotfixing</a:t>
            </a:r>
            <a:r>
              <a:rPr lang="en-US" sz="2800" dirty="0"/>
              <a:t> – Pushing onto the master to fix production bugs</a:t>
            </a:r>
          </a:p>
          <a:p>
            <a:r>
              <a:rPr lang="en-US" sz="2800" dirty="0"/>
              <a:t>Develop, Preview and Deploy – Traditional view. Develop moves incrementally, Deploy only tested commits</a:t>
            </a:r>
          </a:p>
        </p:txBody>
      </p:sp>
    </p:spTree>
    <p:extLst>
      <p:ext uri="{BB962C8B-B14F-4D97-AF65-F5344CB8AC3E}">
        <p14:creationId xmlns:p14="http://schemas.microsoft.com/office/powerpoint/2010/main" val="91649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Divergence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06261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Caused by two commits to same branch on same parent commit</a:t>
            </a:r>
          </a:p>
          <a:p>
            <a:endParaRPr lang="en-US" dirty="0"/>
          </a:p>
          <a:p>
            <a:r>
              <a:rPr lang="en-US" dirty="0"/>
              <a:t>Will trigger merge command</a:t>
            </a:r>
          </a:p>
          <a:p>
            <a:endParaRPr lang="en-US" dirty="0"/>
          </a:p>
          <a:p>
            <a:r>
              <a:rPr lang="en-US" dirty="0"/>
              <a:t>Forgot to pull updates locally</a:t>
            </a:r>
          </a:p>
          <a:p>
            <a:endParaRPr lang="en-US" dirty="0"/>
          </a:p>
          <a:p>
            <a:r>
              <a:rPr lang="en-US" dirty="0"/>
              <a:t>Developing on same point, should use branches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889" y="2997843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Base Commit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7534" y="2997843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Doe’s Cool Feature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9275179" y="2997843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07666" y="3397169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965311" y="3393310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Callout 10"/>
          <p:cNvSpPr/>
          <p:nvPr/>
        </p:nvSpPr>
        <p:spPr>
          <a:xfrm>
            <a:off x="3339296" y="2331335"/>
            <a:ext cx="1307939" cy="63969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17533" y="4732888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Jane Doe’s </a:t>
            </a:r>
            <a:r>
              <a:rPr lang="en-US" dirty="0" err="1"/>
              <a:t>MegaFeature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965311" y="3565002"/>
            <a:ext cx="1169043" cy="156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07666" y="3565002"/>
            <a:ext cx="1169043" cy="156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4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4.81481E-6 L 0.25026 0.003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026 0.00324 L 0.50222 0.0032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1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‘MASTER’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19" y="2849563"/>
            <a:ext cx="3759200" cy="2844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‘DEVELOP’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65" y="2849563"/>
            <a:ext cx="4081670" cy="2844800"/>
          </a:xfrm>
        </p:spPr>
      </p:pic>
    </p:spTree>
    <p:extLst>
      <p:ext uri="{BB962C8B-B14F-4D97-AF65-F5344CB8AC3E}">
        <p14:creationId xmlns:p14="http://schemas.microsoft.com/office/powerpoint/2010/main" val="16956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parts have been merged</a:t>
            </a:r>
          </a:p>
          <a:p>
            <a:endParaRPr lang="en-US" sz="2800" dirty="0"/>
          </a:p>
          <a:p>
            <a:r>
              <a:rPr lang="en-US" sz="2800" dirty="0"/>
              <a:t>Parts which have delta’s on same line cannot be merged. Which one is right?</a:t>
            </a:r>
          </a:p>
          <a:p>
            <a:endParaRPr lang="en-US" sz="2800" dirty="0"/>
          </a:p>
          <a:p>
            <a:r>
              <a:rPr lang="en-US" sz="2800" dirty="0"/>
              <a:t>Human needed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50" y="2593975"/>
            <a:ext cx="3822700" cy="2527300"/>
          </a:xfrm>
        </p:spPr>
      </p:pic>
    </p:spTree>
    <p:extLst>
      <p:ext uri="{BB962C8B-B14F-4D97-AF65-F5344CB8AC3E}">
        <p14:creationId xmlns:p14="http://schemas.microsoft.com/office/powerpoint/2010/main" val="208422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and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 remotes to store and share your code</a:t>
            </a:r>
          </a:p>
          <a:p>
            <a:r>
              <a:rPr lang="en-GB" sz="2800" dirty="0"/>
              <a:t>Allow others to commit onto it</a:t>
            </a:r>
          </a:p>
          <a:p>
            <a:r>
              <a:rPr lang="en-GB" sz="2800" dirty="0"/>
              <a:t>Pull their changes locally</a:t>
            </a:r>
          </a:p>
          <a:p>
            <a:endParaRPr lang="en-GB" sz="2800" dirty="0"/>
          </a:p>
          <a:p>
            <a:r>
              <a:rPr lang="en-GB" sz="2800" dirty="0"/>
              <a:t>Add a remote and give it a name</a:t>
            </a:r>
          </a:p>
          <a:p>
            <a:r>
              <a:rPr lang="en-GB" sz="2800" dirty="0"/>
              <a:t>Default store is called ‘origin’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local_name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https://github.com/user/repo origin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http://myserver.com/me private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 private master</a:t>
            </a:r>
          </a:p>
        </p:txBody>
      </p:sp>
    </p:spTree>
    <p:extLst>
      <p:ext uri="{BB962C8B-B14F-4D97-AF65-F5344CB8AC3E}">
        <p14:creationId xmlns:p14="http://schemas.microsoft.com/office/powerpoint/2010/main" val="206090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OSX and Linux have git included (OSX requires </a:t>
            </a:r>
            <a:r>
              <a:rPr lang="en-GB" sz="2800" dirty="0" err="1"/>
              <a:t>Xcode</a:t>
            </a:r>
            <a:r>
              <a:rPr lang="en-GB" sz="2800" dirty="0"/>
              <a:t>)</a:t>
            </a:r>
          </a:p>
          <a:p>
            <a:r>
              <a:rPr lang="en-GB" sz="2800" dirty="0"/>
              <a:t>Windows – git terminal available</a:t>
            </a:r>
          </a:p>
          <a:p>
            <a:endParaRPr lang="en-GB" sz="2800" dirty="0"/>
          </a:p>
          <a:p>
            <a:r>
              <a:rPr lang="en-GB" sz="2800" dirty="0"/>
              <a:t>Terminal is annoying, use a GUI!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err="1"/>
              <a:t>SourceTree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GitHub.com app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Tower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9827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950721" cy="4023360"/>
          </a:xfrm>
        </p:spPr>
        <p:txBody>
          <a:bodyPr/>
          <a:lstStyle/>
          <a:p>
            <a:r>
              <a:rPr lang="en-GB" dirty="0"/>
              <a:t>Have multiple gits</a:t>
            </a:r>
          </a:p>
          <a:p>
            <a:r>
              <a:rPr lang="en-GB" dirty="0"/>
              <a:t>Easily track remote and local status</a:t>
            </a:r>
          </a:p>
          <a:p>
            <a:r>
              <a:rPr lang="en-GB" dirty="0"/>
              <a:t>In-built mergers</a:t>
            </a:r>
          </a:p>
          <a:p>
            <a:r>
              <a:rPr lang="en-GB" dirty="0"/>
              <a:t>Visual guide of commit history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16413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2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Listening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8000" dirty="0"/>
              <a:t>http://bit.ly/2gfp5DG</a:t>
            </a:r>
          </a:p>
          <a:p>
            <a:pPr algn="ctr"/>
            <a:endParaRPr lang="en-GB" sz="4000" dirty="0"/>
          </a:p>
          <a:p>
            <a:pPr algn="ctr"/>
            <a:r>
              <a:rPr lang="en-GB" sz="4000" dirty="0"/>
              <a:t>Only in Chrome, Firefox or Edge (Windows)</a:t>
            </a:r>
          </a:p>
        </p:txBody>
      </p:sp>
    </p:spTree>
    <p:extLst>
      <p:ext uri="{BB962C8B-B14F-4D97-AF65-F5344CB8AC3E}">
        <p14:creationId xmlns:p14="http://schemas.microsoft.com/office/powerpoint/2010/main" val="138266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it yourselves!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Create a GitHub account</a:t>
            </a:r>
          </a:p>
          <a:p>
            <a:endParaRPr lang="en-GB" sz="2800" dirty="0"/>
          </a:p>
          <a:p>
            <a:r>
              <a:rPr lang="en-GB" sz="2800" dirty="0"/>
              <a:t>Create a repository</a:t>
            </a:r>
          </a:p>
          <a:p>
            <a:r>
              <a:rPr lang="en-GB" sz="2800" dirty="0"/>
              <a:t>Pull to your local drive</a:t>
            </a:r>
          </a:p>
          <a:p>
            <a:r>
              <a:rPr lang="en-GB" sz="2800" dirty="0"/>
              <a:t>Add some code</a:t>
            </a:r>
          </a:p>
          <a:p>
            <a:r>
              <a:rPr lang="en-GB" sz="2800" dirty="0"/>
              <a:t>Commit and push!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5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VCS - Version Control Software</a:t>
            </a:r>
          </a:p>
          <a:p>
            <a:r>
              <a:rPr lang="en-US" sz="2800" dirty="0"/>
              <a:t>Track project lifeline</a:t>
            </a:r>
          </a:p>
          <a:p>
            <a:r>
              <a:rPr lang="en-US" sz="2800" dirty="0"/>
              <a:t>Store delta’s of files, not the file versions</a:t>
            </a:r>
          </a:p>
          <a:p>
            <a:r>
              <a:rPr lang="en-US" sz="2800" dirty="0"/>
              <a:t>Ease collaboration between developers</a:t>
            </a:r>
          </a:p>
          <a:p>
            <a:r>
              <a:rPr lang="en-US" sz="2800" dirty="0"/>
              <a:t>Keep track of development state and history</a:t>
            </a:r>
          </a:p>
          <a:p>
            <a:r>
              <a:rPr lang="en-US" sz="2800" dirty="0"/>
              <a:t>Use online services to host (GitHub, </a:t>
            </a:r>
            <a:r>
              <a:rPr lang="en-US" sz="2800" dirty="0" err="1"/>
              <a:t>BitBucket</a:t>
            </a:r>
            <a:r>
              <a:rPr lang="en-US" sz="2800" dirty="0"/>
              <a:t>, </a:t>
            </a:r>
            <a:r>
              <a:rPr lang="en-US" sz="2800" dirty="0" err="1"/>
              <a:t>GitLab</a:t>
            </a:r>
            <a:r>
              <a:rPr lang="en-US" sz="2800" dirty="0"/>
              <a:t>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41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repositories have a Master branch</a:t>
            </a:r>
          </a:p>
          <a:p>
            <a:r>
              <a:rPr lang="en-US" sz="2800" dirty="0"/>
              <a:t>First resource (base branch) of the project</a:t>
            </a:r>
          </a:p>
          <a:p>
            <a:endParaRPr lang="en-US" sz="2800" dirty="0"/>
          </a:p>
          <a:p>
            <a:r>
              <a:rPr lang="en-US" sz="2800" dirty="0"/>
              <a:t>All repositories have an initial commit</a:t>
            </a:r>
          </a:p>
          <a:p>
            <a:r>
              <a:rPr lang="en-US" sz="2800" dirty="0"/>
              <a:t>First commit (base objects) of the project</a:t>
            </a:r>
          </a:p>
          <a:p>
            <a:endParaRPr lang="en-US" sz="2800" dirty="0"/>
          </a:p>
          <a:p>
            <a:r>
              <a:rPr lang="en-US" sz="2800" dirty="0"/>
              <a:t>Future branches and commits all stem from the Master</a:t>
            </a:r>
          </a:p>
        </p:txBody>
      </p:sp>
    </p:spTree>
    <p:extLst>
      <p:ext uri="{BB962C8B-B14F-4D97-AF65-F5344CB8AC3E}">
        <p14:creationId xmlns:p14="http://schemas.microsoft.com/office/powerpoint/2010/main" val="66546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git repository – new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Initialise the local git</a:t>
            </a:r>
          </a:p>
          <a:p>
            <a:r>
              <a:rPr lang="en-GB" sz="3200" dirty="0"/>
              <a:t>Add files to git</a:t>
            </a:r>
          </a:p>
          <a:p>
            <a:r>
              <a:rPr lang="en-GB" sz="3200" dirty="0"/>
              <a:t>Commit initial state</a:t>
            </a:r>
          </a:p>
          <a:p>
            <a:endParaRPr lang="en-GB" sz="3200" dirty="0"/>
          </a:p>
          <a:p>
            <a:r>
              <a:rPr lang="en-GB" sz="3200" dirty="0"/>
              <a:t>Make changes</a:t>
            </a:r>
          </a:p>
          <a:p>
            <a:r>
              <a:rPr lang="en-GB" sz="3200" dirty="0"/>
              <a:t>Commit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 // Add file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 * // Add all files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–a –m “Initial”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–a –m “Commit 2”</a:t>
            </a:r>
          </a:p>
        </p:txBody>
      </p:sp>
    </p:spTree>
    <p:extLst>
      <p:ext uri="{BB962C8B-B14F-4D97-AF65-F5344CB8AC3E}">
        <p14:creationId xmlns:p14="http://schemas.microsoft.com/office/powerpoint/2010/main" val="196433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git repository - cloning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Clone from remote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800" dirty="0"/>
              <a:t>Perform some changes</a:t>
            </a:r>
          </a:p>
          <a:p>
            <a:r>
              <a:rPr lang="en-GB" sz="2800" dirty="0"/>
              <a:t>Commit the changes</a:t>
            </a:r>
          </a:p>
          <a:p>
            <a:r>
              <a:rPr lang="en-GB" sz="2800" dirty="0"/>
              <a:t>Push to the remote repository</a:t>
            </a:r>
          </a:p>
          <a:p>
            <a:r>
              <a:rPr lang="en-GB" sz="2800" dirty="0"/>
              <a:t>Pull updates from the remote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https://github.com/me/my_repo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–a –m “My commit message”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 origin master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47733" y="2178756"/>
            <a:ext cx="982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04267" y="3352801"/>
            <a:ext cx="1625600" cy="38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23467" y="4447822"/>
            <a:ext cx="494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21867" y="4978400"/>
            <a:ext cx="59605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95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chain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4709" y="2673752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Base Commit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2354" y="2673752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 Fix</a:t>
            </a:r>
          </a:p>
        </p:txBody>
      </p:sp>
      <p:sp>
        <p:nvSpPr>
          <p:cNvPr id="7" name="Rectangle 6"/>
          <p:cNvSpPr/>
          <p:nvPr/>
        </p:nvSpPr>
        <p:spPr>
          <a:xfrm>
            <a:off x="7619999" y="2673752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52486" y="3073078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10131" y="3069219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Callout 11"/>
          <p:cNvSpPr/>
          <p:nvPr/>
        </p:nvSpPr>
        <p:spPr>
          <a:xfrm>
            <a:off x="1684116" y="2034060"/>
            <a:ext cx="1307939" cy="63969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3784922"/>
            <a:ext cx="215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commit</a:t>
            </a:r>
          </a:p>
          <a:p>
            <a:endParaRPr lang="en-US" dirty="0"/>
          </a:p>
          <a:p>
            <a:r>
              <a:rPr lang="en-US" dirty="0"/>
              <a:t>Contains the raw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8128" y="3808632"/>
            <a:ext cx="232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commit</a:t>
            </a:r>
          </a:p>
          <a:p>
            <a:endParaRPr lang="en-US" dirty="0"/>
          </a:p>
          <a:p>
            <a:r>
              <a:rPr lang="en-US" dirty="0"/>
              <a:t>Fix that bug!</a:t>
            </a:r>
          </a:p>
          <a:p>
            <a:endParaRPr lang="en-US" dirty="0"/>
          </a:p>
          <a:p>
            <a:r>
              <a:rPr lang="en-US" dirty="0"/>
              <a:t>Commit to the repository</a:t>
            </a:r>
          </a:p>
          <a:p>
            <a:endParaRPr lang="en-US" dirty="0"/>
          </a:p>
          <a:p>
            <a:r>
              <a:rPr lang="en-US" dirty="0"/>
              <a:t>Push ‘master’ forward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9174" y="3808632"/>
            <a:ext cx="232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to the repository</a:t>
            </a:r>
          </a:p>
          <a:p>
            <a:endParaRPr lang="en-US" dirty="0"/>
          </a:p>
          <a:p>
            <a:r>
              <a:rPr lang="en-US" dirty="0"/>
              <a:t>Push ‘master’ forward</a:t>
            </a:r>
          </a:p>
        </p:txBody>
      </p:sp>
    </p:spTree>
    <p:extLst>
      <p:ext uri="{BB962C8B-B14F-4D97-AF65-F5344CB8AC3E}">
        <p14:creationId xmlns:p14="http://schemas.microsoft.com/office/powerpoint/2010/main" val="17960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4.44444E-6 L 0.25 0.001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5 0.00115 L 0.50429 -0.002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2" grpId="1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4709" y="2673752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Base Commit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2354" y="2673752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 Fix</a:t>
            </a:r>
          </a:p>
        </p:txBody>
      </p:sp>
      <p:sp>
        <p:nvSpPr>
          <p:cNvPr id="7" name="Rectangle 6"/>
          <p:cNvSpPr/>
          <p:nvPr/>
        </p:nvSpPr>
        <p:spPr>
          <a:xfrm>
            <a:off x="7619999" y="2673752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52486" y="3073078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10131" y="3069219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Callout 7"/>
          <p:cNvSpPr/>
          <p:nvPr/>
        </p:nvSpPr>
        <p:spPr>
          <a:xfrm>
            <a:off x="4741761" y="2034060"/>
            <a:ext cx="1307939" cy="63969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2353" y="4408797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 Fix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741761" y="3769105"/>
            <a:ext cx="1307939" cy="63969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9999" y="4408797"/>
            <a:ext cx="1666754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10131" y="4804264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52486" y="3240911"/>
            <a:ext cx="1169043" cy="156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7549" y="3865944"/>
            <a:ext cx="2141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Branching:</a:t>
            </a:r>
          </a:p>
          <a:p>
            <a:endParaRPr lang="en-US" dirty="0"/>
          </a:p>
          <a:p>
            <a:r>
              <a:rPr lang="en-US" dirty="0"/>
              <a:t>Use Master and Develop separately</a:t>
            </a:r>
          </a:p>
          <a:p>
            <a:endParaRPr lang="en-US" dirty="0"/>
          </a:p>
          <a:p>
            <a:r>
              <a:rPr lang="en-US" dirty="0"/>
              <a:t>Commit from the base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0689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22222E-6 L 0.25 0.0034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4.81481E-6 L 0.25117 0.0034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2" grpId="1" animBg="1"/>
      <p:bldP spid="1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650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Courier New</vt:lpstr>
      <vt:lpstr>Retrospect</vt:lpstr>
      <vt:lpstr>Week 3</vt:lpstr>
      <vt:lpstr>Listening Test</vt:lpstr>
      <vt:lpstr>Git and GitHub</vt:lpstr>
      <vt:lpstr>What is Git?</vt:lpstr>
      <vt:lpstr>A git repository</vt:lpstr>
      <vt:lpstr>A git repository – new local</vt:lpstr>
      <vt:lpstr>A git repository - cloning</vt:lpstr>
      <vt:lpstr>Commit chain</vt:lpstr>
      <vt:lpstr>Branching</vt:lpstr>
      <vt:lpstr>Branching</vt:lpstr>
      <vt:lpstr>Merging</vt:lpstr>
      <vt:lpstr>Merging</vt:lpstr>
      <vt:lpstr>Why Branch?</vt:lpstr>
      <vt:lpstr>Branch Divergence</vt:lpstr>
      <vt:lpstr>Merge Conflicts</vt:lpstr>
      <vt:lpstr>Merge Conflicts</vt:lpstr>
      <vt:lpstr>GitHub and Remotes</vt:lpstr>
      <vt:lpstr>3rd party software</vt:lpstr>
      <vt:lpstr>Source Tree</vt:lpstr>
      <vt:lpstr>Do it yourselves!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VCS</dc:title>
  <dc:creator>Nicholas Geoffrey Robert Jillings</dc:creator>
  <cp:lastModifiedBy>Nicholas Jillings</cp:lastModifiedBy>
  <cp:revision>18</cp:revision>
  <dcterms:created xsi:type="dcterms:W3CDTF">2016-11-22T20:05:33Z</dcterms:created>
  <dcterms:modified xsi:type="dcterms:W3CDTF">2016-11-23T13:35:08Z</dcterms:modified>
</cp:coreProperties>
</file>