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8" r:id="rId4"/>
    <p:sldId id="258" r:id="rId5"/>
    <p:sldId id="259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0" r:id="rId14"/>
    <p:sldId id="261" r:id="rId15"/>
    <p:sldId id="262" r:id="rId16"/>
    <p:sldId id="266" r:id="rId17"/>
    <p:sldId id="276" r:id="rId18"/>
    <p:sldId id="277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2"/>
    <a:srgbClr val="FEE7B4"/>
    <a:srgbClr val="DCDCDD"/>
    <a:srgbClr val="FFE09D"/>
    <a:srgbClr val="FFDE99"/>
    <a:srgbClr val="EFB907"/>
    <a:srgbClr val="FF8311"/>
    <a:srgbClr val="47920C"/>
    <a:srgbClr val="2392A5"/>
    <a:srgbClr val="B8F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A24DF-6B2B-E740-9DD4-6BD40B3F0205}" type="datetimeFigureOut">
              <a:rPr kumimoji="1" lang="ko-KR" altLang="en-US" smtClean="0"/>
              <a:t>2017. 10. 11.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8C121-C018-F247-A222-327D40C445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903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2889-0EF4-4769-A716-02890FF32972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398-E4BC-433F-81D9-DE30DBC9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1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2889-0EF4-4769-A716-02890FF32972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398-E4BC-433F-81D9-DE30DBC9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5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2889-0EF4-4769-A716-02890FF32972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398-E4BC-433F-81D9-DE30DBC9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40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92622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2889-0EF4-4769-A716-02890FF32972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398-E4BC-433F-81D9-DE30DBC9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3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2889-0EF4-4769-A716-02890FF32972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398-E4BC-433F-81D9-DE30DBC9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62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2889-0EF4-4769-A716-02890FF32972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398-E4BC-433F-81D9-DE30DBC9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5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2889-0EF4-4769-A716-02890FF32972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398-E4BC-433F-81D9-DE30DBC9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66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2889-0EF4-4769-A716-02890FF32972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398-E4BC-433F-81D9-DE30DBC9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1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2889-0EF4-4769-A716-02890FF32972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398-E4BC-433F-81D9-DE30DBC9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9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2889-0EF4-4769-A716-02890FF32972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398-E4BC-433F-81D9-DE30DBC9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61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2889-0EF4-4769-A716-02890FF32972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B398-E4BC-433F-81D9-DE30DBC9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2889-0EF4-4769-A716-02890FF32972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4B398-E4BC-433F-81D9-DE30DBC9F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1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3914" y="804445"/>
            <a:ext cx="4070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Revolution OS</a:t>
            </a:r>
            <a:endParaRPr lang="ko-KR" altLang="en-US" sz="5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1579" y="1555763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Blue-05(CBA)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61782" y="1611137"/>
            <a:ext cx="2105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Open source</a:t>
            </a:r>
            <a:endParaRPr lang="ko-KR" altLang="en-US" sz="4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510" y="1449291"/>
            <a:ext cx="2402212" cy="1031578"/>
          </a:xfrm>
          <a:prstGeom prst="rect">
            <a:avLst/>
          </a:prstGeom>
          <a:ln>
            <a:noFill/>
          </a:ln>
        </p:spPr>
      </p:pic>
      <p:sp>
        <p:nvSpPr>
          <p:cNvPr id="13" name="직각 삼각형 12"/>
          <p:cNvSpPr/>
          <p:nvPr/>
        </p:nvSpPr>
        <p:spPr>
          <a:xfrm rot="2700000">
            <a:off x="9767331" y="1029046"/>
            <a:ext cx="4849338" cy="4849338"/>
          </a:xfrm>
          <a:prstGeom prst="rtTriangle">
            <a:avLst/>
          </a:prstGeom>
          <a:gradFill>
            <a:gsLst>
              <a:gs pos="0">
                <a:srgbClr val="2392A5"/>
              </a:gs>
              <a:gs pos="100000">
                <a:srgbClr val="07475A">
                  <a:alpha val="44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8100000">
            <a:off x="6348964" y="4443964"/>
            <a:ext cx="4849338" cy="4849338"/>
          </a:xfrm>
          <a:prstGeom prst="rtTriangle">
            <a:avLst/>
          </a:prstGeom>
          <a:solidFill>
            <a:srgbClr val="FF8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상자 1"/>
          <p:cNvSpPr txBox="1"/>
          <p:nvPr/>
        </p:nvSpPr>
        <p:spPr>
          <a:xfrm>
            <a:off x="1301579" y="197096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latin typeface="BatangChe" charset="-127"/>
                <a:ea typeface="BatangChe" charset="-127"/>
                <a:cs typeface="BatangChe" charset="-127"/>
              </a:rPr>
              <a:t>조장</a:t>
            </a:r>
            <a:r>
              <a:rPr kumimoji="1" lang="en-US" altLang="ko-KR" dirty="0" smtClean="0">
                <a:latin typeface="BatangChe" charset="-127"/>
                <a:ea typeface="BatangChe" charset="-127"/>
                <a:cs typeface="BatangChe" charset="-127"/>
              </a:rPr>
              <a:t>:</a:t>
            </a:r>
            <a:r>
              <a:rPr kumimoji="1" lang="ko-KR" altLang="en-US" dirty="0" smtClean="0">
                <a:latin typeface="BatangChe" charset="-127"/>
                <a:ea typeface="BatangChe" charset="-127"/>
                <a:cs typeface="BatangChe" charset="-127"/>
              </a:rPr>
              <a:t> 박경덕</a:t>
            </a:r>
            <a:endParaRPr kumimoji="1" lang="en-US" altLang="ko-KR" dirty="0" smtClean="0">
              <a:latin typeface="BatangChe" charset="-127"/>
              <a:ea typeface="BatangChe" charset="-127"/>
              <a:cs typeface="BatangChe" charset="-127"/>
            </a:endParaRPr>
          </a:p>
          <a:p>
            <a:r>
              <a:rPr kumimoji="1" lang="ko-KR" altLang="en-US" dirty="0" smtClean="0">
                <a:latin typeface="BatangChe" charset="-127"/>
                <a:ea typeface="BatangChe" charset="-127"/>
                <a:cs typeface="BatangChe" charset="-127"/>
              </a:rPr>
              <a:t>조원</a:t>
            </a:r>
            <a:r>
              <a:rPr kumimoji="1" lang="en-US" altLang="ko-KR" dirty="0" smtClean="0">
                <a:latin typeface="BatangChe" charset="-127"/>
                <a:ea typeface="BatangChe" charset="-127"/>
                <a:cs typeface="BatangChe" charset="-127"/>
              </a:rPr>
              <a:t>:</a:t>
            </a:r>
            <a:r>
              <a:rPr kumimoji="1" lang="ko-KR" altLang="en-US" dirty="0" smtClean="0">
                <a:latin typeface="BatangChe" charset="-127"/>
                <a:ea typeface="BatangChe" charset="-127"/>
                <a:cs typeface="BatangChe" charset="-127"/>
              </a:rPr>
              <a:t> 박예진</a:t>
            </a:r>
            <a:r>
              <a:rPr kumimoji="1" lang="en-US" altLang="ko-KR" dirty="0" smtClean="0">
                <a:latin typeface="BatangChe" charset="-127"/>
                <a:ea typeface="BatangChe" charset="-127"/>
                <a:cs typeface="BatangChe" charset="-127"/>
              </a:rPr>
              <a:t>,</a:t>
            </a:r>
            <a:r>
              <a:rPr kumimoji="1" lang="ko-KR" altLang="en-US" dirty="0" smtClean="0">
                <a:latin typeface="BatangChe" charset="-127"/>
                <a:ea typeface="BatangChe" charset="-127"/>
                <a:cs typeface="BatangChe" charset="-127"/>
              </a:rPr>
              <a:t> 서지원</a:t>
            </a:r>
            <a:r>
              <a:rPr kumimoji="1" lang="en-US" altLang="ko-KR" dirty="0" smtClean="0">
                <a:latin typeface="BatangChe" charset="-127"/>
                <a:ea typeface="BatangChe" charset="-127"/>
                <a:cs typeface="BatangChe" charset="-127"/>
              </a:rPr>
              <a:t>,</a:t>
            </a:r>
            <a:r>
              <a:rPr kumimoji="1" lang="ko-KR" altLang="en-US" dirty="0" smtClean="0">
                <a:latin typeface="BatangChe" charset="-127"/>
                <a:ea typeface="BatangChe" charset="-127"/>
                <a:cs typeface="BatangChe" charset="-127"/>
              </a:rPr>
              <a:t> 정민균</a:t>
            </a:r>
            <a:endParaRPr kumimoji="1" lang="ko-KR" altLang="en-US" dirty="0">
              <a:latin typeface="BatangChe" charset="-127"/>
              <a:ea typeface="BatangChe" charset="-127"/>
              <a:cs typeface="BatangChe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스크린샷 2017-10-11 오전 9.41.44.png" descr="스크린샷 2017-10-11 오전 9.41.44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5000" b="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텍스트 상자 13"/>
          <p:cNvSpPr txBox="1"/>
          <p:nvPr/>
        </p:nvSpPr>
        <p:spPr>
          <a:xfrm>
            <a:off x="10883900" y="0"/>
            <a:ext cx="17907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500" b="1" dirty="0"/>
              <a:t>5</a:t>
            </a:r>
            <a:endParaRPr kumimoji="1"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06493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스크린샷 2017-10-11 오전 9.42.32.png" descr="스크린샷 2017-10-11 오전 9.42.32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5000" b="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텍스트 상자 14"/>
          <p:cNvSpPr txBox="1"/>
          <p:nvPr/>
        </p:nvSpPr>
        <p:spPr>
          <a:xfrm>
            <a:off x="10883900" y="0"/>
            <a:ext cx="17907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500" b="1" dirty="0"/>
              <a:t>6</a:t>
            </a:r>
            <a:endParaRPr kumimoji="1"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01919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스크린샷 2017-10-11 오전 9.45.53.png" descr="스크린샷 2017-10-11 오전 9.45.53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5000" b="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텍스트 상자 14"/>
          <p:cNvSpPr txBox="1"/>
          <p:nvPr/>
        </p:nvSpPr>
        <p:spPr>
          <a:xfrm>
            <a:off x="10883900" y="0"/>
            <a:ext cx="17907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500" b="1" dirty="0"/>
              <a:t>7</a:t>
            </a:r>
            <a:endParaRPr kumimoji="1"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08905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>
          <a:xfrm flipV="1">
            <a:off x="-673100" y="-167821"/>
            <a:ext cx="12133943" cy="7358743"/>
          </a:xfrm>
          <a:custGeom>
            <a:avLst/>
            <a:gdLst>
              <a:gd name="connsiteX0" fmla="*/ 4833257 w 12133943"/>
              <a:gd name="connsiteY0" fmla="*/ 58057 h 7358743"/>
              <a:gd name="connsiteX1" fmla="*/ 12133943 w 12133943"/>
              <a:gd name="connsiteY1" fmla="*/ 7358743 h 7358743"/>
              <a:gd name="connsiteX2" fmla="*/ 0 w 12133943"/>
              <a:gd name="connsiteY2" fmla="*/ 7271657 h 7358743"/>
              <a:gd name="connsiteX3" fmla="*/ 87085 w 12133943"/>
              <a:gd name="connsiteY3" fmla="*/ 0 h 7358743"/>
              <a:gd name="connsiteX4" fmla="*/ 4789714 w 12133943"/>
              <a:gd name="connsiteY4" fmla="*/ 0 h 7358743"/>
              <a:gd name="connsiteX5" fmla="*/ 4833257 w 12133943"/>
              <a:gd name="connsiteY5" fmla="*/ 58057 h 735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33943" h="7358743">
                <a:moveTo>
                  <a:pt x="4833257" y="58057"/>
                </a:moveTo>
                <a:lnTo>
                  <a:pt x="12133943" y="7358743"/>
                </a:lnTo>
                <a:lnTo>
                  <a:pt x="0" y="7271657"/>
                </a:lnTo>
                <a:lnTo>
                  <a:pt x="87085" y="0"/>
                </a:lnTo>
                <a:lnTo>
                  <a:pt x="4789714" y="0"/>
                </a:lnTo>
                <a:lnTo>
                  <a:pt x="4833257" y="58057"/>
                </a:lnTo>
                <a:close/>
              </a:path>
            </a:pathLst>
          </a:custGeom>
          <a:solidFill>
            <a:srgbClr val="2392A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50100" y="374072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역할분담</a:t>
            </a:r>
            <a:endParaRPr lang="ko-KR" altLang="en-US" sz="3600" b="1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5751" y="0"/>
            <a:ext cx="352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spc="-150" dirty="0">
                <a:gradFill>
                  <a:gsLst>
                    <a:gs pos="0">
                      <a:srgbClr val="FF8311"/>
                    </a:gs>
                    <a:gs pos="100000">
                      <a:srgbClr val="FF831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7200" b="1" spc="-150" dirty="0">
              <a:gradFill>
                <a:gsLst>
                  <a:gs pos="0">
                    <a:srgbClr val="FF8311"/>
                  </a:gs>
                  <a:gs pos="100000">
                    <a:srgbClr val="FF831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95786" y="1020403"/>
            <a:ext cx="2508695" cy="12358"/>
          </a:xfrm>
          <a:prstGeom prst="line">
            <a:avLst/>
          </a:prstGeom>
          <a:ln>
            <a:solidFill>
              <a:srgbClr val="FF83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443952" y="4087016"/>
            <a:ext cx="2632623" cy="25316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-152400" y="3925554"/>
            <a:ext cx="12658725" cy="0"/>
          </a:xfrm>
          <a:prstGeom prst="line">
            <a:avLst/>
          </a:prstGeom>
          <a:ln w="666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눈물 방울 34"/>
          <p:cNvSpPr/>
          <p:nvPr/>
        </p:nvSpPr>
        <p:spPr>
          <a:xfrm rot="8100000">
            <a:off x="933449" y="1778095"/>
            <a:ext cx="1685925" cy="1685925"/>
          </a:xfrm>
          <a:prstGeom prst="teardrop">
            <a:avLst/>
          </a:prstGeom>
          <a:solidFill>
            <a:srgbClr val="EFB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026673" y="1861496"/>
            <a:ext cx="1500829" cy="15008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053243" y="2552662"/>
            <a:ext cx="1381147" cy="36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ko-KR" altLang="en-US" sz="3200" b="1" spc="-9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박경덕</a:t>
            </a:r>
            <a:endParaRPr lang="ko-KR" altLang="en-US" sz="3200" b="1" spc="-9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0842" y="4666616"/>
            <a:ext cx="15440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2000" b="1" spc="-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자료조사</a:t>
            </a:r>
            <a:endParaRPr lang="en-US" altLang="ko-KR" sz="2000" b="1" spc="-12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2000" b="1" spc="-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책 작성</a:t>
            </a:r>
            <a:endParaRPr lang="en-US" altLang="ko-KR" sz="2000" b="1" spc="-12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2000" b="1" spc="-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 리드</a:t>
            </a:r>
            <a:endParaRPr lang="ko-KR" altLang="en-US" sz="2000" b="1" spc="-12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9" name="눈물 방울 38"/>
          <p:cNvSpPr/>
          <p:nvPr/>
        </p:nvSpPr>
        <p:spPr>
          <a:xfrm rot="18900000">
            <a:off x="3714749" y="4403630"/>
            <a:ext cx="1685925" cy="1685925"/>
          </a:xfrm>
          <a:prstGeom prst="teardrop">
            <a:avLst/>
          </a:prstGeom>
          <a:solidFill>
            <a:srgbClr val="FF8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 rot="10800000">
            <a:off x="3807973" y="4487031"/>
            <a:ext cx="1500829" cy="15008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840444" y="5192015"/>
            <a:ext cx="1381148" cy="36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ko-KR" altLang="en-US" sz="3200" b="1" spc="-9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박예진</a:t>
            </a:r>
            <a:endParaRPr lang="en-US" altLang="ko-KR" sz="3200" b="1" spc="-9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41043" y="1267192"/>
            <a:ext cx="2632623" cy="25316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눈물 방울 48"/>
          <p:cNvSpPr/>
          <p:nvPr/>
        </p:nvSpPr>
        <p:spPr>
          <a:xfrm rot="8100000">
            <a:off x="6686550" y="1778096"/>
            <a:ext cx="1685925" cy="1685925"/>
          </a:xfrm>
          <a:prstGeom prst="teardrop">
            <a:avLst/>
          </a:prstGeom>
          <a:solidFill>
            <a:srgbClr val="2392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779774" y="1861497"/>
            <a:ext cx="1500829" cy="15008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818700" y="2552663"/>
            <a:ext cx="1381148" cy="36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ko-KR" altLang="en-US" sz="3200" b="1" spc="-9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서지원</a:t>
            </a:r>
            <a:endParaRPr lang="ko-KR" altLang="en-US" sz="3200" b="1" spc="-9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192231" y="4080150"/>
            <a:ext cx="2621518" cy="253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눈물 방울 53"/>
          <p:cNvSpPr/>
          <p:nvPr/>
        </p:nvSpPr>
        <p:spPr>
          <a:xfrm rot="18900000">
            <a:off x="9621485" y="4403630"/>
            <a:ext cx="1685925" cy="1685925"/>
          </a:xfrm>
          <a:prstGeom prst="teardrop">
            <a:avLst/>
          </a:prstGeom>
          <a:solidFill>
            <a:srgbClr val="479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 rot="10800000">
            <a:off x="9714709" y="4487031"/>
            <a:ext cx="1500829" cy="15008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9747182" y="5167304"/>
            <a:ext cx="1381148" cy="360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ko-KR" altLang="en-US" sz="3200" b="1" spc="-9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정민균</a:t>
            </a:r>
            <a:endParaRPr lang="en-US" altLang="ko-KR" sz="3200" b="1" spc="-9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164423" y="1267192"/>
            <a:ext cx="2593636" cy="25316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1679300" y="3825542"/>
            <a:ext cx="200025" cy="200025"/>
          </a:xfrm>
          <a:prstGeom prst="ellipse">
            <a:avLst/>
          </a:prstGeom>
          <a:solidFill>
            <a:schemeClr val="bg1"/>
          </a:solidFill>
          <a:ln w="47625">
            <a:solidFill>
              <a:srgbClr val="EFB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4452936" y="3825542"/>
            <a:ext cx="200025" cy="200025"/>
          </a:xfrm>
          <a:prstGeom prst="ellipse">
            <a:avLst/>
          </a:prstGeom>
          <a:solidFill>
            <a:schemeClr val="bg1"/>
          </a:solidFill>
          <a:ln w="47625">
            <a:solidFill>
              <a:srgbClr val="FF8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429499" y="3825542"/>
            <a:ext cx="200025" cy="200025"/>
          </a:xfrm>
          <a:prstGeom prst="ellipse">
            <a:avLst/>
          </a:prstGeom>
          <a:solidFill>
            <a:schemeClr val="bg1"/>
          </a:solidFill>
          <a:ln w="47625">
            <a:solidFill>
              <a:srgbClr val="2392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0348294" y="3825542"/>
            <a:ext cx="200025" cy="200025"/>
          </a:xfrm>
          <a:prstGeom prst="ellipse">
            <a:avLst/>
          </a:prstGeom>
          <a:solidFill>
            <a:schemeClr val="bg1"/>
          </a:solidFill>
          <a:ln w="47625">
            <a:solidFill>
              <a:srgbClr val="4792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7"/>
          <p:cNvSpPr txBox="1"/>
          <p:nvPr/>
        </p:nvSpPr>
        <p:spPr>
          <a:xfrm>
            <a:off x="3633280" y="1552498"/>
            <a:ext cx="17851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2000" b="1" spc="-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자료조사</a:t>
            </a:r>
            <a:endParaRPr lang="en-US" altLang="ko-KR" sz="2000" b="1" spc="-12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2000" b="1" spc="-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책 작성</a:t>
            </a:r>
            <a:endParaRPr lang="en-US" altLang="ko-KR" sz="2000" b="1" spc="-12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2000" b="1" spc="-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보고서 제출</a:t>
            </a:r>
            <a:endParaRPr lang="en-US" altLang="ko-KR" sz="2000" b="1" spc="-12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b="1" spc="-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PPT </a:t>
            </a:r>
            <a:r>
              <a:rPr lang="ko-KR" altLang="en-US" sz="2000" b="1" spc="-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제작</a:t>
            </a:r>
            <a:endParaRPr lang="ko-KR" altLang="en-US" sz="2000" b="1" spc="-12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4" name="TextBox 37"/>
          <p:cNvSpPr txBox="1"/>
          <p:nvPr/>
        </p:nvSpPr>
        <p:spPr>
          <a:xfrm>
            <a:off x="6548488" y="4371824"/>
            <a:ext cx="14967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2000" b="1" spc="-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자료조사</a:t>
            </a:r>
            <a:endParaRPr lang="en-US" altLang="ko-KR" sz="2000" b="1" spc="-12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2000" b="1" spc="-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책 작</a:t>
            </a:r>
            <a:endParaRPr lang="en-US" altLang="ko-KR" sz="2000" b="1" spc="-12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2000" b="1" spc="-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발표</a:t>
            </a:r>
            <a:endParaRPr lang="en-US" altLang="ko-KR" sz="2000" b="1" spc="-12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b="1" spc="-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PPT </a:t>
            </a:r>
            <a:r>
              <a:rPr lang="ko-KR" altLang="en-US" sz="2000" b="1" spc="-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제작</a:t>
            </a:r>
            <a:endParaRPr lang="ko-KR" altLang="en-US" sz="2000" b="1" spc="-12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2" name="TextBox 37"/>
          <p:cNvSpPr txBox="1"/>
          <p:nvPr/>
        </p:nvSpPr>
        <p:spPr>
          <a:xfrm>
            <a:off x="9652637" y="2036877"/>
            <a:ext cx="1495281" cy="959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2000" b="1" spc="-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자료조사</a:t>
            </a:r>
            <a:endParaRPr lang="en-US" altLang="ko-KR" sz="2000" b="1" spc="-12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ko-KR" altLang="en-US" sz="2000" b="1" spc="-12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책 작성</a:t>
            </a:r>
            <a:endParaRPr lang="en-US" altLang="ko-KR" sz="2000" b="1" spc="-12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503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자유형 37"/>
          <p:cNvSpPr/>
          <p:nvPr/>
        </p:nvSpPr>
        <p:spPr>
          <a:xfrm rot="10800000">
            <a:off x="29024" y="-3"/>
            <a:ext cx="13193489" cy="6875815"/>
          </a:xfrm>
          <a:custGeom>
            <a:avLst/>
            <a:gdLst>
              <a:gd name="connsiteX0" fmla="*/ 4397829 w 13193489"/>
              <a:gd name="connsiteY0" fmla="*/ 4397829 h 8795659"/>
              <a:gd name="connsiteX1" fmla="*/ 0 w 13193489"/>
              <a:gd name="connsiteY1" fmla="*/ 0 h 8795659"/>
              <a:gd name="connsiteX2" fmla="*/ 4397829 w 13193489"/>
              <a:gd name="connsiteY2" fmla="*/ 0 h 8795659"/>
              <a:gd name="connsiteX3" fmla="*/ 8795657 w 13193489"/>
              <a:gd name="connsiteY3" fmla="*/ 8795658 h 8795659"/>
              <a:gd name="connsiteX4" fmla="*/ 4397829 w 13193489"/>
              <a:gd name="connsiteY4" fmla="*/ 4397829 h 8795659"/>
              <a:gd name="connsiteX5" fmla="*/ 4397830 w 13193489"/>
              <a:gd name="connsiteY5" fmla="*/ 4397829 h 8795659"/>
              <a:gd name="connsiteX6" fmla="*/ 4397830 w 13193489"/>
              <a:gd name="connsiteY6" fmla="*/ 1 h 8795659"/>
              <a:gd name="connsiteX7" fmla="*/ 8795659 w 13193489"/>
              <a:gd name="connsiteY7" fmla="*/ 4397830 h 8795659"/>
              <a:gd name="connsiteX8" fmla="*/ 8795657 w 13193489"/>
              <a:gd name="connsiteY8" fmla="*/ 4397830 h 8795659"/>
              <a:gd name="connsiteX9" fmla="*/ 13193489 w 13193489"/>
              <a:gd name="connsiteY9" fmla="*/ 8795659 h 8795659"/>
              <a:gd name="connsiteX10" fmla="*/ 8795659 w 13193489"/>
              <a:gd name="connsiteY10" fmla="*/ 8795659 h 8795659"/>
              <a:gd name="connsiteX11" fmla="*/ 8795659 w 13193489"/>
              <a:gd name="connsiteY11" fmla="*/ 4397830 h 879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193489" h="8795659">
                <a:moveTo>
                  <a:pt x="4397829" y="4397829"/>
                </a:moveTo>
                <a:lnTo>
                  <a:pt x="0" y="0"/>
                </a:lnTo>
                <a:lnTo>
                  <a:pt x="4397829" y="0"/>
                </a:lnTo>
                <a:close/>
                <a:moveTo>
                  <a:pt x="8795657" y="8795658"/>
                </a:moveTo>
                <a:lnTo>
                  <a:pt x="4397829" y="4397829"/>
                </a:lnTo>
                <a:lnTo>
                  <a:pt x="4397830" y="4397829"/>
                </a:lnTo>
                <a:lnTo>
                  <a:pt x="4397830" y="1"/>
                </a:lnTo>
                <a:lnTo>
                  <a:pt x="8795659" y="4397830"/>
                </a:lnTo>
                <a:lnTo>
                  <a:pt x="8795657" y="4397830"/>
                </a:lnTo>
                <a:close/>
                <a:moveTo>
                  <a:pt x="13193489" y="8795659"/>
                </a:moveTo>
                <a:lnTo>
                  <a:pt x="8795659" y="8795659"/>
                </a:lnTo>
                <a:lnTo>
                  <a:pt x="8795659" y="4397830"/>
                </a:lnTo>
                <a:close/>
              </a:path>
            </a:pathLst>
          </a:custGeom>
          <a:gradFill>
            <a:gsLst>
              <a:gs pos="100000">
                <a:srgbClr val="2392A5">
                  <a:alpha val="50000"/>
                </a:srgbClr>
              </a:gs>
              <a:gs pos="0">
                <a:srgbClr val="EFB90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50100" y="374072"/>
            <a:ext cx="2497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제작과정</a:t>
            </a:r>
            <a:endParaRPr lang="ko-KR" altLang="en-US" sz="3600" b="1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5751" y="0"/>
            <a:ext cx="352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spc="-150" dirty="0">
                <a:gradFill>
                  <a:gsLst>
                    <a:gs pos="0">
                      <a:srgbClr val="FF8311"/>
                    </a:gs>
                    <a:gs pos="100000">
                      <a:srgbClr val="FF831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7200" b="1" spc="-150" dirty="0">
              <a:gradFill>
                <a:gsLst>
                  <a:gs pos="0">
                    <a:srgbClr val="FF8311"/>
                  </a:gs>
                  <a:gs pos="100000">
                    <a:srgbClr val="FF831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863052" y="1020403"/>
            <a:ext cx="1818364" cy="0"/>
          </a:xfrm>
          <a:prstGeom prst="line">
            <a:avLst/>
          </a:prstGeom>
          <a:ln>
            <a:solidFill>
              <a:srgbClr val="FF83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스크린샷 2017-10-01 오후 10.52.49.png" descr="스크린샷 2017-10-01 오후 10.52.49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6670" y="374072"/>
            <a:ext cx="3359325" cy="231992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  <p:pic>
        <p:nvPicPr>
          <p:cNvPr id="48" name="스크린샷 2017-10-01 오후 10.55.23.png" descr="스크린샷 2017-10-01 오후 10.55.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7909" y="4054589"/>
            <a:ext cx="3414152" cy="231992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  <p:cxnSp>
        <p:nvCxnSpPr>
          <p:cNvPr id="4" name="직선 연결선[R] 3"/>
          <p:cNvCxnSpPr>
            <a:stCxn id="47" idx="1"/>
          </p:cNvCxnSpPr>
          <p:nvPr/>
        </p:nvCxnSpPr>
        <p:spPr>
          <a:xfrm flipH="1">
            <a:off x="6919784" y="1534033"/>
            <a:ext cx="1546886" cy="801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/>
          <p:cNvCxnSpPr>
            <a:stCxn id="48" idx="3"/>
          </p:cNvCxnSpPr>
          <p:nvPr/>
        </p:nvCxnSpPr>
        <p:spPr>
          <a:xfrm flipV="1">
            <a:off x="4042061" y="5029200"/>
            <a:ext cx="3544988" cy="185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6"/>
          <p:cNvSpPr txBox="1"/>
          <p:nvPr/>
        </p:nvSpPr>
        <p:spPr>
          <a:xfrm rot="19953824">
            <a:off x="6042453" y="2137716"/>
            <a:ext cx="134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/>
              <a:t>local</a:t>
            </a:r>
            <a:endParaRPr kumimoji="1" lang="ko-KR" altLang="en-US" sz="2800" b="1" dirty="0"/>
          </a:p>
        </p:txBody>
      </p:sp>
      <p:sp>
        <p:nvSpPr>
          <p:cNvPr id="8" name="텍스트 상자 7"/>
          <p:cNvSpPr txBox="1"/>
          <p:nvPr/>
        </p:nvSpPr>
        <p:spPr>
          <a:xfrm rot="21340590">
            <a:off x="7587049" y="4707926"/>
            <a:ext cx="170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GitHub</a:t>
            </a:r>
            <a:endParaRPr kumimoji="1" lang="ko-KR" altLang="en-US" sz="2400" b="1" dirty="0"/>
          </a:p>
        </p:txBody>
      </p:sp>
      <p:sp>
        <p:nvSpPr>
          <p:cNvPr id="9" name="텍스트 상자 8"/>
          <p:cNvSpPr txBox="1"/>
          <p:nvPr/>
        </p:nvSpPr>
        <p:spPr>
          <a:xfrm rot="20042794">
            <a:off x="4399010" y="1594023"/>
            <a:ext cx="377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터미널에서 명령어를 사용하여 </a:t>
            </a:r>
          </a:p>
          <a:p>
            <a:r>
              <a:rPr lang="ko-KR" altLang="en-US" dirty="0"/>
              <a:t>마크다운 문법의 형식으로 작성</a:t>
            </a:r>
          </a:p>
        </p:txBody>
      </p:sp>
      <p:sp>
        <p:nvSpPr>
          <p:cNvPr id="10" name="텍스트 상자 9"/>
          <p:cNvSpPr txBox="1"/>
          <p:nvPr/>
        </p:nvSpPr>
        <p:spPr>
          <a:xfrm rot="21231981">
            <a:off x="6746791" y="5165121"/>
            <a:ext cx="5165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GitHub </a:t>
            </a:r>
            <a:r>
              <a:rPr lang="ko-KR" altLang="en-US" dirty="0"/>
              <a:t>자체에서 편집기능을</a:t>
            </a:r>
          </a:p>
          <a:p>
            <a:r>
              <a:rPr lang="ko-KR" altLang="en-US" dirty="0"/>
              <a:t>이용하여 </a:t>
            </a:r>
            <a:r>
              <a:rPr lang="en-US" altLang="ko-KR" dirty="0"/>
              <a:t>md</a:t>
            </a:r>
            <a:r>
              <a:rPr lang="ko-KR" altLang="en-US" dirty="0"/>
              <a:t>파일 생성 후 </a:t>
            </a:r>
          </a:p>
          <a:p>
            <a:r>
              <a:rPr lang="ko-KR" altLang="en-US" dirty="0"/>
              <a:t>직접 글을 쓰고 수정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828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5207347" y="-14514"/>
            <a:ext cx="7384934" cy="6872514"/>
          </a:xfrm>
          <a:custGeom>
            <a:avLst/>
            <a:gdLst>
              <a:gd name="connsiteX0" fmla="*/ 2931886 w 5994400"/>
              <a:gd name="connsiteY0" fmla="*/ 0 h 6865257"/>
              <a:gd name="connsiteX1" fmla="*/ 5994400 w 5994400"/>
              <a:gd name="connsiteY1" fmla="*/ 0 h 6865257"/>
              <a:gd name="connsiteX2" fmla="*/ 3077029 w 5994400"/>
              <a:gd name="connsiteY2" fmla="*/ 6865257 h 6865257"/>
              <a:gd name="connsiteX3" fmla="*/ 0 w 5994400"/>
              <a:gd name="connsiteY3" fmla="*/ 6865257 h 6865257"/>
              <a:gd name="connsiteX4" fmla="*/ 2931886 w 5994400"/>
              <a:gd name="connsiteY4" fmla="*/ 0 h 686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400" h="6865257">
                <a:moveTo>
                  <a:pt x="2931886" y="0"/>
                </a:moveTo>
                <a:lnTo>
                  <a:pt x="5994400" y="0"/>
                </a:lnTo>
                <a:lnTo>
                  <a:pt x="3077029" y="6865257"/>
                </a:lnTo>
                <a:lnTo>
                  <a:pt x="0" y="6865257"/>
                </a:lnTo>
                <a:lnTo>
                  <a:pt x="2931886" y="0"/>
                </a:lnTo>
                <a:close/>
              </a:path>
            </a:pathLst>
          </a:custGeom>
          <a:solidFill>
            <a:srgbClr val="EFB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스크린샷 2017-10-01 오후 11.01.32.png" descr="스크린샷 2017-10-01 오후 11.01.32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00" y="723900"/>
            <a:ext cx="4321012" cy="367030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  <p:cxnSp>
        <p:nvCxnSpPr>
          <p:cNvPr id="3" name="직선 연결선[R] 2"/>
          <p:cNvCxnSpPr/>
          <p:nvPr/>
        </p:nvCxnSpPr>
        <p:spPr>
          <a:xfrm>
            <a:off x="4498812" y="2962825"/>
            <a:ext cx="2964669" cy="681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3"/>
          <p:cNvSpPr txBox="1"/>
          <p:nvPr/>
        </p:nvSpPr>
        <p:spPr>
          <a:xfrm rot="346322">
            <a:off x="7481904" y="3535347"/>
            <a:ext cx="1890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/>
              <a:t>GitBook</a:t>
            </a:r>
            <a:endParaRPr kumimoji="1" lang="ko-KR" altLang="en-US" sz="2400" b="1" dirty="0"/>
          </a:p>
        </p:txBody>
      </p:sp>
      <p:sp>
        <p:nvSpPr>
          <p:cNvPr id="6" name="텍스트 상자 5"/>
          <p:cNvSpPr txBox="1"/>
          <p:nvPr/>
        </p:nvSpPr>
        <p:spPr>
          <a:xfrm rot="418046">
            <a:off x="7132236" y="4044517"/>
            <a:ext cx="3858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Gitbook</a:t>
            </a:r>
            <a:r>
              <a:rPr lang="en-US" altLang="ko-KR" dirty="0"/>
              <a:t> editor</a:t>
            </a:r>
            <a:r>
              <a:rPr lang="ko-KR" altLang="en-US" dirty="0"/>
              <a:t>를 이용하여</a:t>
            </a:r>
          </a:p>
          <a:p>
            <a:r>
              <a:rPr lang="en-US" altLang="ko-KR" dirty="0"/>
              <a:t>sync</a:t>
            </a:r>
            <a:r>
              <a:rPr lang="ko-KR" altLang="en-US" dirty="0"/>
              <a:t>를 맞추고 </a:t>
            </a:r>
            <a:endParaRPr lang="en-US" altLang="ko-KR" dirty="0" smtClean="0"/>
          </a:p>
          <a:p>
            <a:r>
              <a:rPr lang="ko-KR" altLang="en-US" dirty="0" smtClean="0"/>
              <a:t>글을 작성하여 </a:t>
            </a:r>
            <a:r>
              <a:rPr lang="en-US" altLang="ko-KR" dirty="0" smtClean="0"/>
              <a:t>push</a:t>
            </a:r>
            <a:endParaRPr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650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스크린샷 2017-10-01 오후 10.52.49.png" descr="스크린샷 2017-10-01 오후 10.52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205" y="457200"/>
            <a:ext cx="8935836" cy="572770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  <p:sp>
        <p:nvSpPr>
          <p:cNvPr id="5" name="텍스트 상자 4"/>
          <p:cNvSpPr txBox="1"/>
          <p:nvPr/>
        </p:nvSpPr>
        <p:spPr>
          <a:xfrm>
            <a:off x="9461500" y="4292600"/>
            <a:ext cx="2451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컴퓨터와 </a:t>
            </a:r>
            <a:r>
              <a:rPr lang="ko-KR" altLang="en-US" b="1" dirty="0" smtClean="0"/>
              <a:t>깃을</a:t>
            </a:r>
            <a:endParaRPr lang="en-US" altLang="ko-KR" b="1" dirty="0" smtClean="0"/>
          </a:p>
          <a:p>
            <a:r>
              <a:rPr lang="en-US" altLang="ko-KR" b="1" dirty="0" smtClean="0"/>
              <a:t>clone </a:t>
            </a:r>
            <a:r>
              <a:rPr lang="ko-KR" altLang="en-US" b="1" dirty="0"/>
              <a:t>시켜 </a:t>
            </a:r>
            <a:endParaRPr lang="en-US" altLang="ko-KR" b="1" dirty="0" smtClean="0"/>
          </a:p>
          <a:p>
            <a:r>
              <a:rPr lang="ko-KR" altLang="en-US" b="1" dirty="0" smtClean="0"/>
              <a:t>깃 </a:t>
            </a:r>
            <a:r>
              <a:rPr lang="ko-KR" altLang="en-US" b="1" dirty="0"/>
              <a:t>명령어를 사용하여 오프라인에서도 </a:t>
            </a:r>
            <a:endParaRPr lang="en-US" altLang="ko-KR" b="1" dirty="0" smtClean="0"/>
          </a:p>
          <a:p>
            <a:r>
              <a:rPr lang="ko-KR" altLang="en-US" b="1" dirty="0" smtClean="0"/>
              <a:t>직접 </a:t>
            </a:r>
            <a:r>
              <a:rPr lang="ko-KR" altLang="en-US" b="1" dirty="0"/>
              <a:t>수정 및 작성이 </a:t>
            </a:r>
            <a:r>
              <a:rPr lang="ko-KR" altLang="en-US" b="1" dirty="0" smtClean="0"/>
              <a:t>가능</a:t>
            </a:r>
            <a:endParaRPr lang="en-US" altLang="ko-KR" b="1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9461500" y="3464580"/>
            <a:ext cx="1574800" cy="82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 smtClean="0"/>
              <a:t>local</a:t>
            </a:r>
            <a:endParaRPr kumimoji="1"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981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스크린샷 2017-10-11 오전 9.55.03.png" descr="스크린샷 2017-10-11 오전 9.55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706" y="444501"/>
            <a:ext cx="4900190" cy="394970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  <p:pic>
        <p:nvPicPr>
          <p:cNvPr id="3" name="스크린샷 2017-10-11 오전 9.56.40.png" descr="스크린샷 2017-10-11 오전 9.56.4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3874" y="2565400"/>
            <a:ext cx="7402743" cy="3987766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  <p:sp>
        <p:nvSpPr>
          <p:cNvPr id="4" name="텍스트 상자 3"/>
          <p:cNvSpPr txBox="1"/>
          <p:nvPr/>
        </p:nvSpPr>
        <p:spPr>
          <a:xfrm>
            <a:off x="5638800" y="1642070"/>
            <a:ext cx="439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>
                <a:effectLst/>
              </a:defRPr>
            </a:pPr>
            <a:r>
              <a:rPr lang="en-US" altLang="ko-KR" b="1" dirty="0" smtClean="0"/>
              <a:t>Git</a:t>
            </a:r>
            <a:r>
              <a:rPr lang="en-US" altLang="ko-KR" b="1" dirty="0"/>
              <a:t>H</a:t>
            </a:r>
            <a:r>
              <a:rPr lang="en-US" altLang="ko-KR" b="1" dirty="0" smtClean="0"/>
              <a:t>ub </a:t>
            </a:r>
            <a:r>
              <a:rPr lang="ko-KR" altLang="en-US" b="1" dirty="0"/>
              <a:t>자체에서 </a:t>
            </a:r>
            <a:r>
              <a:rPr lang="en-US" altLang="ko-KR" b="1" dirty="0"/>
              <a:t>md</a:t>
            </a:r>
            <a:r>
              <a:rPr lang="ko-KR" altLang="en-US" b="1" dirty="0"/>
              <a:t>파일을 생성한 후 </a:t>
            </a:r>
            <a:endParaRPr lang="en-US" altLang="ko-KR" b="1" dirty="0" smtClean="0"/>
          </a:p>
          <a:p>
            <a:pPr>
              <a:defRPr>
                <a:effectLst/>
              </a:defRPr>
            </a:pPr>
            <a:r>
              <a:rPr lang="ko-KR" altLang="en-US" b="1" dirty="0" smtClean="0"/>
              <a:t>글 </a:t>
            </a:r>
            <a:r>
              <a:rPr lang="ko-KR" altLang="en-US" b="1" dirty="0"/>
              <a:t>작성 및 </a:t>
            </a:r>
            <a:r>
              <a:rPr lang="en-US" altLang="ko-KR" b="1" dirty="0" smtClean="0"/>
              <a:t>Commit </a:t>
            </a:r>
            <a:r>
              <a:rPr lang="ko-KR" altLang="en-US" b="1" dirty="0"/>
              <a:t>메서지 작성</a:t>
            </a:r>
          </a:p>
          <a:p>
            <a:endParaRPr kumimoji="1" lang="ko-KR" altLang="en-US" b="1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5638800" y="814050"/>
            <a:ext cx="237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smtClean="0"/>
              <a:t>GitHub</a:t>
            </a:r>
            <a:endParaRPr kumimoji="1"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58761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스크린샷 2017-10-01 오후 11.01.32.png" descr="스크린샷 2017-10-01 오후 11.01.32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400" y="965200"/>
            <a:ext cx="7162800" cy="481330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  <p:sp>
        <p:nvSpPr>
          <p:cNvPr id="3" name="텍스트 상자 2"/>
          <p:cNvSpPr txBox="1"/>
          <p:nvPr/>
        </p:nvSpPr>
        <p:spPr>
          <a:xfrm>
            <a:off x="8242300" y="4578171"/>
            <a:ext cx="328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Gitbook</a:t>
            </a:r>
            <a:r>
              <a:rPr lang="en-US" altLang="ko-KR" b="1" dirty="0"/>
              <a:t> editor</a:t>
            </a:r>
            <a:r>
              <a:rPr lang="ko-KR" altLang="en-US" b="1" dirty="0"/>
              <a:t>를 </a:t>
            </a:r>
            <a:r>
              <a:rPr lang="ko-KR" altLang="en-US" b="1" dirty="0" smtClean="0"/>
              <a:t>설치하여 </a:t>
            </a:r>
            <a:r>
              <a:rPr lang="en-US" altLang="ko-KR" b="1" dirty="0"/>
              <a:t>sync</a:t>
            </a:r>
            <a:r>
              <a:rPr lang="ko-KR" altLang="en-US" b="1" dirty="0"/>
              <a:t>를 </a:t>
            </a:r>
            <a:r>
              <a:rPr lang="ko-KR" altLang="en-US" b="1" dirty="0" smtClean="0"/>
              <a:t>맞추고 </a:t>
            </a:r>
            <a:endParaRPr lang="en-US" altLang="ko-KR" b="1" dirty="0" smtClean="0"/>
          </a:p>
          <a:p>
            <a:r>
              <a:rPr lang="ko-KR" altLang="en-US" b="1" dirty="0" smtClean="0"/>
              <a:t>글 </a:t>
            </a:r>
            <a:r>
              <a:rPr lang="ko-KR" altLang="en-US" b="1" dirty="0"/>
              <a:t>작성한 </a:t>
            </a:r>
            <a:r>
              <a:rPr lang="ko-KR" altLang="en-US" b="1" dirty="0" smtClean="0"/>
              <a:t>후</a:t>
            </a:r>
            <a:r>
              <a:rPr lang="en-US" altLang="ko-KR" b="1" dirty="0" smtClean="0"/>
              <a:t>Push</a:t>
            </a:r>
            <a:endParaRPr lang="en-US" altLang="ko-KR" b="1" dirty="0"/>
          </a:p>
          <a:p>
            <a:endParaRPr kumimoji="1" lang="ko-KR" altLang="en-US" b="1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8242300" y="3750151"/>
            <a:ext cx="256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smtClean="0"/>
              <a:t>GitBook</a:t>
            </a:r>
            <a:endParaRPr kumimoji="1"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84441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자유형 40"/>
          <p:cNvSpPr/>
          <p:nvPr/>
        </p:nvSpPr>
        <p:spPr>
          <a:xfrm>
            <a:off x="1617402" y="-14514"/>
            <a:ext cx="7384934" cy="6872514"/>
          </a:xfrm>
          <a:custGeom>
            <a:avLst/>
            <a:gdLst>
              <a:gd name="connsiteX0" fmla="*/ 2931886 w 5994400"/>
              <a:gd name="connsiteY0" fmla="*/ 0 h 6865257"/>
              <a:gd name="connsiteX1" fmla="*/ 5994400 w 5994400"/>
              <a:gd name="connsiteY1" fmla="*/ 0 h 6865257"/>
              <a:gd name="connsiteX2" fmla="*/ 3077029 w 5994400"/>
              <a:gd name="connsiteY2" fmla="*/ 6865257 h 6865257"/>
              <a:gd name="connsiteX3" fmla="*/ 0 w 5994400"/>
              <a:gd name="connsiteY3" fmla="*/ 6865257 h 6865257"/>
              <a:gd name="connsiteX4" fmla="*/ 2931886 w 5994400"/>
              <a:gd name="connsiteY4" fmla="*/ 0 h 686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400" h="6865257">
                <a:moveTo>
                  <a:pt x="2931886" y="0"/>
                </a:moveTo>
                <a:lnTo>
                  <a:pt x="5994400" y="0"/>
                </a:lnTo>
                <a:lnTo>
                  <a:pt x="3077029" y="6865257"/>
                </a:lnTo>
                <a:lnTo>
                  <a:pt x="0" y="6865257"/>
                </a:lnTo>
                <a:lnTo>
                  <a:pt x="2931886" y="0"/>
                </a:lnTo>
                <a:close/>
              </a:path>
            </a:pathLst>
          </a:custGeom>
          <a:gradFill>
            <a:gsLst>
              <a:gs pos="0">
                <a:srgbClr val="EFB907"/>
              </a:gs>
              <a:gs pos="100000">
                <a:srgbClr val="FF8311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스크린샷 2017-10-01 오후 11.37.33.png" descr="스크린샷 2017-10-01 오후 11.37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70108" y="2372497"/>
            <a:ext cx="4058729" cy="422977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</p:pic>
      <p:sp>
        <p:nvSpPr>
          <p:cNvPr id="2" name="텍스트 상자 1"/>
          <p:cNvSpPr txBox="1"/>
          <p:nvPr/>
        </p:nvSpPr>
        <p:spPr>
          <a:xfrm>
            <a:off x="5309869" y="2372497"/>
            <a:ext cx="3373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GitHub</a:t>
            </a:r>
            <a:r>
              <a:rPr kumimoji="1" lang="ko-KR" altLang="en-US" sz="2400" b="1" dirty="0" smtClean="0"/>
              <a:t>와</a:t>
            </a:r>
            <a:endParaRPr kumimoji="1" lang="en-US" altLang="ko-KR" sz="2400" b="1" dirty="0" smtClean="0"/>
          </a:p>
          <a:p>
            <a:r>
              <a:rPr kumimoji="1" lang="en-US" altLang="ko-KR" sz="2400" b="1" dirty="0" smtClean="0"/>
              <a:t>Slack</a:t>
            </a:r>
            <a:r>
              <a:rPr kumimoji="1" lang="ko-KR" altLang="en-US" sz="2400" b="1" dirty="0" smtClean="0"/>
              <a:t>을 연동</a:t>
            </a:r>
            <a:endParaRPr kumimoji="1" lang="ko-KR" altLang="en-US" sz="2400" b="1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3941805" y="3421743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와 슬랙을 연동시켜</a:t>
            </a:r>
          </a:p>
          <a:p>
            <a:r>
              <a:rPr lang="en-US" altLang="ko-KR" dirty="0" err="1"/>
              <a:t>git</a:t>
            </a:r>
            <a:r>
              <a:rPr lang="ko-KR" altLang="en-US" dirty="0"/>
              <a:t>에 </a:t>
            </a:r>
            <a:r>
              <a:rPr lang="en-US" altLang="ko-KR" dirty="0"/>
              <a:t>commit</a:t>
            </a:r>
            <a:r>
              <a:rPr lang="ko-KR" altLang="en-US" dirty="0"/>
              <a:t>이 될때마다 </a:t>
            </a:r>
            <a:endParaRPr lang="en-US" altLang="ko-KR" dirty="0" smtClean="0"/>
          </a:p>
          <a:p>
            <a:r>
              <a:rPr lang="ko-KR" altLang="en-US" dirty="0" smtClean="0"/>
              <a:t>슬랙에 알림이 뜨게 해서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/>
              <a:t>sync</a:t>
            </a:r>
            <a:r>
              <a:rPr lang="ko-KR" altLang="en-US" dirty="0"/>
              <a:t>를 맞춤</a:t>
            </a:r>
          </a:p>
          <a:p>
            <a:endParaRPr kumimoji="1" lang="ko-KR" altLang="en-US" dirty="0"/>
          </a:p>
        </p:txBody>
      </p:sp>
      <p:cxnSp>
        <p:nvCxnSpPr>
          <p:cNvPr id="6" name="직선 연결선[R] 5"/>
          <p:cNvCxnSpPr/>
          <p:nvPr/>
        </p:nvCxnSpPr>
        <p:spPr>
          <a:xfrm flipH="1" flipV="1">
            <a:off x="7142205" y="2787995"/>
            <a:ext cx="827903" cy="633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260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8770039" y="3742675"/>
            <a:ext cx="3241017" cy="557125"/>
          </a:xfrm>
          <a:prstGeom prst="roundRect">
            <a:avLst>
              <a:gd name="adj" fmla="val 50000"/>
            </a:avLst>
          </a:prstGeom>
          <a:solidFill>
            <a:srgbClr val="FF8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 rot="5400000">
            <a:off x="1929183" y="-3444948"/>
            <a:ext cx="6889896" cy="13758529"/>
          </a:xfrm>
          <a:custGeom>
            <a:avLst/>
            <a:gdLst>
              <a:gd name="connsiteX0" fmla="*/ 10632 w 6889896"/>
              <a:gd name="connsiteY0" fmla="*/ 6879264 h 13758529"/>
              <a:gd name="connsiteX1" fmla="*/ 10632 w 6889896"/>
              <a:gd name="connsiteY1" fmla="*/ 0 h 13758529"/>
              <a:gd name="connsiteX2" fmla="*/ 6889896 w 6889896"/>
              <a:gd name="connsiteY2" fmla="*/ 6879264 h 13758529"/>
              <a:gd name="connsiteX3" fmla="*/ 0 w 6889896"/>
              <a:gd name="connsiteY3" fmla="*/ 6879265 h 13758529"/>
              <a:gd name="connsiteX4" fmla="*/ 6879264 w 6889896"/>
              <a:gd name="connsiteY4" fmla="*/ 6879265 h 13758529"/>
              <a:gd name="connsiteX5" fmla="*/ 6879264 w 6889896"/>
              <a:gd name="connsiteY5" fmla="*/ 13758529 h 1375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9896" h="13758529">
                <a:moveTo>
                  <a:pt x="10632" y="6879264"/>
                </a:moveTo>
                <a:lnTo>
                  <a:pt x="10632" y="0"/>
                </a:lnTo>
                <a:lnTo>
                  <a:pt x="6889896" y="6879264"/>
                </a:lnTo>
                <a:close/>
                <a:moveTo>
                  <a:pt x="0" y="6879265"/>
                </a:moveTo>
                <a:lnTo>
                  <a:pt x="6879264" y="6879265"/>
                </a:lnTo>
                <a:lnTo>
                  <a:pt x="6879264" y="13758529"/>
                </a:lnTo>
                <a:close/>
              </a:path>
            </a:pathLst>
          </a:custGeom>
          <a:solidFill>
            <a:srgbClr val="FF8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4194" y="338236"/>
            <a:ext cx="29283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떠오르는</a:t>
            </a:r>
            <a:r>
              <a:rPr lang="ko-KR" altLang="en-US" sz="3200" b="1" spc="-150" dirty="0" smtClean="0">
                <a:gradFill>
                  <a:gsLst>
                    <a:gs pos="0">
                      <a:srgbClr val="FF8311"/>
                    </a:gs>
                    <a:gs pos="100000">
                      <a:srgbClr val="FF831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b="1" spc="-150" dirty="0" smtClean="0">
                <a:solidFill>
                  <a:srgbClr val="F15A2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태양</a:t>
            </a:r>
            <a:endParaRPr lang="en-US" altLang="ko-KR" sz="32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4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오픈소스</a:t>
            </a:r>
            <a:endParaRPr lang="en-US" altLang="ko-KR" sz="4400" b="1" spc="-150" dirty="0">
              <a:gradFill>
                <a:gsLst>
                  <a:gs pos="0">
                    <a:srgbClr val="FF8311"/>
                  </a:gs>
                  <a:gs pos="100000">
                    <a:srgbClr val="FF831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7005" y="5209841"/>
            <a:ext cx="5198859" cy="959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오픈소스를 처음 접하는 입문자들의 이해를 돕고</a:t>
            </a:r>
            <a:r>
              <a:rPr lang="en-US" altLang="ko-KR" sz="20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숙련자들에게도 새로운 면모를 보여줄 수 있는 책</a:t>
            </a:r>
            <a:endParaRPr lang="en-US" altLang="ko-KR" sz="2000" b="1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64736" y="3685225"/>
            <a:ext cx="1338828" cy="579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발표순서</a:t>
            </a:r>
            <a:endParaRPr lang="ko-KR" altLang="en-US" sz="24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17041" y="4430138"/>
            <a:ext cx="6591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</a:t>
            </a:r>
            <a:endParaRPr lang="ko-KR" altLang="en-US" sz="20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70393" y="450301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책의 </a:t>
            </a:r>
            <a:r>
              <a:rPr lang="ko-KR" altLang="en-US" sz="24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목차 </a:t>
            </a:r>
            <a:r>
              <a:rPr lang="ko-KR" altLang="en-US" sz="24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소개</a:t>
            </a:r>
            <a:endParaRPr lang="ko-KR" altLang="en-US" sz="2400" b="1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17041" y="5076470"/>
            <a:ext cx="421910" cy="497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둘</a:t>
            </a:r>
            <a:endParaRPr lang="ko-KR" altLang="en-US" sz="20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17041" y="5742385"/>
            <a:ext cx="421910" cy="497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셋</a:t>
            </a:r>
            <a:endParaRPr lang="ko-KR" altLang="en-US" sz="20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45996" y="5137928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결과물 및 역할분담</a:t>
            </a:r>
            <a:endParaRPr lang="ko-KR" altLang="en-US" sz="2400" b="1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31146" y="5755833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제작과정 및 </a:t>
            </a:r>
            <a:r>
              <a:rPr lang="en-US" altLang="ko-KR" sz="2400" b="1" spc="-15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QnA</a:t>
            </a:r>
            <a:endParaRPr lang="ko-KR" altLang="en-US" b="1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6238327" y="338236"/>
            <a:ext cx="42877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b="1" dirty="0" smtClean="0">
                <a:solidFill>
                  <a:schemeClr val="bg1"/>
                </a:solidFill>
              </a:rPr>
              <a:t>swift</a:t>
            </a:r>
            <a:endParaRPr kumimoji="1"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4646141" y="2014150"/>
            <a:ext cx="332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800" b="1" dirty="0" smtClean="0">
                <a:solidFill>
                  <a:schemeClr val="bg1"/>
                </a:solidFill>
              </a:rPr>
              <a:t>앵귤러 </a:t>
            </a:r>
            <a:r>
              <a:rPr kumimoji="1" lang="en-US" altLang="ko-KR" sz="4800" b="1" dirty="0" smtClean="0">
                <a:solidFill>
                  <a:schemeClr val="bg1"/>
                </a:solidFill>
              </a:rPr>
              <a:t>JS</a:t>
            </a:r>
            <a:endParaRPr kumimoji="1"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2747313" y="3538157"/>
            <a:ext cx="332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 err="1" smtClean="0">
                <a:solidFill>
                  <a:schemeClr val="bg1"/>
                </a:solidFill>
              </a:rPr>
              <a:t>tensorflow</a:t>
            </a:r>
            <a:endParaRPr kumimoji="1"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25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 29"/>
          <p:cNvSpPr/>
          <p:nvPr/>
        </p:nvSpPr>
        <p:spPr>
          <a:xfrm rot="16200000" flipH="1" flipV="1">
            <a:off x="2731869" y="-2731869"/>
            <a:ext cx="7531858" cy="12995595"/>
          </a:xfrm>
          <a:custGeom>
            <a:avLst/>
            <a:gdLst>
              <a:gd name="connsiteX0" fmla="*/ 0 w 7531858"/>
              <a:gd name="connsiteY0" fmla="*/ 7586834 h 12995595"/>
              <a:gd name="connsiteX1" fmla="*/ 3765929 w 7531858"/>
              <a:gd name="connsiteY1" fmla="*/ 3791358 h 12995595"/>
              <a:gd name="connsiteX2" fmla="*/ 3770014 w 7531858"/>
              <a:gd name="connsiteY2" fmla="*/ 3791358 h 12995595"/>
              <a:gd name="connsiteX3" fmla="*/ 7531858 w 7531858"/>
              <a:gd name="connsiteY3" fmla="*/ 0 h 12995595"/>
              <a:gd name="connsiteX4" fmla="*/ 7531858 w 7531858"/>
              <a:gd name="connsiteY4" fmla="*/ 3791358 h 12995595"/>
              <a:gd name="connsiteX5" fmla="*/ 7531858 w 7531858"/>
              <a:gd name="connsiteY5" fmla="*/ 3795475 h 12995595"/>
              <a:gd name="connsiteX6" fmla="*/ 7527773 w 7531858"/>
              <a:gd name="connsiteY6" fmla="*/ 3795475 h 12995595"/>
              <a:gd name="connsiteX7" fmla="*/ 3765929 w 7531858"/>
              <a:gd name="connsiteY7" fmla="*/ 7586834 h 12995595"/>
              <a:gd name="connsiteX8" fmla="*/ 1076290 w 7531858"/>
              <a:gd name="connsiteY8" fmla="*/ 10297576 h 12995595"/>
              <a:gd name="connsiteX9" fmla="*/ 3795477 w 7531858"/>
              <a:gd name="connsiteY9" fmla="*/ 12995595 h 12995595"/>
              <a:gd name="connsiteX10" fmla="*/ 1 w 7531858"/>
              <a:gd name="connsiteY10" fmla="*/ 12995595 h 12995595"/>
              <a:gd name="connsiteX11" fmla="*/ 1 w 7531858"/>
              <a:gd name="connsiteY11" fmla="*/ 11382309 h 12995595"/>
              <a:gd name="connsiteX12" fmla="*/ 0 w 7531858"/>
              <a:gd name="connsiteY12" fmla="*/ 11382310 h 12995595"/>
              <a:gd name="connsiteX13" fmla="*/ 0 w 7531858"/>
              <a:gd name="connsiteY13" fmla="*/ 7586834 h 129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531858" h="12995595">
                <a:moveTo>
                  <a:pt x="0" y="7586834"/>
                </a:moveTo>
                <a:lnTo>
                  <a:pt x="3765929" y="3791358"/>
                </a:lnTo>
                <a:lnTo>
                  <a:pt x="3770014" y="3791358"/>
                </a:lnTo>
                <a:lnTo>
                  <a:pt x="7531858" y="0"/>
                </a:lnTo>
                <a:lnTo>
                  <a:pt x="7531858" y="3791358"/>
                </a:lnTo>
                <a:lnTo>
                  <a:pt x="7531858" y="3795475"/>
                </a:lnTo>
                <a:lnTo>
                  <a:pt x="7527773" y="3795475"/>
                </a:lnTo>
                <a:lnTo>
                  <a:pt x="3765929" y="7586834"/>
                </a:lnTo>
                <a:lnTo>
                  <a:pt x="1076290" y="10297576"/>
                </a:lnTo>
                <a:lnTo>
                  <a:pt x="3795477" y="12995595"/>
                </a:lnTo>
                <a:lnTo>
                  <a:pt x="1" y="12995595"/>
                </a:lnTo>
                <a:lnTo>
                  <a:pt x="1" y="11382309"/>
                </a:lnTo>
                <a:lnTo>
                  <a:pt x="0" y="11382310"/>
                </a:lnTo>
                <a:lnTo>
                  <a:pt x="0" y="7586834"/>
                </a:lnTo>
                <a:close/>
              </a:path>
            </a:pathLst>
          </a:custGeom>
          <a:solidFill>
            <a:srgbClr val="FF831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상자 1"/>
          <p:cNvSpPr txBox="1"/>
          <p:nvPr/>
        </p:nvSpPr>
        <p:spPr>
          <a:xfrm>
            <a:off x="1899851" y="1529492"/>
            <a:ext cx="7858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800" b="1" dirty="0" err="1" smtClean="0"/>
              <a:t>Q</a:t>
            </a:r>
            <a:r>
              <a:rPr kumimoji="1" lang="en-US" altLang="ko-KR" sz="10800" b="1" dirty="0" err="1"/>
              <a:t>n</a:t>
            </a:r>
            <a:r>
              <a:rPr kumimoji="1" lang="en-US" altLang="ko-KR" sz="10800" b="1" dirty="0" err="1" smtClean="0"/>
              <a:t>A</a:t>
            </a:r>
            <a:endParaRPr kumimoji="1" lang="ko-KR" altLang="en-US" sz="10800" b="1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6116251" y="3935285"/>
            <a:ext cx="7858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7200" b="1" dirty="0" smtClean="0"/>
              <a:t>Thank You</a:t>
            </a:r>
            <a:endParaRPr kumimoji="1" lang="ko-KR" altLang="en-US" sz="7200" b="1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5080375" y="2508255"/>
            <a:ext cx="7858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  <a:endParaRPr kumimoji="1" lang="ko-KR" altLang="en-US" sz="10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06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자유형 59"/>
          <p:cNvSpPr/>
          <p:nvPr/>
        </p:nvSpPr>
        <p:spPr>
          <a:xfrm>
            <a:off x="-3826690" y="-1"/>
            <a:ext cx="16190851" cy="7569121"/>
          </a:xfrm>
          <a:custGeom>
            <a:avLst/>
            <a:gdLst>
              <a:gd name="connsiteX0" fmla="*/ 0 w 16190851"/>
              <a:gd name="connsiteY0" fmla="*/ 3073441 h 7569121"/>
              <a:gd name="connsiteX1" fmla="*/ 3826690 w 16190851"/>
              <a:gd name="connsiteY1" fmla="*/ 3073441 h 7569121"/>
              <a:gd name="connsiteX2" fmla="*/ 3831785 w 16190851"/>
              <a:gd name="connsiteY2" fmla="*/ 3073441 h 7569121"/>
              <a:gd name="connsiteX3" fmla="*/ 3831785 w 16190851"/>
              <a:gd name="connsiteY3" fmla="*/ 3078473 h 7569121"/>
              <a:gd name="connsiteX4" fmla="*/ 6542012 w 16190851"/>
              <a:gd name="connsiteY4" fmla="*/ 5755297 h 7569121"/>
              <a:gd name="connsiteX5" fmla="*/ 8532244 w 16190851"/>
              <a:gd name="connsiteY5" fmla="*/ 3789593 h 7569121"/>
              <a:gd name="connsiteX6" fmla="*/ 8532244 w 16190851"/>
              <a:gd name="connsiteY6" fmla="*/ 3784561 h 7569121"/>
              <a:gd name="connsiteX7" fmla="*/ 8537339 w 16190851"/>
              <a:gd name="connsiteY7" fmla="*/ 3784561 h 7569121"/>
              <a:gd name="connsiteX8" fmla="*/ 12364029 w 16190851"/>
              <a:gd name="connsiteY8" fmla="*/ 3784561 h 7569121"/>
              <a:gd name="connsiteX9" fmla="*/ 8537339 w 16190851"/>
              <a:gd name="connsiteY9" fmla="*/ 7564089 h 7569121"/>
              <a:gd name="connsiteX10" fmla="*/ 8537339 w 16190851"/>
              <a:gd name="connsiteY10" fmla="*/ 7569121 h 7569121"/>
              <a:gd name="connsiteX11" fmla="*/ 8532244 w 16190851"/>
              <a:gd name="connsiteY11" fmla="*/ 7569121 h 7569121"/>
              <a:gd name="connsiteX12" fmla="*/ 4705554 w 16190851"/>
              <a:gd name="connsiteY12" fmla="*/ 7569121 h 7569121"/>
              <a:gd name="connsiteX13" fmla="*/ 5425548 w 16190851"/>
              <a:gd name="connsiteY13" fmla="*/ 6858001 h 7569121"/>
              <a:gd name="connsiteX14" fmla="*/ 3831785 w 16190851"/>
              <a:gd name="connsiteY14" fmla="*/ 6858001 h 7569121"/>
              <a:gd name="connsiteX15" fmla="*/ 3826690 w 16190851"/>
              <a:gd name="connsiteY15" fmla="*/ 6858001 h 7569121"/>
              <a:gd name="connsiteX16" fmla="*/ 3826690 w 16190851"/>
              <a:gd name="connsiteY16" fmla="*/ 6852969 h 7569121"/>
              <a:gd name="connsiteX17" fmla="*/ 12359066 w 16190851"/>
              <a:gd name="connsiteY17" fmla="*/ 0 h 7569121"/>
              <a:gd name="connsiteX18" fmla="*/ 12364161 w 16190851"/>
              <a:gd name="connsiteY18" fmla="*/ 0 h 7569121"/>
              <a:gd name="connsiteX19" fmla="*/ 16190851 w 16190851"/>
              <a:gd name="connsiteY19" fmla="*/ 0 h 7569121"/>
              <a:gd name="connsiteX20" fmla="*/ 12364161 w 16190851"/>
              <a:gd name="connsiteY20" fmla="*/ 3779528 h 7569121"/>
              <a:gd name="connsiteX21" fmla="*/ 12364161 w 16190851"/>
              <a:gd name="connsiteY21" fmla="*/ 3784560 h 7569121"/>
              <a:gd name="connsiteX22" fmla="*/ 12359066 w 16190851"/>
              <a:gd name="connsiteY22" fmla="*/ 3784560 h 7569121"/>
              <a:gd name="connsiteX23" fmla="*/ 8532376 w 16190851"/>
              <a:gd name="connsiteY23" fmla="*/ 3784560 h 7569121"/>
              <a:gd name="connsiteX24" fmla="*/ 12359066 w 16190851"/>
              <a:gd name="connsiteY24" fmla="*/ 5032 h 7569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90851" h="7569121">
                <a:moveTo>
                  <a:pt x="0" y="3073441"/>
                </a:moveTo>
                <a:lnTo>
                  <a:pt x="3826690" y="3073441"/>
                </a:lnTo>
                <a:lnTo>
                  <a:pt x="3831785" y="3073441"/>
                </a:lnTo>
                <a:lnTo>
                  <a:pt x="3831785" y="3078473"/>
                </a:lnTo>
                <a:lnTo>
                  <a:pt x="6542012" y="5755297"/>
                </a:lnTo>
                <a:lnTo>
                  <a:pt x="8532244" y="3789593"/>
                </a:lnTo>
                <a:lnTo>
                  <a:pt x="8532244" y="3784561"/>
                </a:lnTo>
                <a:lnTo>
                  <a:pt x="8537339" y="3784561"/>
                </a:lnTo>
                <a:lnTo>
                  <a:pt x="12364029" y="3784561"/>
                </a:lnTo>
                <a:lnTo>
                  <a:pt x="8537339" y="7564089"/>
                </a:lnTo>
                <a:lnTo>
                  <a:pt x="8537339" y="7569121"/>
                </a:lnTo>
                <a:lnTo>
                  <a:pt x="8532244" y="7569121"/>
                </a:lnTo>
                <a:lnTo>
                  <a:pt x="4705554" y="7569121"/>
                </a:lnTo>
                <a:lnTo>
                  <a:pt x="5425548" y="6858001"/>
                </a:lnTo>
                <a:lnTo>
                  <a:pt x="3831785" y="6858001"/>
                </a:lnTo>
                <a:lnTo>
                  <a:pt x="3826690" y="6858001"/>
                </a:lnTo>
                <a:lnTo>
                  <a:pt x="3826690" y="6852969"/>
                </a:lnTo>
                <a:close/>
                <a:moveTo>
                  <a:pt x="12359066" y="0"/>
                </a:moveTo>
                <a:lnTo>
                  <a:pt x="12364161" y="0"/>
                </a:lnTo>
                <a:lnTo>
                  <a:pt x="16190851" y="0"/>
                </a:lnTo>
                <a:lnTo>
                  <a:pt x="12364161" y="3779528"/>
                </a:lnTo>
                <a:lnTo>
                  <a:pt x="12364161" y="3784560"/>
                </a:lnTo>
                <a:lnTo>
                  <a:pt x="12359066" y="3784560"/>
                </a:lnTo>
                <a:lnTo>
                  <a:pt x="8532376" y="3784560"/>
                </a:lnTo>
                <a:lnTo>
                  <a:pt x="12359066" y="5032"/>
                </a:lnTo>
                <a:close/>
              </a:path>
            </a:pathLst>
          </a:custGeom>
          <a:solidFill>
            <a:srgbClr val="FF831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4"/>
          <p:cNvSpPr txBox="1"/>
          <p:nvPr/>
        </p:nvSpPr>
        <p:spPr>
          <a:xfrm>
            <a:off x="1243914" y="804445"/>
            <a:ext cx="4070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Revolution OS</a:t>
            </a:r>
            <a:endParaRPr lang="ko-KR" altLang="en-US" sz="5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1301579" y="1555763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Blue-05(CBA)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4661782" y="1611137"/>
            <a:ext cx="2105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Open source</a:t>
            </a:r>
            <a:endParaRPr lang="ko-KR" altLang="en-US" sz="4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510" y="1449291"/>
            <a:ext cx="2402212" cy="1031578"/>
          </a:xfrm>
          <a:prstGeom prst="rect">
            <a:avLst/>
          </a:prstGeom>
          <a:ln>
            <a:noFill/>
          </a:ln>
        </p:spPr>
      </p:pic>
      <p:sp>
        <p:nvSpPr>
          <p:cNvPr id="14" name="텍스트 상자 13"/>
          <p:cNvSpPr txBox="1"/>
          <p:nvPr/>
        </p:nvSpPr>
        <p:spPr>
          <a:xfrm>
            <a:off x="1301579" y="197096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latin typeface="BatangChe" charset="-127"/>
                <a:ea typeface="BatangChe" charset="-127"/>
                <a:cs typeface="BatangChe" charset="-127"/>
              </a:rPr>
              <a:t>조장</a:t>
            </a:r>
            <a:r>
              <a:rPr kumimoji="1" lang="en-US" altLang="ko-KR" dirty="0" smtClean="0">
                <a:latin typeface="BatangChe" charset="-127"/>
                <a:ea typeface="BatangChe" charset="-127"/>
                <a:cs typeface="BatangChe" charset="-127"/>
              </a:rPr>
              <a:t>:</a:t>
            </a:r>
            <a:r>
              <a:rPr kumimoji="1" lang="ko-KR" altLang="en-US" dirty="0" smtClean="0">
                <a:latin typeface="BatangChe" charset="-127"/>
                <a:ea typeface="BatangChe" charset="-127"/>
                <a:cs typeface="BatangChe" charset="-127"/>
              </a:rPr>
              <a:t> 박경덕</a:t>
            </a:r>
            <a:endParaRPr kumimoji="1" lang="en-US" altLang="ko-KR" dirty="0" smtClean="0">
              <a:latin typeface="BatangChe" charset="-127"/>
              <a:ea typeface="BatangChe" charset="-127"/>
              <a:cs typeface="BatangChe" charset="-127"/>
            </a:endParaRPr>
          </a:p>
          <a:p>
            <a:r>
              <a:rPr kumimoji="1" lang="ko-KR" altLang="en-US" dirty="0" smtClean="0">
                <a:latin typeface="BatangChe" charset="-127"/>
                <a:ea typeface="BatangChe" charset="-127"/>
                <a:cs typeface="BatangChe" charset="-127"/>
              </a:rPr>
              <a:t>조원</a:t>
            </a:r>
            <a:r>
              <a:rPr kumimoji="1" lang="en-US" altLang="ko-KR" dirty="0" smtClean="0">
                <a:latin typeface="BatangChe" charset="-127"/>
                <a:ea typeface="BatangChe" charset="-127"/>
                <a:cs typeface="BatangChe" charset="-127"/>
              </a:rPr>
              <a:t>:</a:t>
            </a:r>
            <a:r>
              <a:rPr kumimoji="1" lang="ko-KR" altLang="en-US" dirty="0" smtClean="0">
                <a:latin typeface="BatangChe" charset="-127"/>
                <a:ea typeface="BatangChe" charset="-127"/>
                <a:cs typeface="BatangChe" charset="-127"/>
              </a:rPr>
              <a:t> 박예진</a:t>
            </a:r>
            <a:r>
              <a:rPr kumimoji="1" lang="en-US" altLang="ko-KR" dirty="0" smtClean="0">
                <a:latin typeface="BatangChe" charset="-127"/>
                <a:ea typeface="BatangChe" charset="-127"/>
                <a:cs typeface="BatangChe" charset="-127"/>
              </a:rPr>
              <a:t>,</a:t>
            </a:r>
            <a:r>
              <a:rPr kumimoji="1" lang="ko-KR" altLang="en-US" dirty="0" smtClean="0">
                <a:latin typeface="BatangChe" charset="-127"/>
                <a:ea typeface="BatangChe" charset="-127"/>
                <a:cs typeface="BatangChe" charset="-127"/>
              </a:rPr>
              <a:t> 서지원</a:t>
            </a:r>
            <a:r>
              <a:rPr kumimoji="1" lang="en-US" altLang="ko-KR" dirty="0" smtClean="0">
                <a:latin typeface="BatangChe" charset="-127"/>
                <a:ea typeface="BatangChe" charset="-127"/>
                <a:cs typeface="BatangChe" charset="-127"/>
              </a:rPr>
              <a:t>,</a:t>
            </a:r>
            <a:r>
              <a:rPr kumimoji="1" lang="ko-KR" altLang="en-US" dirty="0" smtClean="0">
                <a:latin typeface="BatangChe" charset="-127"/>
                <a:ea typeface="BatangChe" charset="-127"/>
                <a:cs typeface="BatangChe" charset="-127"/>
              </a:rPr>
              <a:t> 정민균</a:t>
            </a:r>
            <a:endParaRPr kumimoji="1" lang="ko-KR" altLang="en-US" dirty="0">
              <a:latin typeface="BatangChe" charset="-127"/>
              <a:ea typeface="BatangChe" charset="-127"/>
              <a:cs typeface="BatangChe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346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5400000">
            <a:off x="0" y="0"/>
            <a:ext cx="5379524" cy="5379524"/>
          </a:xfrm>
          <a:prstGeom prst="rtTriangle">
            <a:avLst/>
          </a:prstGeom>
          <a:blipFill dpi="0" rotWithShape="0">
            <a:blip r:embed="rId2"/>
            <a:srcRect/>
            <a:stretch>
              <a:fillRect l="-19000" r="-1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-1" y="2416629"/>
            <a:ext cx="4441371" cy="4441371"/>
          </a:xfrm>
          <a:prstGeom prst="rtTriangle">
            <a:avLst/>
          </a:prstGeom>
          <a:solidFill>
            <a:srgbClr val="2392A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6"/>
          <p:cNvSpPr txBox="1"/>
          <p:nvPr/>
        </p:nvSpPr>
        <p:spPr>
          <a:xfrm>
            <a:off x="559600" y="374072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발표순서</a:t>
            </a:r>
            <a:endParaRPr lang="ko-KR" altLang="en-US" sz="3600" b="1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27"/>
          <p:cNvSpPr txBox="1"/>
          <p:nvPr/>
        </p:nvSpPr>
        <p:spPr>
          <a:xfrm>
            <a:off x="76464" y="0"/>
            <a:ext cx="352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spc="-150" dirty="0" smtClean="0">
                <a:gradFill>
                  <a:gsLst>
                    <a:gs pos="0">
                      <a:srgbClr val="FF8311"/>
                    </a:gs>
                    <a:gs pos="100000">
                      <a:srgbClr val="FF831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7200" b="1" spc="-150" dirty="0">
              <a:gradFill>
                <a:gsLst>
                  <a:gs pos="0">
                    <a:srgbClr val="FF8311"/>
                  </a:gs>
                  <a:gs pos="100000">
                    <a:srgbClr val="FF831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8"/>
          <p:cNvCxnSpPr/>
          <p:nvPr/>
        </p:nvCxnSpPr>
        <p:spPr>
          <a:xfrm flipV="1">
            <a:off x="190631" y="1020403"/>
            <a:ext cx="2419530" cy="12357"/>
          </a:xfrm>
          <a:prstGeom prst="line">
            <a:avLst/>
          </a:prstGeom>
          <a:ln>
            <a:solidFill>
              <a:srgbClr val="FF83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078626" y="1923922"/>
            <a:ext cx="63884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/>
              <a:t>1.</a:t>
            </a:r>
            <a:r>
              <a:rPr kumimoji="1" lang="ko-KR" altLang="en-US" sz="4000" b="1" dirty="0" smtClean="0"/>
              <a:t> 책의 목차</a:t>
            </a:r>
            <a:endParaRPr kumimoji="1" lang="en-US" altLang="ko-KR" sz="4000" b="1" dirty="0" smtClean="0"/>
          </a:p>
          <a:p>
            <a:r>
              <a:rPr kumimoji="1" lang="en-US" altLang="ko-KR" sz="4000" b="1" dirty="0" smtClean="0"/>
              <a:t>2.</a:t>
            </a:r>
            <a:r>
              <a:rPr kumimoji="1" lang="ko-KR" altLang="en-US" sz="4000" b="1" dirty="0" smtClean="0"/>
              <a:t> 결과물</a:t>
            </a:r>
            <a:endParaRPr kumimoji="1" lang="en-US" altLang="ko-KR" sz="4000" b="1" dirty="0" smtClean="0"/>
          </a:p>
          <a:p>
            <a:r>
              <a:rPr kumimoji="1" lang="en-US" altLang="ko-KR" sz="4000" b="1" dirty="0" smtClean="0"/>
              <a:t>3.</a:t>
            </a:r>
            <a:r>
              <a:rPr kumimoji="1" lang="ko-KR" altLang="en-US" sz="4000" b="1" dirty="0" smtClean="0"/>
              <a:t> 조원별 역할</a:t>
            </a:r>
            <a:endParaRPr kumimoji="1" lang="en-US" altLang="ko-KR" sz="4000" b="1" dirty="0" smtClean="0"/>
          </a:p>
          <a:p>
            <a:r>
              <a:rPr kumimoji="1" lang="en-US" altLang="ko-KR" sz="4000" b="1" dirty="0" smtClean="0"/>
              <a:t>4.</a:t>
            </a:r>
            <a:r>
              <a:rPr kumimoji="1" lang="ko-KR" altLang="en-US" sz="4000" b="1" dirty="0" smtClean="0"/>
              <a:t> 제작과정</a:t>
            </a:r>
            <a:endParaRPr kumimoji="1" lang="en-US" altLang="ko-KR" sz="4000" b="1" dirty="0" smtClean="0"/>
          </a:p>
          <a:p>
            <a:r>
              <a:rPr lang="en-US" altLang="ko-KR" sz="4000" b="1" dirty="0" smtClean="0"/>
              <a:t>5.</a:t>
            </a:r>
            <a:r>
              <a:rPr lang="ko-KR" altLang="en-US" sz="4000" b="1" dirty="0" smtClean="0"/>
              <a:t> </a:t>
            </a:r>
            <a:r>
              <a:rPr lang="en-US" altLang="ko-KR" sz="4000" b="1" dirty="0" err="1" smtClean="0"/>
              <a:t>QnA</a:t>
            </a:r>
            <a:endParaRPr lang="ko-KR" altLang="en-US" sz="4000" b="1" dirty="0"/>
          </a:p>
          <a:p>
            <a:endParaRPr lang="ko-KR" altLang="en-US" sz="4000" dirty="0"/>
          </a:p>
          <a:p>
            <a:endParaRPr kumimoji="1"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95400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/>
        </p:nvSpPr>
        <p:spPr>
          <a:xfrm rot="5400000">
            <a:off x="0" y="0"/>
            <a:ext cx="5379524" cy="5379524"/>
          </a:xfrm>
          <a:prstGeom prst="rtTriangle">
            <a:avLst/>
          </a:prstGeom>
          <a:blipFill dpi="0" rotWithShape="0">
            <a:blip r:embed="rId2"/>
            <a:srcRect/>
            <a:stretch>
              <a:fillRect l="-19000" r="-1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>
            <a:off x="-1" y="2416629"/>
            <a:ext cx="4441371" cy="4441371"/>
          </a:xfrm>
          <a:prstGeom prst="rtTriangle">
            <a:avLst/>
          </a:prstGeom>
          <a:solidFill>
            <a:srgbClr val="2392A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26"/>
          <p:cNvSpPr txBox="1"/>
          <p:nvPr/>
        </p:nvSpPr>
        <p:spPr>
          <a:xfrm>
            <a:off x="559600" y="374072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책의 목차</a:t>
            </a:r>
            <a:endParaRPr lang="ko-KR" altLang="en-US" sz="3600" b="1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27"/>
          <p:cNvSpPr txBox="1"/>
          <p:nvPr/>
        </p:nvSpPr>
        <p:spPr>
          <a:xfrm>
            <a:off x="76464" y="0"/>
            <a:ext cx="352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spc="-150" dirty="0" smtClean="0">
                <a:gradFill>
                  <a:gsLst>
                    <a:gs pos="0">
                      <a:srgbClr val="FF8311"/>
                    </a:gs>
                    <a:gs pos="100000">
                      <a:srgbClr val="FF831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7200" b="1" spc="-150" dirty="0">
              <a:gradFill>
                <a:gsLst>
                  <a:gs pos="0">
                    <a:srgbClr val="FF8311"/>
                  </a:gs>
                  <a:gs pos="100000">
                    <a:srgbClr val="FF831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8"/>
          <p:cNvCxnSpPr/>
          <p:nvPr/>
        </p:nvCxnSpPr>
        <p:spPr>
          <a:xfrm flipV="1">
            <a:off x="190631" y="1020403"/>
            <a:ext cx="2419530" cy="12357"/>
          </a:xfrm>
          <a:prstGeom prst="line">
            <a:avLst/>
          </a:prstGeom>
          <a:ln>
            <a:solidFill>
              <a:srgbClr val="FF83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5078626" y="1923922"/>
            <a:ext cx="63884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/>
              <a:t>0.</a:t>
            </a:r>
            <a:r>
              <a:rPr kumimoji="1" lang="ko-KR" altLang="en-US" sz="2800" b="1" dirty="0" smtClean="0"/>
              <a:t> 왜 오픈소스인가</a:t>
            </a:r>
            <a:r>
              <a:rPr kumimoji="1" lang="en-US" altLang="ko-KR" sz="2800" b="1" dirty="0" smtClean="0"/>
              <a:t>?</a:t>
            </a:r>
          </a:p>
          <a:p>
            <a:r>
              <a:rPr kumimoji="1" lang="en-US" altLang="ko-KR" sz="2800" b="1" dirty="0" smtClean="0"/>
              <a:t>1.</a:t>
            </a:r>
            <a:r>
              <a:rPr kumimoji="1" lang="ko-KR" altLang="en-US" sz="2800" b="1" dirty="0" smtClean="0"/>
              <a:t>오픈소스의 역사</a:t>
            </a:r>
            <a:endParaRPr kumimoji="1" lang="en-US" altLang="ko-KR" sz="2800" b="1" dirty="0" smtClean="0"/>
          </a:p>
          <a:p>
            <a:r>
              <a:rPr kumimoji="1" lang="en-US" altLang="ko-KR" sz="2800" b="1" dirty="0" smtClean="0"/>
              <a:t>2.</a:t>
            </a:r>
            <a:r>
              <a:rPr kumimoji="1" lang="ko-KR" altLang="en-US" sz="2800" b="1" dirty="0" smtClean="0"/>
              <a:t>어떻게 오픈소스는 주류가 되었나</a:t>
            </a:r>
            <a:r>
              <a:rPr kumimoji="1" lang="en-US" altLang="ko-KR" sz="2800" b="1" dirty="0" smtClean="0"/>
              <a:t>?</a:t>
            </a:r>
          </a:p>
          <a:p>
            <a:r>
              <a:rPr lang="en-US" altLang="ko-KR" sz="2800" b="1" dirty="0"/>
              <a:t>3. </a:t>
            </a:r>
            <a:r>
              <a:rPr lang="ko-KR" altLang="en-US" sz="2800" b="1" dirty="0"/>
              <a:t>오픈소스의 양상</a:t>
            </a:r>
          </a:p>
          <a:p>
            <a:r>
              <a:rPr lang="en-US" altLang="ko-KR" sz="2800" b="1" dirty="0"/>
              <a:t>4. </a:t>
            </a:r>
            <a:r>
              <a:rPr lang="ko-KR" altLang="en-US" sz="2800" b="1" dirty="0"/>
              <a:t>오픈소스의 미래</a:t>
            </a:r>
          </a:p>
          <a:p>
            <a:r>
              <a:rPr lang="en-US" altLang="ko-KR" sz="2800" b="1" dirty="0"/>
              <a:t>5. FAQ</a:t>
            </a:r>
          </a:p>
          <a:p>
            <a:r>
              <a:rPr lang="en-US" altLang="ko-KR" sz="2800" b="1" dirty="0"/>
              <a:t>6. </a:t>
            </a:r>
            <a:r>
              <a:rPr lang="ko-KR" altLang="en-US" sz="2800" b="1" dirty="0"/>
              <a:t>마치며</a:t>
            </a:r>
          </a:p>
          <a:p>
            <a:r>
              <a:rPr lang="en-US" altLang="ko-KR" sz="2800" b="1" dirty="0"/>
              <a:t>7. </a:t>
            </a:r>
            <a:r>
              <a:rPr lang="ko-KR" altLang="en-US" sz="2800" b="1" dirty="0"/>
              <a:t>출처</a:t>
            </a:r>
          </a:p>
          <a:p>
            <a:endParaRPr lang="ko-KR" altLang="en-US" sz="2800" dirty="0"/>
          </a:p>
          <a:p>
            <a:endParaRPr kumimoji="1"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09501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 43"/>
          <p:cNvSpPr/>
          <p:nvPr/>
        </p:nvSpPr>
        <p:spPr>
          <a:xfrm>
            <a:off x="5799522" y="1925567"/>
            <a:ext cx="4002587" cy="3473943"/>
          </a:xfrm>
          <a:custGeom>
            <a:avLst/>
            <a:gdLst>
              <a:gd name="connsiteX0" fmla="*/ 333828 w 2307771"/>
              <a:gd name="connsiteY0" fmla="*/ 0 h 2002971"/>
              <a:gd name="connsiteX1" fmla="*/ 2307771 w 2307771"/>
              <a:gd name="connsiteY1" fmla="*/ 1973942 h 2002971"/>
              <a:gd name="connsiteX2" fmla="*/ 0 w 2307771"/>
              <a:gd name="connsiteY2" fmla="*/ 2002971 h 2002971"/>
              <a:gd name="connsiteX3" fmla="*/ 333828 w 2307771"/>
              <a:gd name="connsiteY3" fmla="*/ 0 h 200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7771" h="2002971">
                <a:moveTo>
                  <a:pt x="333828" y="0"/>
                </a:moveTo>
                <a:lnTo>
                  <a:pt x="2307771" y="1973942"/>
                </a:lnTo>
                <a:lnTo>
                  <a:pt x="0" y="2002971"/>
                </a:lnTo>
                <a:lnTo>
                  <a:pt x="3338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406400" y="-72571"/>
            <a:ext cx="12133943" cy="7358743"/>
          </a:xfrm>
          <a:custGeom>
            <a:avLst/>
            <a:gdLst>
              <a:gd name="connsiteX0" fmla="*/ 4833257 w 12133943"/>
              <a:gd name="connsiteY0" fmla="*/ 58057 h 7358743"/>
              <a:gd name="connsiteX1" fmla="*/ 12133943 w 12133943"/>
              <a:gd name="connsiteY1" fmla="*/ 7358743 h 7358743"/>
              <a:gd name="connsiteX2" fmla="*/ 0 w 12133943"/>
              <a:gd name="connsiteY2" fmla="*/ 7271657 h 7358743"/>
              <a:gd name="connsiteX3" fmla="*/ 87085 w 12133943"/>
              <a:gd name="connsiteY3" fmla="*/ 0 h 7358743"/>
              <a:gd name="connsiteX4" fmla="*/ 4789714 w 12133943"/>
              <a:gd name="connsiteY4" fmla="*/ 0 h 7358743"/>
              <a:gd name="connsiteX5" fmla="*/ 4833257 w 12133943"/>
              <a:gd name="connsiteY5" fmla="*/ 58057 h 735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33943" h="7358743">
                <a:moveTo>
                  <a:pt x="4833257" y="58057"/>
                </a:moveTo>
                <a:lnTo>
                  <a:pt x="12133943" y="7358743"/>
                </a:lnTo>
                <a:lnTo>
                  <a:pt x="0" y="7271657"/>
                </a:lnTo>
                <a:lnTo>
                  <a:pt x="87085" y="0"/>
                </a:lnTo>
                <a:lnTo>
                  <a:pt x="4789714" y="0"/>
                </a:lnTo>
                <a:lnTo>
                  <a:pt x="4833257" y="58057"/>
                </a:lnTo>
                <a:close/>
              </a:path>
            </a:pathLst>
          </a:custGeom>
          <a:solidFill>
            <a:srgbClr val="2392A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26"/>
          <p:cNvSpPr txBox="1"/>
          <p:nvPr/>
        </p:nvSpPr>
        <p:spPr>
          <a:xfrm>
            <a:off x="750100" y="374072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결과물</a:t>
            </a:r>
            <a:endParaRPr lang="ko-KR" altLang="en-US" sz="3600" b="1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27"/>
          <p:cNvSpPr txBox="1"/>
          <p:nvPr/>
        </p:nvSpPr>
        <p:spPr>
          <a:xfrm>
            <a:off x="155751" y="0"/>
            <a:ext cx="352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spc="-150" dirty="0">
                <a:gradFill>
                  <a:gsLst>
                    <a:gs pos="0">
                      <a:srgbClr val="FF8311"/>
                    </a:gs>
                    <a:gs pos="100000">
                      <a:srgbClr val="FF831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7200" b="1" spc="-150" dirty="0">
              <a:gradFill>
                <a:gsLst>
                  <a:gs pos="0">
                    <a:srgbClr val="FF8311"/>
                  </a:gs>
                  <a:gs pos="100000">
                    <a:srgbClr val="FF831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직선 연결선 28"/>
          <p:cNvCxnSpPr/>
          <p:nvPr/>
        </p:nvCxnSpPr>
        <p:spPr>
          <a:xfrm flipV="1">
            <a:off x="195786" y="1020403"/>
            <a:ext cx="2312636" cy="12357"/>
          </a:xfrm>
          <a:prstGeom prst="line">
            <a:avLst/>
          </a:prstGeom>
          <a:ln>
            <a:solidFill>
              <a:srgbClr val="FF83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60" y="3371499"/>
            <a:ext cx="3218318" cy="18792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90" y="3423137"/>
            <a:ext cx="3640747" cy="18405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836" y="1090606"/>
            <a:ext cx="3825056" cy="16576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78" y="4343409"/>
            <a:ext cx="2196547" cy="13951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74" y="509752"/>
            <a:ext cx="2620703" cy="1944995"/>
          </a:xfrm>
          <a:prstGeom prst="rect">
            <a:avLst/>
          </a:prstGeom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7" y="1272900"/>
            <a:ext cx="3337260" cy="2668905"/>
          </a:xfrm>
          <a:prstGeom prst="rect">
            <a:avLst/>
          </a:prstGeom>
        </p:spPr>
      </p:pic>
      <p:sp>
        <p:nvSpPr>
          <p:cNvPr id="11" name="텍스트 상자 10"/>
          <p:cNvSpPr txBox="1"/>
          <p:nvPr/>
        </p:nvSpPr>
        <p:spPr>
          <a:xfrm>
            <a:off x="185348" y="6022720"/>
            <a:ext cx="103796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smtClean="0"/>
              <a:t>링크</a:t>
            </a:r>
            <a:r>
              <a:rPr kumimoji="1" lang="ko-KR" altLang="en-US" sz="2800" dirty="0" smtClean="0"/>
              <a:t> </a:t>
            </a:r>
            <a:r>
              <a:rPr lang="en-US" altLang="ko-KR" dirty="0"/>
              <a:t>https://</a:t>
            </a:r>
            <a:r>
              <a:rPr lang="en-US" altLang="ko-KR" dirty="0" err="1"/>
              <a:t>kyeongdeok.gitbooks.io</a:t>
            </a:r>
            <a:r>
              <a:rPr lang="en-US" altLang="ko-KR" dirty="0"/>
              <a:t>/blue-05_opensw/content/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884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스크린샷 2017-10-11 오전 9.38.53.png" descr="스크린샷 2017-10-11 오전 9.38.53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5000" b="500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10883900" y="0"/>
            <a:ext cx="17907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500" b="1" dirty="0" smtClean="0"/>
              <a:t>1</a:t>
            </a:r>
            <a:endParaRPr kumimoji="1"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94668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스크린샷 2017-10-11 오전 9.39.32.png" descr="스크린샷 2017-10-11 오전 9.39.32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5000" b="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텍스트 상자 9"/>
          <p:cNvSpPr txBox="1"/>
          <p:nvPr/>
        </p:nvSpPr>
        <p:spPr>
          <a:xfrm>
            <a:off x="10883900" y="0"/>
            <a:ext cx="17907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500" b="1" dirty="0"/>
              <a:t>2</a:t>
            </a:r>
            <a:endParaRPr kumimoji="1"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7425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스크린샷 2017-10-11 오전 9.39.53.png" descr="스크린샷 2017-10-11 오전 9.39.53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5000" b="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텍스트 상자 10"/>
          <p:cNvSpPr txBox="1"/>
          <p:nvPr/>
        </p:nvSpPr>
        <p:spPr>
          <a:xfrm>
            <a:off x="10883900" y="0"/>
            <a:ext cx="17907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500" b="1" dirty="0"/>
              <a:t>3</a:t>
            </a:r>
            <a:endParaRPr kumimoji="1"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87786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스크린샷 2017-10-11 오전 9.40.27.png" descr="스크린샷 2017-10-11 오전 9.40.27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5000" b="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텍스트 상자 9"/>
          <p:cNvSpPr txBox="1"/>
          <p:nvPr/>
        </p:nvSpPr>
        <p:spPr>
          <a:xfrm>
            <a:off x="10883900" y="0"/>
            <a:ext cx="17907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500" b="1" dirty="0"/>
              <a:t>4</a:t>
            </a:r>
            <a:endParaRPr kumimoji="1"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100224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261</Words>
  <Application>Microsoft Macintosh PowerPoint</Application>
  <PresentationFormat>와이드스크린</PresentationFormat>
  <Paragraphs>103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나눔바른고딕</vt:lpstr>
      <vt:lpstr>나눔바른고딕 Light</vt:lpstr>
      <vt:lpstr>나눔손글씨 붓</vt:lpstr>
      <vt:lpstr>나눔스퀘어 Bold</vt:lpstr>
      <vt:lpstr>맑은 고딕</vt:lpstr>
      <vt:lpstr>BatangChe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ParkYejin</cp:lastModifiedBy>
  <cp:revision>138</cp:revision>
  <dcterms:created xsi:type="dcterms:W3CDTF">2017-01-11T02:30:24Z</dcterms:created>
  <dcterms:modified xsi:type="dcterms:W3CDTF">2017-10-11T12:36:32Z</dcterms:modified>
</cp:coreProperties>
</file>