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cpsr.umich.edu/icpsrweb/NACJD/studies?fundingAgency=United+States+Department+of+Justice.+Office+of+Justice+Programs.+Bureau+of+Justice+Statistics&amp;dataFormat%5B0%5D=Delimited&amp;q=&amp;sortBy=5&amp;paging.startRow=1" TargetMode="External"/><Relationship Id="rId4" Type="http://schemas.openxmlformats.org/officeDocument/2006/relationships/hyperlink" Target="https://www.census.gov/popest/data/state/totals/2012/" TargetMode="External"/><Relationship Id="rId5" Type="http://schemas.openxmlformats.org/officeDocument/2006/relationships/hyperlink" Target="https://www.census.gov/popest/data/historical/2000s/vintage_2008/stat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boy.jpg" id="58" name="Shape 58"/>
          <p:cNvPicPr preferRelativeResize="0"/>
          <p:nvPr/>
        </p:nvPicPr>
        <p:blipFill rotWithShape="1">
          <a:blip r:embed="rId3">
            <a:alphaModFix/>
          </a:blip>
          <a:srcRect b="485" l="0" r="0" t="495"/>
          <a:stretch/>
        </p:blipFill>
        <p:spPr>
          <a:xfrm>
            <a:off x="-200" y="0"/>
            <a:ext cx="91443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4294967295" type="body"/>
          </p:nvPr>
        </p:nvSpPr>
        <p:spPr>
          <a:xfrm>
            <a:off x="4252125" y="0"/>
            <a:ext cx="4176000" cy="7014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U.S. Prison Sentencing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384050" y="598225"/>
            <a:ext cx="1947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By: Nick Wagner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21 at 3.34.22 PM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35"/>
            <a:ext cx="9143998" cy="4891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5444650" y="2746400"/>
            <a:ext cx="3469176" cy="2144178"/>
          </a:xfrm>
          <a:prstGeom prst="irregularSeal2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 rot="-1671263">
            <a:off x="6083053" y="3571521"/>
            <a:ext cx="1770877" cy="493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5 HOURS!!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21 at 12.56.55 AM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7" y="0"/>
            <a:ext cx="6646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427650" y="1486625"/>
            <a:ext cx="1069200" cy="4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27800" y="3809975"/>
            <a:ext cx="1069200" cy="46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 rot="-2069948">
            <a:off x="-14829" y="1486743"/>
            <a:ext cx="1697052" cy="460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creator of XGBoost</a:t>
            </a:r>
          </a:p>
        </p:txBody>
      </p:sp>
      <p:sp>
        <p:nvSpPr>
          <p:cNvPr id="182" name="Shape 182"/>
          <p:cNvSpPr txBox="1"/>
          <p:nvPr/>
        </p:nvSpPr>
        <p:spPr>
          <a:xfrm rot="-2096734">
            <a:off x="166" y="3857240"/>
            <a:ext cx="1667080" cy="460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college roommate!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14211" l="6023" r="0" t="7227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5400" y="35400"/>
            <a:ext cx="8754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PREDICTING RACE: ACCURACY ABOVE BASELINE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0" y="4537475"/>
            <a:ext cx="1663624" cy="6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0"/>
            <a:ext cx="76436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4083475" y="505900"/>
            <a:ext cx="4782000" cy="4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BETTER TO BE LEFT OF/UNDER THE CURVE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505925" y="1049925"/>
            <a:ext cx="7757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Bureau of Justice Statistics sentencing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http://www.icpsr.umich.edu/icpsrweb/NACJD/studies?fundingAgency=United+States+Department+of+Justice.+Office+of+Justice+Programs.+Bureau+of+Justice+Statistics&amp;dataFormat%5B0%5D=Delimited&amp;q=&amp;sortBy=5&amp;paging.startRow=1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505925" y="2178050"/>
            <a:ext cx="7757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2012 population data: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https://www.census.gov/popest/data/state/totals/2012/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05925" y="2716175"/>
            <a:ext cx="7757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2008 population 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https://www.census.gov/popest/data/historical/2000s/vintage_2008/state.html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05925" y="339100"/>
            <a:ext cx="54687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RESOURCES: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575" y="1130225"/>
            <a:ext cx="5839549" cy="4013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 rot="10800000">
            <a:off x="7596350" y="993025"/>
            <a:ext cx="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7" name="Shape 67"/>
          <p:cNvCxnSpPr/>
          <p:nvPr/>
        </p:nvCxnSpPr>
        <p:spPr>
          <a:xfrm>
            <a:off x="7596350" y="993025"/>
            <a:ext cx="78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 rot="10800000">
            <a:off x="8382950" y="993025"/>
            <a:ext cx="0" cy="19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 txBox="1"/>
          <p:nvPr/>
        </p:nvSpPr>
        <p:spPr>
          <a:xfrm>
            <a:off x="103175" y="231000"/>
            <a:ext cx="6895200" cy="4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TOTAL SENTENCES</a:t>
            </a:r>
            <a:r>
              <a:rPr b="1" lang="en" sz="2400">
                <a:latin typeface="Lato"/>
                <a:ea typeface="Lato"/>
                <a:cs typeface="Lato"/>
                <a:sym typeface="Lato"/>
              </a:rPr>
              <a:t>  (excluding parole violations)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1991 - 2014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 No data for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Idaho, Arkansas,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Louisiana, Hawaii, Virginia,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Connecticut &amp; Vermont.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21 at 1.58.20 AM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78575" cy="304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21 at 1.59.39 AM.pn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4074"/>
            <a:ext cx="4178574" cy="20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4235725" y="944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>
            <a:off x="4353625" y="944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>
            <a:off x="4235725" y="2597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>
            <a:off x="4235725" y="4250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0" name="Shape 80"/>
          <p:cNvCxnSpPr/>
          <p:nvPr/>
        </p:nvCxnSpPr>
        <p:spPr>
          <a:xfrm>
            <a:off x="4353625" y="4250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1" name="Shape 81"/>
          <p:cNvCxnSpPr/>
          <p:nvPr/>
        </p:nvCxnSpPr>
        <p:spPr>
          <a:xfrm>
            <a:off x="4235725" y="5903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>
            <a:off x="4235725" y="7556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>
            <a:off x="4353625" y="7556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4" name="Shape 84"/>
          <p:cNvCxnSpPr/>
          <p:nvPr/>
        </p:nvCxnSpPr>
        <p:spPr>
          <a:xfrm>
            <a:off x="4235725" y="9209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235725" y="17708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>
            <a:off x="4353625" y="17708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>
            <a:off x="4235725" y="19361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/>
          <p:nvPr/>
        </p:nvCxnSpPr>
        <p:spPr>
          <a:xfrm>
            <a:off x="4235725" y="24566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353625" y="24566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4235725" y="26219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4235725" y="27614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353625" y="27614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3" name="Shape 93"/>
          <p:cNvCxnSpPr/>
          <p:nvPr/>
        </p:nvCxnSpPr>
        <p:spPr>
          <a:xfrm>
            <a:off x="4235725" y="29267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4235725" y="31424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>
            <a:off x="4353625" y="31424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>
            <a:off x="4235725" y="33077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>
            <a:off x="4235725" y="38282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/>
          <p:nvPr/>
        </p:nvCxnSpPr>
        <p:spPr>
          <a:xfrm>
            <a:off x="4353625" y="38282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4235725" y="39935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4235725" y="34472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4353625" y="34472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4235725" y="36125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4235725" y="41330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4353625" y="41330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4235725" y="42983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4235725" y="45140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4353625" y="45140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4235725" y="46793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4235725" y="48188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>
            <a:off x="4353625" y="4818800"/>
            <a:ext cx="0" cy="1653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4235725" y="4984100"/>
            <a:ext cx="117900" cy="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47200" y="177050"/>
            <a:ext cx="2394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47200" y="507650"/>
            <a:ext cx="766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47200" y="838250"/>
            <a:ext cx="49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47200" y="1853450"/>
            <a:ext cx="67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47200" y="2539250"/>
            <a:ext cx="566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47200" y="3225050"/>
            <a:ext cx="53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7200" y="3612500"/>
            <a:ext cx="200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47200" y="3910850"/>
            <a:ext cx="191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47200" y="4298300"/>
            <a:ext cx="1085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47200" y="4596650"/>
            <a:ext cx="1675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x="47200" y="4901450"/>
            <a:ext cx="67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47200" y="2890675"/>
            <a:ext cx="1928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4" name="Shape 124"/>
          <p:cNvSpPr txBox="1"/>
          <p:nvPr/>
        </p:nvSpPr>
        <p:spPr>
          <a:xfrm>
            <a:off x="5444650" y="590300"/>
            <a:ext cx="30597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No surprise: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b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lack inmates, on average, are given longer prison sentences.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21 at 2.00.39 AM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25" y="1273100"/>
            <a:ext cx="4191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456725" y="1169300"/>
            <a:ext cx="31920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The youngest inmates (18-24) are more likely to be black than white.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After 25, whites are sentenced more frequently.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09300" y="168650"/>
            <a:ext cx="6279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AT ALL AGES, ARE BLACKS AND WHITES SENTENCED IN EQUAL PROPORTION?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1154400" y="1444575"/>
            <a:ext cx="6835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Among white convicts,  </a:t>
            </a:r>
            <a:r>
              <a:rPr b="1" lang="en" sz="2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36 </a:t>
            </a:r>
            <a:r>
              <a:rPr lang="en" sz="24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of 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every 100 prison sentences are for parole violations.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54400" y="2469380"/>
            <a:ext cx="6835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Among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black convicts, </a:t>
            </a:r>
            <a:r>
              <a:rPr b="1" lang="en" sz="2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39 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of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every 100 prison sentences are for parole violations.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154400" y="3494173"/>
            <a:ext cx="6835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Among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hispanic convicts, </a:t>
            </a:r>
            <a:r>
              <a:rPr b="1" lang="en" sz="2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49 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of</a:t>
            </a: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every 100 prison sentences are for parole violations.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854250" y="277050"/>
            <a:ext cx="74355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>
                <a:latin typeface="Lato"/>
                <a:ea typeface="Lato"/>
                <a:cs typeface="Lato"/>
                <a:sym typeface="Lato"/>
              </a:rPr>
              <a:t>INEQUALITY AFTER RELEASE?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" y="561962"/>
            <a:ext cx="90201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3147912" y="104175"/>
            <a:ext cx="2848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SENTENCES PER YEAR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6218" l="10257" r="15409" t="21642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70800" y="23600"/>
            <a:ext cx="9073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CHANGE IN SENTENCING RATES (2008 - 2012)</a:t>
            </a:r>
            <a:br>
              <a:rPr b="1" lang="en" sz="1600"/>
            </a:br>
            <a:br>
              <a:rPr b="1" lang="en" sz="1600"/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14252" l="6164" r="0" t="7310"/>
          <a:stretch/>
        </p:blipFill>
        <p:spPr>
          <a:xfrm>
            <a:off x="0" y="0"/>
            <a:ext cx="91911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94400" y="35400"/>
            <a:ext cx="8361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%  OF CRIMES COMMITTED BY REPEAT OFFENDERS (2008-2012)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10169" l="7629" r="0" t="12616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0800" y="35400"/>
            <a:ext cx="7515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MOST FREQUENTLY SENTENCED CRIME (2008-2012)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0" y="4530600"/>
            <a:ext cx="3232799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 the darker the shade, the greater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per-capita sentencing rate.</a:t>
            </a:r>
          </a:p>
        </p:txBody>
      </p:sp>
      <p:sp>
        <p:nvSpPr>
          <p:cNvPr id="165" name="Shape 165"/>
          <p:cNvSpPr/>
          <p:nvPr/>
        </p:nvSpPr>
        <p:spPr>
          <a:xfrm>
            <a:off x="205189" y="636378"/>
            <a:ext cx="8246000" cy="1767425"/>
          </a:xfrm>
          <a:custGeom>
            <a:pathLst>
              <a:path extrusionOk="0" h="70697" w="329840">
                <a:moveTo>
                  <a:pt x="52201" y="30"/>
                </a:moveTo>
                <a:cubicBezTo>
                  <a:pt x="39926" y="30"/>
                  <a:pt x="27617" y="-89"/>
                  <a:pt x="15389" y="974"/>
                </a:cubicBezTo>
                <a:cubicBezTo>
                  <a:pt x="12706" y="1207"/>
                  <a:pt x="9367" y="116"/>
                  <a:pt x="7366" y="1918"/>
                </a:cubicBezTo>
                <a:cubicBezTo>
                  <a:pt x="-4347" y="12462"/>
                  <a:pt x="-945" y="37969"/>
                  <a:pt x="10198" y="49113"/>
                </a:cubicBezTo>
                <a:cubicBezTo>
                  <a:pt x="12323" y="51238"/>
                  <a:pt x="16159" y="50057"/>
                  <a:pt x="19165" y="50057"/>
                </a:cubicBezTo>
                <a:cubicBezTo>
                  <a:pt x="30111" y="50057"/>
                  <a:pt x="41146" y="48609"/>
                  <a:pt x="51729" y="45809"/>
                </a:cubicBezTo>
                <a:cubicBezTo>
                  <a:pt x="68658" y="41328"/>
                  <a:pt x="84766" y="34010"/>
                  <a:pt x="101756" y="29763"/>
                </a:cubicBezTo>
                <a:cubicBezTo>
                  <a:pt x="112322" y="27121"/>
                  <a:pt x="123105" y="21836"/>
                  <a:pt x="133849" y="23628"/>
                </a:cubicBezTo>
                <a:cubicBezTo>
                  <a:pt x="143161" y="25180"/>
                  <a:pt x="152435" y="26966"/>
                  <a:pt x="161693" y="28819"/>
                </a:cubicBezTo>
                <a:cubicBezTo>
                  <a:pt x="172736" y="31028"/>
                  <a:pt x="180967" y="40686"/>
                  <a:pt x="191426" y="44865"/>
                </a:cubicBezTo>
                <a:cubicBezTo>
                  <a:pt x="205713" y="50573"/>
                  <a:pt x="221729" y="51358"/>
                  <a:pt x="235789" y="57608"/>
                </a:cubicBezTo>
                <a:cubicBezTo>
                  <a:pt x="242768" y="60710"/>
                  <a:pt x="248047" y="67042"/>
                  <a:pt x="255139" y="69879"/>
                </a:cubicBezTo>
                <a:cubicBezTo>
                  <a:pt x="266647" y="74482"/>
                  <a:pt x="277095" y="57783"/>
                  <a:pt x="289120" y="54776"/>
                </a:cubicBezTo>
                <a:cubicBezTo>
                  <a:pt x="295378" y="53210"/>
                  <a:pt x="302479" y="56700"/>
                  <a:pt x="308469" y="54304"/>
                </a:cubicBezTo>
                <a:cubicBezTo>
                  <a:pt x="320015" y="49683"/>
                  <a:pt x="327267" y="35823"/>
                  <a:pt x="329707" y="23628"/>
                </a:cubicBezTo>
                <a:cubicBezTo>
                  <a:pt x="330768" y="18320"/>
                  <a:pt x="321851" y="13423"/>
                  <a:pt x="316493" y="14189"/>
                </a:cubicBezTo>
                <a:cubicBezTo>
                  <a:pt x="311113" y="14957"/>
                  <a:pt x="306250" y="17893"/>
                  <a:pt x="301390" y="20324"/>
                </a:cubicBezTo>
                <a:cubicBezTo>
                  <a:pt x="292890" y="24573"/>
                  <a:pt x="283223" y="26019"/>
                  <a:pt x="274489" y="29763"/>
                </a:cubicBezTo>
                <a:cubicBezTo>
                  <a:pt x="271579" y="31010"/>
                  <a:pt x="269116" y="33490"/>
                  <a:pt x="265994" y="34011"/>
                </a:cubicBezTo>
                <a:cubicBezTo>
                  <a:pt x="262155" y="34650"/>
                  <a:pt x="258483" y="31942"/>
                  <a:pt x="254667" y="31179"/>
                </a:cubicBezTo>
                <a:cubicBezTo>
                  <a:pt x="249730" y="30191"/>
                  <a:pt x="244067" y="33430"/>
                  <a:pt x="239565" y="31179"/>
                </a:cubicBezTo>
                <a:cubicBezTo>
                  <a:pt x="238621" y="30707"/>
                  <a:pt x="239204" y="28347"/>
                  <a:pt x="238149" y="28347"/>
                </a:cubicBezTo>
                <a:cubicBezTo>
                  <a:pt x="226473" y="28347"/>
                  <a:pt x="215066" y="24043"/>
                  <a:pt x="204169" y="19852"/>
                </a:cubicBezTo>
                <a:cubicBezTo>
                  <a:pt x="191844" y="15111"/>
                  <a:pt x="180348" y="7584"/>
                  <a:pt x="167357" y="5222"/>
                </a:cubicBezTo>
                <a:cubicBezTo>
                  <a:pt x="156659" y="3276"/>
                  <a:pt x="145620" y="4318"/>
                  <a:pt x="134792" y="3334"/>
                </a:cubicBezTo>
                <a:cubicBezTo>
                  <a:pt x="125639" y="2501"/>
                  <a:pt x="116609" y="30"/>
                  <a:pt x="107419" y="30"/>
                </a:cubicBezTo>
                <a:cubicBezTo>
                  <a:pt x="100333" y="30"/>
                  <a:pt x="93267" y="974"/>
                  <a:pt x="86182" y="974"/>
                </a:cubicBezTo>
                <a:cubicBezTo>
                  <a:pt x="83311" y="974"/>
                  <a:pt x="78594" y="-333"/>
                  <a:pt x="77687" y="2390"/>
                </a:cubicBezTo>
                <a:cubicBezTo>
                  <a:pt x="77130" y="4058"/>
                  <a:pt x="74219" y="1790"/>
                  <a:pt x="72495" y="1446"/>
                </a:cubicBezTo>
                <a:cubicBezTo>
                  <a:pt x="65854" y="117"/>
                  <a:pt x="58972" y="502"/>
                  <a:pt x="52201" y="5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66" name="Shape 166"/>
          <p:cNvSpPr/>
          <p:nvPr/>
        </p:nvSpPr>
        <p:spPr>
          <a:xfrm>
            <a:off x="3410054" y="1748930"/>
            <a:ext cx="3755325" cy="2833800"/>
          </a:xfrm>
          <a:custGeom>
            <a:pathLst>
              <a:path extrusionOk="0" h="113352" w="150213">
                <a:moveTo>
                  <a:pt x="141576" y="65964"/>
                </a:moveTo>
                <a:cubicBezTo>
                  <a:pt x="141576" y="48788"/>
                  <a:pt x="131104" y="30506"/>
                  <a:pt x="117034" y="20657"/>
                </a:cubicBezTo>
                <a:cubicBezTo>
                  <a:pt x="104785" y="12083"/>
                  <a:pt x="87621" y="14050"/>
                  <a:pt x="72671" y="14050"/>
                </a:cubicBezTo>
                <a:cubicBezTo>
                  <a:pt x="67301" y="14050"/>
                  <a:pt x="63452" y="8533"/>
                  <a:pt x="58985" y="5555"/>
                </a:cubicBezTo>
                <a:cubicBezTo>
                  <a:pt x="53333" y="1787"/>
                  <a:pt x="45522" y="-1549"/>
                  <a:pt x="39163" y="835"/>
                </a:cubicBezTo>
                <a:cubicBezTo>
                  <a:pt x="29426" y="4486"/>
                  <a:pt x="33499" y="21113"/>
                  <a:pt x="33499" y="31512"/>
                </a:cubicBezTo>
                <a:cubicBezTo>
                  <a:pt x="33499" y="35004"/>
                  <a:pt x="34553" y="39425"/>
                  <a:pt x="32084" y="41895"/>
                </a:cubicBezTo>
                <a:cubicBezTo>
                  <a:pt x="21243" y="52735"/>
                  <a:pt x="6507" y="62772"/>
                  <a:pt x="3295" y="77763"/>
                </a:cubicBezTo>
                <a:cubicBezTo>
                  <a:pt x="2415" y="81867"/>
                  <a:pt x="-1096" y="86136"/>
                  <a:pt x="463" y="90034"/>
                </a:cubicBezTo>
                <a:cubicBezTo>
                  <a:pt x="7756" y="108258"/>
                  <a:pt x="38883" y="99944"/>
                  <a:pt x="58513" y="99944"/>
                </a:cubicBezTo>
                <a:cubicBezTo>
                  <a:pt x="65832" y="99944"/>
                  <a:pt x="73277" y="105562"/>
                  <a:pt x="80222" y="103248"/>
                </a:cubicBezTo>
                <a:cubicBezTo>
                  <a:pt x="82505" y="102486"/>
                  <a:pt x="84936" y="101388"/>
                  <a:pt x="87302" y="101832"/>
                </a:cubicBezTo>
                <a:cubicBezTo>
                  <a:pt x="101027" y="104405"/>
                  <a:pt x="114765" y="116987"/>
                  <a:pt x="127889" y="112215"/>
                </a:cubicBezTo>
                <a:cubicBezTo>
                  <a:pt x="139041" y="108159"/>
                  <a:pt x="149160" y="96201"/>
                  <a:pt x="150071" y="84370"/>
                </a:cubicBezTo>
                <a:cubicBezTo>
                  <a:pt x="150638" y="76996"/>
                  <a:pt x="144411" y="70690"/>
                  <a:pt x="141104" y="640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