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4" r:id="rId3"/>
    <p:sldId id="308" r:id="rId4"/>
    <p:sldId id="309" r:id="rId5"/>
    <p:sldId id="310" r:id="rId6"/>
    <p:sldId id="311" r:id="rId7"/>
    <p:sldId id="315" r:id="rId8"/>
    <p:sldId id="319" r:id="rId9"/>
    <p:sldId id="313" r:id="rId10"/>
    <p:sldId id="312" r:id="rId11"/>
    <p:sldId id="314" r:id="rId12"/>
    <p:sldId id="316" r:id="rId13"/>
    <p:sldId id="317" r:id="rId14"/>
    <p:sldId id="318" r:id="rId15"/>
    <p:sldId id="321" r:id="rId16"/>
    <p:sldId id="320" r:id="rId17"/>
    <p:sldId id="324" r:id="rId18"/>
    <p:sldId id="325" r:id="rId19"/>
    <p:sldId id="326" r:id="rId20"/>
    <p:sldId id="322" r:id="rId21"/>
    <p:sldId id="323" r:id="rId22"/>
    <p:sldId id="328" r:id="rId23"/>
    <p:sldId id="327" r:id="rId24"/>
    <p:sldId id="329" r:id="rId25"/>
    <p:sldId id="330" r:id="rId26"/>
    <p:sldId id="331" r:id="rId27"/>
    <p:sldId id="33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64" autoAdjust="0"/>
    <p:restoredTop sz="94660"/>
  </p:normalViewPr>
  <p:slideViewPr>
    <p:cSldViewPr snapToGrid="0">
      <p:cViewPr varScale="1">
        <p:scale>
          <a:sx n="82" d="100"/>
          <a:sy n="82" d="100"/>
        </p:scale>
        <p:origin x="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2024/8/5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C/C++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 Design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F1BB0-473B-D946-8E52-D555D417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addresses of array elements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DCE41-4078-EA41-93C7-FCB6FD45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187" y="1384371"/>
            <a:ext cx="11053879" cy="461464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Use &amp; operator to get the addresses of elements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4CDB9F-A882-A245-841B-AC0FF936BC34}"/>
              </a:ext>
            </a:extLst>
          </p:cNvPr>
          <p:cNvSpPr/>
          <p:nvPr/>
        </p:nvSpPr>
        <p:spPr>
          <a:xfrm>
            <a:off x="755905" y="2017602"/>
            <a:ext cx="66839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128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"p0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"p1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"p2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"p3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//the same behavior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写操作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完全相同，对编号为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born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赋值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3F2F031-FEE0-504F-9F07-BCEEB1025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217645"/>
              </p:ext>
            </p:extLst>
          </p:nvPr>
        </p:nvGraphicFramePr>
        <p:xfrm>
          <a:off x="7291180" y="888065"/>
          <a:ext cx="2594018" cy="4732263"/>
        </p:xfrm>
        <a:graphic>
          <a:graphicData uri="http://schemas.openxmlformats.org/drawingml/2006/table">
            <a:tbl>
              <a:tblPr/>
              <a:tblGrid>
                <a:gridCol w="854500">
                  <a:extLst>
                    <a:ext uri="{9D8B030D-6E8A-4147-A177-3AD203B41FA5}">
                      <a16:colId xmlns:a16="http://schemas.microsoft.com/office/drawing/2014/main" val="2401228791"/>
                    </a:ext>
                  </a:extLst>
                </a:gridCol>
                <a:gridCol w="885018">
                  <a:extLst>
                    <a:ext uri="{9D8B030D-6E8A-4147-A177-3AD203B41FA5}">
                      <a16:colId xmlns:a16="http://schemas.microsoft.com/office/drawing/2014/main" val="2122768670"/>
                    </a:ext>
                  </a:extLst>
                </a:gridCol>
                <a:gridCol w="854500">
                  <a:extLst>
                    <a:ext uri="{9D8B030D-6E8A-4147-A177-3AD203B41FA5}">
                      <a16:colId xmlns:a16="http://schemas.microsoft.com/office/drawing/2014/main" val="1840450222"/>
                    </a:ext>
                  </a:extLst>
                </a:gridCol>
              </a:tblGrid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students[4]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849899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614986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702154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5996899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0x...30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23572"/>
                  </a:ext>
                </a:extLst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students[3]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844201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936789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49836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78107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0x...24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482986"/>
                  </a:ext>
                </a:extLst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students[2]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260948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3340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579645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788741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0x...18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359427"/>
                  </a:ext>
                </a:extLst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students[1]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28293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174155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805506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894454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0x...0C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875534"/>
                  </a:ext>
                </a:extLst>
              </a:tr>
              <a:tr h="16276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students[0]</a:t>
                      </a: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701278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34757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715031"/>
                  </a:ext>
                </a:extLst>
              </a:tr>
              <a:tr h="1627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043206"/>
                  </a:ext>
                </a:extLst>
              </a:tr>
              <a:tr h="1541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0x...00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873149"/>
                  </a:ext>
                </a:extLst>
              </a:tr>
              <a:tr h="16276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2085633"/>
                  </a:ext>
                </a:extLst>
              </a:tr>
              <a:tr h="162762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9" marR="7629" marT="762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8248672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1B84F91-AA5C-D040-9E35-169A3AA86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39081"/>
              </p:ext>
            </p:extLst>
          </p:nvPr>
        </p:nvGraphicFramePr>
        <p:xfrm>
          <a:off x="4940405" y="5903406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632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92725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p0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6C409C1-8B5A-2940-BD59-E562E773B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477090"/>
              </p:ext>
            </p:extLst>
          </p:nvPr>
        </p:nvGraphicFramePr>
        <p:xfrm>
          <a:off x="4942135" y="4893665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632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92725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p1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0x...0C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865C0D5-DB2B-624E-8B9B-E9B2EAB81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470620"/>
              </p:ext>
            </p:extLst>
          </p:nvPr>
        </p:nvGraphicFramePr>
        <p:xfrm>
          <a:off x="4949954" y="3844942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632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92725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p2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0x...18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2763C58-46CD-F348-BD5F-83564CEFA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098067"/>
              </p:ext>
            </p:extLst>
          </p:nvPr>
        </p:nvGraphicFramePr>
        <p:xfrm>
          <a:off x="4950312" y="2773094"/>
          <a:ext cx="1656580" cy="954594"/>
        </p:xfrm>
        <a:graphic>
          <a:graphicData uri="http://schemas.openxmlformats.org/drawingml/2006/table">
            <a:tbl>
              <a:tblPr/>
              <a:tblGrid>
                <a:gridCol w="457531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6324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92725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142446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14244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p3</a:t>
                      </a:r>
                      <a:endParaRPr lang="en" sz="20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0x...24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142446">
                <a:tc vMerge="1">
                  <a:txBody>
                    <a:bodyPr/>
                    <a:lstStyle/>
                    <a:p>
                      <a:pPr algn="r" fontAlgn="ctr"/>
                      <a:endParaRPr lang="en" sz="2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142446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13" name="任意形状 12">
            <a:extLst>
              <a:ext uri="{FF2B5EF4-FFF2-40B4-BE49-F238E27FC236}">
                <a16:creationId xmlns:a16="http://schemas.microsoft.com/office/drawing/2014/main" id="{F86C48C1-B5E5-A746-B464-BF2E0EAD1187}"/>
              </a:ext>
            </a:extLst>
          </p:cNvPr>
          <p:cNvSpPr/>
          <p:nvPr/>
        </p:nvSpPr>
        <p:spPr>
          <a:xfrm>
            <a:off x="6324598" y="5230906"/>
            <a:ext cx="2227730" cy="1250584"/>
          </a:xfrm>
          <a:custGeom>
            <a:avLst/>
            <a:gdLst>
              <a:gd name="connsiteX0" fmla="*/ 0 w 2227730"/>
              <a:gd name="connsiteY0" fmla="*/ 1250584 h 1250584"/>
              <a:gd name="connsiteX1" fmla="*/ 1286706 w 2227730"/>
              <a:gd name="connsiteY1" fmla="*/ 919970 h 1250584"/>
              <a:gd name="connsiteX2" fmla="*/ 2227730 w 2227730"/>
              <a:gd name="connsiteY2" fmla="*/ 0 h 1250584"/>
              <a:gd name="connsiteX3" fmla="*/ 2227730 w 2227730"/>
              <a:gd name="connsiteY3" fmla="*/ 0 h 1250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30" h="1250584" extrusionOk="0">
                <a:moveTo>
                  <a:pt x="0" y="1250584"/>
                </a:moveTo>
                <a:cubicBezTo>
                  <a:pt x="374261" y="1138020"/>
                  <a:pt x="831241" y="1159993"/>
                  <a:pt x="1286706" y="919970"/>
                </a:cubicBezTo>
                <a:cubicBezTo>
                  <a:pt x="1657995" y="711539"/>
                  <a:pt x="2227729" y="0"/>
                  <a:pt x="2227730" y="0"/>
                </a:cubicBezTo>
                <a:lnTo>
                  <a:pt x="222773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任意形状 13">
            <a:extLst>
              <a:ext uri="{FF2B5EF4-FFF2-40B4-BE49-F238E27FC236}">
                <a16:creationId xmlns:a16="http://schemas.microsoft.com/office/drawing/2014/main" id="{6A2E3792-C65E-2348-A590-15EB8C735A66}"/>
              </a:ext>
            </a:extLst>
          </p:cNvPr>
          <p:cNvSpPr/>
          <p:nvPr/>
        </p:nvSpPr>
        <p:spPr>
          <a:xfrm>
            <a:off x="6324599" y="4294977"/>
            <a:ext cx="2277626" cy="1169894"/>
          </a:xfrm>
          <a:custGeom>
            <a:avLst/>
            <a:gdLst>
              <a:gd name="connsiteX0" fmla="*/ 0 w 2277626"/>
              <a:gd name="connsiteY0" fmla="*/ 1169894 h 1169894"/>
              <a:gd name="connsiteX1" fmla="*/ 1315526 w 2277626"/>
              <a:gd name="connsiteY1" fmla="*/ 860612 h 1169894"/>
              <a:gd name="connsiteX2" fmla="*/ 2277626 w 2277626"/>
              <a:gd name="connsiteY2" fmla="*/ 0 h 1169894"/>
              <a:gd name="connsiteX3" fmla="*/ 2277626 w 2277626"/>
              <a:gd name="connsiteY3" fmla="*/ 0 h 116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626" h="1169894" extrusionOk="0">
                <a:moveTo>
                  <a:pt x="0" y="1169894"/>
                </a:moveTo>
                <a:cubicBezTo>
                  <a:pt x="399924" y="1070778"/>
                  <a:pt x="888987" y="1073210"/>
                  <a:pt x="1315526" y="860612"/>
                </a:cubicBezTo>
                <a:cubicBezTo>
                  <a:pt x="1695130" y="665630"/>
                  <a:pt x="2277625" y="0"/>
                  <a:pt x="2277626" y="0"/>
                </a:cubicBezTo>
                <a:lnTo>
                  <a:pt x="2277626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任意形状 14">
            <a:extLst>
              <a:ext uri="{FF2B5EF4-FFF2-40B4-BE49-F238E27FC236}">
                <a16:creationId xmlns:a16="http://schemas.microsoft.com/office/drawing/2014/main" id="{4AF47AF1-DBEE-3548-A0A7-E8A4A4CB330B}"/>
              </a:ext>
            </a:extLst>
          </p:cNvPr>
          <p:cNvSpPr/>
          <p:nvPr/>
        </p:nvSpPr>
        <p:spPr>
          <a:xfrm>
            <a:off x="6324600" y="3424539"/>
            <a:ext cx="2227728" cy="954594"/>
          </a:xfrm>
          <a:custGeom>
            <a:avLst/>
            <a:gdLst>
              <a:gd name="connsiteX0" fmla="*/ 0 w 2227728"/>
              <a:gd name="connsiteY0" fmla="*/ 954594 h 954594"/>
              <a:gd name="connsiteX1" fmla="*/ 1286705 w 2227728"/>
              <a:gd name="connsiteY1" fmla="*/ 702230 h 954594"/>
              <a:gd name="connsiteX2" fmla="*/ 2227728 w 2227728"/>
              <a:gd name="connsiteY2" fmla="*/ 0 h 954594"/>
              <a:gd name="connsiteX3" fmla="*/ 2227728 w 2227728"/>
              <a:gd name="connsiteY3" fmla="*/ 0 h 95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28" h="954594" extrusionOk="0">
                <a:moveTo>
                  <a:pt x="0" y="954594"/>
                </a:moveTo>
                <a:cubicBezTo>
                  <a:pt x="415936" y="882195"/>
                  <a:pt x="847936" y="886656"/>
                  <a:pt x="1286705" y="702230"/>
                </a:cubicBezTo>
                <a:cubicBezTo>
                  <a:pt x="1657994" y="543131"/>
                  <a:pt x="2227727" y="0"/>
                  <a:pt x="2227728" y="0"/>
                </a:cubicBezTo>
                <a:lnTo>
                  <a:pt x="2227728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6F72D6A0-42AA-7840-A4EE-433B8A42FED3}"/>
              </a:ext>
            </a:extLst>
          </p:cNvPr>
          <p:cNvSpPr/>
          <p:nvPr/>
        </p:nvSpPr>
        <p:spPr>
          <a:xfrm>
            <a:off x="6109019" y="2563023"/>
            <a:ext cx="2443308" cy="870792"/>
          </a:xfrm>
          <a:custGeom>
            <a:avLst/>
            <a:gdLst>
              <a:gd name="connsiteX0" fmla="*/ 0 w 2443308"/>
              <a:gd name="connsiteY0" fmla="*/ 870792 h 870792"/>
              <a:gd name="connsiteX1" fmla="*/ 1411221 w 2443308"/>
              <a:gd name="connsiteY1" fmla="*/ 640582 h 870792"/>
              <a:gd name="connsiteX2" fmla="*/ 2443308 w 2443308"/>
              <a:gd name="connsiteY2" fmla="*/ 0 h 870792"/>
              <a:gd name="connsiteX3" fmla="*/ 2443308 w 2443308"/>
              <a:gd name="connsiteY3" fmla="*/ 0 h 870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3308" h="870792" extrusionOk="0">
                <a:moveTo>
                  <a:pt x="0" y="870792"/>
                </a:moveTo>
                <a:cubicBezTo>
                  <a:pt x="486384" y="818620"/>
                  <a:pt x="930582" y="813270"/>
                  <a:pt x="1411221" y="640582"/>
                </a:cubicBezTo>
                <a:cubicBezTo>
                  <a:pt x="1818440" y="495451"/>
                  <a:pt x="2443307" y="0"/>
                  <a:pt x="2443308" y="0"/>
                </a:cubicBezTo>
                <a:lnTo>
                  <a:pt x="2443308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304A133-BC2D-024D-BE11-35EB3336A1F5}"/>
              </a:ext>
            </a:extLst>
          </p:cNvPr>
          <p:cNvSpPr/>
          <p:nvPr/>
        </p:nvSpPr>
        <p:spPr>
          <a:xfrm>
            <a:off x="755905" y="6014145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604AD3-DFB8-C986-EA65-23670928CDE8}"/>
              </a:ext>
            </a:extLst>
          </p:cNvPr>
          <p:cNvSpPr txBox="1"/>
          <p:nvPr/>
        </p:nvSpPr>
        <p:spPr>
          <a:xfrm>
            <a:off x="9587345" y="1097852"/>
            <a:ext cx="259401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数组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student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有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128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个元素，元素类型是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Student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是结构体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12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个字节，数组声明了之后，在内存里程序就分配了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128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个连续的每个大小为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12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个字节的对象。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 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都是运算符，运算符有优先级，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比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&amp;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高，所以是取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号元素拿过来做取地址的操作。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对于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p0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这个指针，其实是个变量，在内存里面占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个或者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个字节，变量的内容是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号元素的地址。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p1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Student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类型的指针，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P-&gt;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就可以取到结构体的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member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成员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78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AE43E-BF45-F543-B53F-398E3EC0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 name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7E704-E665-7843-B560-14BCB99FF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36276"/>
          </a:xfrm>
        </p:spPr>
        <p:txBody>
          <a:bodyPr/>
          <a:lstStyle/>
          <a:p>
            <a:r>
              <a:rPr kumimoji="1" lang="en-US" altLang="zh-CN" dirty="0"/>
              <a:t>You can consider an array name as a pointer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FF3AAE-99C0-834E-A481-2FE1DA9684D9}"/>
              </a:ext>
            </a:extLst>
          </p:cNvPr>
          <p:cNvSpPr/>
          <p:nvPr/>
        </p:nvSpPr>
        <p:spPr>
          <a:xfrm>
            <a:off x="1024847" y="5330950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array.cpp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7CAD0D-0D33-9D41-87B8-AD6FB4AF2380}"/>
              </a:ext>
            </a:extLst>
          </p:cNvPr>
          <p:cNvSpPr/>
          <p:nvPr/>
        </p:nvSpPr>
        <p:spPr>
          <a:xfrm>
            <a:off x="1138516" y="2032408"/>
            <a:ext cx="1063784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128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endParaRPr lang="en" altLang="zh-CN" dirty="0">
              <a:solidFill>
                <a:srgbClr val="795E26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"&amp;students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"students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"&amp;students[0]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]);</a:t>
            </a:r>
          </a:p>
          <a:p>
            <a:endParaRPr lang="en" altLang="zh-CN" dirty="0">
              <a:solidFill>
                <a:srgbClr val="267F99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students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students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是一个指针，把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students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里面存的地址赋给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的值就是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sudents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数组的首地址，对待指针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像对待数组一样去操作它，也就是既可以通过数组名来访问也可以通过指针来访问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/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对数组讲，他就是一个指针，它存的就是地址。对数组的取地址操作，不是指针的指针，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;/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他还是那个地址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AB08E8-67B5-0840-6F49-10B62295B74E}"/>
              </a:ext>
            </a:extLst>
          </p:cNvPr>
          <p:cNvSpPr txBox="1"/>
          <p:nvPr/>
        </p:nvSpPr>
        <p:spPr>
          <a:xfrm>
            <a:off x="5415904" y="1963271"/>
            <a:ext cx="6776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数组名代表了什么？数组名可以看作一个指针，可以把</a:t>
            </a:r>
            <a:r>
              <a:rPr lang="en-US" altLang="zh-CN" dirty="0"/>
              <a:t>students</a:t>
            </a:r>
            <a:r>
              <a:rPr lang="zh-CN" altLang="en-US" dirty="0"/>
              <a:t>看成一个变量，这个变量就是一个指针，他的类型是</a:t>
            </a:r>
            <a:r>
              <a:rPr lang="en-US" altLang="zh-CN" dirty="0" err="1"/>
              <a:t>Sudent</a:t>
            </a:r>
            <a:r>
              <a:rPr lang="zh-CN" altLang="en-US" dirty="0"/>
              <a:t>的指针，</a:t>
            </a:r>
          </a:p>
        </p:txBody>
      </p:sp>
    </p:spTree>
    <p:extLst>
      <p:ext uri="{BB962C8B-B14F-4D97-AF65-F5344CB8AC3E}">
        <p14:creationId xmlns:p14="http://schemas.microsoft.com/office/powerpoint/2010/main" val="379409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FAA15-6CB5-1F45-8EC5-CDF809ED3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Pointer arithmetic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87C400-DFB3-7642-820C-6934F1128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308629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p + num </a:t>
            </a:r>
            <a:r>
              <a:rPr kumimoji="1" lang="en-US" altLang="zh-CN" dirty="0"/>
              <a:t>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num + p </a:t>
            </a:r>
            <a:r>
              <a:rPr kumimoji="1" lang="en-US" altLang="zh-CN" dirty="0"/>
              <a:t>points to the </a:t>
            </a:r>
            <a:r>
              <a:rPr kumimoji="1" lang="en-US" altLang="zh-CN" i="1" dirty="0"/>
              <a:t>num-</a:t>
            </a:r>
            <a:r>
              <a:rPr kumimoji="1" lang="en-US" altLang="zh-CN" i="1" dirty="0" err="1"/>
              <a:t>th</a:t>
            </a:r>
            <a:r>
              <a:rPr kumimoji="1" lang="en-US" altLang="zh-CN" dirty="0"/>
              <a:t> element of the array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p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p - num </a:t>
            </a:r>
            <a:r>
              <a:rPr kumimoji="1" lang="en-US" altLang="zh-CN" dirty="0"/>
              <a:t>points to the </a:t>
            </a:r>
            <a:r>
              <a:rPr kumimoji="1" lang="en-US" altLang="zh-CN" i="1" dirty="0"/>
              <a:t>-num-</a:t>
            </a:r>
            <a:r>
              <a:rPr kumimoji="1" lang="en-US" altLang="zh-CN" i="1" dirty="0" err="1"/>
              <a:t>th</a:t>
            </a:r>
            <a:r>
              <a:rPr kumimoji="1" lang="en-US" altLang="zh-CN" i="1" dirty="0"/>
              <a:t> </a:t>
            </a:r>
            <a:r>
              <a:rPr kumimoji="1" lang="en-US" altLang="zh-CN" dirty="0"/>
              <a:t>element.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7DF37F-1BCB-2748-A00F-DA074C551D7B}"/>
              </a:ext>
            </a:extLst>
          </p:cNvPr>
          <p:cNvSpPr/>
          <p:nvPr/>
        </p:nvSpPr>
        <p:spPr>
          <a:xfrm>
            <a:off x="1030941" y="2635624"/>
            <a:ext cx="49261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b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真实的物理地址偏移了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8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个字节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-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;*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(p+1) =30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等价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40839C2-BFBC-7E4D-825C-43769CAE2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291950"/>
              </p:ext>
            </p:extLst>
          </p:nvPr>
        </p:nvGraphicFramePr>
        <p:xfrm>
          <a:off x="5653094" y="2272553"/>
          <a:ext cx="2455482" cy="4585449"/>
        </p:xfrm>
        <a:graphic>
          <a:graphicData uri="http://schemas.openxmlformats.org/drawingml/2006/table">
            <a:tbl>
              <a:tblPr/>
              <a:tblGrid>
                <a:gridCol w="953134">
                  <a:extLst>
                    <a:ext uri="{9D8B030D-6E8A-4147-A177-3AD203B41FA5}">
                      <a16:colId xmlns:a16="http://schemas.microsoft.com/office/drawing/2014/main" val="1886153329"/>
                    </a:ext>
                  </a:extLst>
                </a:gridCol>
                <a:gridCol w="549214">
                  <a:extLst>
                    <a:ext uri="{9D8B030D-6E8A-4147-A177-3AD203B41FA5}">
                      <a16:colId xmlns:a16="http://schemas.microsoft.com/office/drawing/2014/main" val="3320195820"/>
                    </a:ext>
                  </a:extLst>
                </a:gridCol>
                <a:gridCol w="953134">
                  <a:extLst>
                    <a:ext uri="{9D8B030D-6E8A-4147-A177-3AD203B41FA5}">
                      <a16:colId xmlns:a16="http://schemas.microsoft.com/office/drawing/2014/main" val="2411405116"/>
                    </a:ext>
                  </a:extLst>
                </a:gridCol>
              </a:tblGrid>
              <a:tr h="179822">
                <a:tc>
                  <a:txBody>
                    <a:bodyPr/>
                    <a:lstStyle/>
                    <a:p>
                      <a:pPr algn="r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Index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Value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Address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907024"/>
                  </a:ext>
                </a:extLst>
              </a:tr>
              <a:tr h="179822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302034"/>
                  </a:ext>
                </a:extLst>
              </a:tr>
              <a:tr h="213538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0x...11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578208"/>
                  </a:ext>
                </a:extLst>
              </a:tr>
              <a:tr h="213538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0x...10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934715"/>
                  </a:ext>
                </a:extLst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0x...0F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188090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0x...0E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537769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0x...0D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110747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0x...0C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313870"/>
                  </a:ext>
                </a:extLst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0x...0B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319159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0x...0A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031344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0x...09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014872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0x...08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992516"/>
                  </a:ext>
                </a:extLst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0x...07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34751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0x...06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21533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0x...05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607321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0x...04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317545"/>
                  </a:ext>
                </a:extLst>
              </a:tr>
              <a:tr h="213538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0x...03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842999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0x...02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092641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0x...01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912365"/>
                  </a:ext>
                </a:extLst>
              </a:tr>
              <a:tr h="213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0x...00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705088"/>
                  </a:ext>
                </a:extLst>
              </a:tr>
              <a:tr h="202299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730258"/>
                  </a:ext>
                </a:extLst>
              </a:tr>
              <a:tr h="179822"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7999" marR="7999" marT="79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95292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7BDE938-5852-0F43-90A0-D26E4A453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058884"/>
              </p:ext>
            </p:extLst>
          </p:nvPr>
        </p:nvGraphicFramePr>
        <p:xfrm>
          <a:off x="3251212" y="5449927"/>
          <a:ext cx="2073823" cy="1371600"/>
        </p:xfrm>
        <a:graphic>
          <a:graphicData uri="http://schemas.openxmlformats.org/drawingml/2006/table">
            <a:tbl>
              <a:tblPr/>
              <a:tblGrid>
                <a:gridCol w="572770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232112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268941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8" name="任意形状 7">
            <a:extLst>
              <a:ext uri="{FF2B5EF4-FFF2-40B4-BE49-F238E27FC236}">
                <a16:creationId xmlns:a16="http://schemas.microsoft.com/office/drawing/2014/main" id="{AE8784B5-821E-7440-BE6A-74A6B05225E4}"/>
              </a:ext>
            </a:extLst>
          </p:cNvPr>
          <p:cNvSpPr/>
          <p:nvPr/>
        </p:nvSpPr>
        <p:spPr>
          <a:xfrm>
            <a:off x="4375200" y="5510435"/>
            <a:ext cx="2227730" cy="475421"/>
          </a:xfrm>
          <a:custGeom>
            <a:avLst/>
            <a:gdLst>
              <a:gd name="connsiteX0" fmla="*/ 0 w 2227730"/>
              <a:gd name="connsiteY0" fmla="*/ 475421 h 475421"/>
              <a:gd name="connsiteX1" fmla="*/ 1286706 w 2227730"/>
              <a:gd name="connsiteY1" fmla="*/ 349735 h 475421"/>
              <a:gd name="connsiteX2" fmla="*/ 2227730 w 2227730"/>
              <a:gd name="connsiteY2" fmla="*/ 0 h 475421"/>
              <a:gd name="connsiteX3" fmla="*/ 2227730 w 2227730"/>
              <a:gd name="connsiteY3" fmla="*/ 0 h 47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30" h="475421" extrusionOk="0">
                <a:moveTo>
                  <a:pt x="0" y="475421"/>
                </a:moveTo>
                <a:cubicBezTo>
                  <a:pt x="434308" y="437763"/>
                  <a:pt x="880286" y="442157"/>
                  <a:pt x="1286706" y="349735"/>
                </a:cubicBezTo>
                <a:cubicBezTo>
                  <a:pt x="1657995" y="270498"/>
                  <a:pt x="2227729" y="0"/>
                  <a:pt x="2227730" y="0"/>
                </a:cubicBezTo>
                <a:lnTo>
                  <a:pt x="222773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F3CF93C3-F5CA-E84F-9AE5-2C4437D505A3}"/>
              </a:ext>
            </a:extLst>
          </p:cNvPr>
          <p:cNvSpPr/>
          <p:nvPr/>
        </p:nvSpPr>
        <p:spPr>
          <a:xfrm>
            <a:off x="4375200" y="4677227"/>
            <a:ext cx="2227730" cy="1308629"/>
          </a:xfrm>
          <a:custGeom>
            <a:avLst/>
            <a:gdLst>
              <a:gd name="connsiteX0" fmla="*/ 0 w 2227730"/>
              <a:gd name="connsiteY0" fmla="*/ 1308629 h 1308629"/>
              <a:gd name="connsiteX1" fmla="*/ 1286706 w 2227730"/>
              <a:gd name="connsiteY1" fmla="*/ 962669 h 1308629"/>
              <a:gd name="connsiteX2" fmla="*/ 2227730 w 2227730"/>
              <a:gd name="connsiteY2" fmla="*/ 0 h 1308629"/>
              <a:gd name="connsiteX3" fmla="*/ 2227730 w 2227730"/>
              <a:gd name="connsiteY3" fmla="*/ 0 h 130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7730" h="1308629" extrusionOk="0">
                <a:moveTo>
                  <a:pt x="0" y="1308629"/>
                </a:moveTo>
                <a:cubicBezTo>
                  <a:pt x="418994" y="1220821"/>
                  <a:pt x="815691" y="1218203"/>
                  <a:pt x="1286706" y="962669"/>
                </a:cubicBezTo>
                <a:cubicBezTo>
                  <a:pt x="1657995" y="744565"/>
                  <a:pt x="2227729" y="0"/>
                  <a:pt x="2227730" y="0"/>
                </a:cubicBezTo>
                <a:lnTo>
                  <a:pt x="222773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5D3687-FC85-DA4A-9B5B-D6D550843A24}"/>
              </a:ext>
            </a:extLst>
          </p:cNvPr>
          <p:cNvSpPr/>
          <p:nvPr/>
        </p:nvSpPr>
        <p:spPr>
          <a:xfrm>
            <a:off x="3864473" y="5973853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" altLang="zh-CN" dirty="0">
                <a:solidFill>
                  <a:srgbClr val="000000"/>
                </a:solidFill>
                <a:latin typeface="Courier" pitchFamily="2" charset="0"/>
                <a:ea typeface="等线" panose="02010600030101010101" pitchFamily="2" charset="-122"/>
              </a:rPr>
              <a:t>0x...04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F0AA24-8760-304C-B685-163C8CF43E5F}"/>
              </a:ext>
            </a:extLst>
          </p:cNvPr>
          <p:cNvSpPr/>
          <p:nvPr/>
        </p:nvSpPr>
        <p:spPr>
          <a:xfrm>
            <a:off x="3858908" y="5968582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en" altLang="zh-CN" dirty="0">
                <a:solidFill>
                  <a:srgbClr val="FF0000"/>
                </a:solidFill>
                <a:latin typeface="Courier" pitchFamily="2" charset="0"/>
                <a:ea typeface="等线" panose="02010600030101010101" pitchFamily="2" charset="-122"/>
              </a:rPr>
              <a:t>0x...08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181D927-BEE3-BE45-81E9-50C0040DEF9C}"/>
              </a:ext>
            </a:extLst>
          </p:cNvPr>
          <p:cNvSpPr/>
          <p:nvPr/>
        </p:nvSpPr>
        <p:spPr>
          <a:xfrm>
            <a:off x="6647726" y="4165921"/>
            <a:ext cx="42832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6FB358-9F4E-ED4E-A39B-5E1B4CCDF68D}"/>
              </a:ext>
            </a:extLst>
          </p:cNvPr>
          <p:cNvSpPr/>
          <p:nvPr/>
        </p:nvSpPr>
        <p:spPr>
          <a:xfrm>
            <a:off x="6647726" y="5026807"/>
            <a:ext cx="42832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645B0E-1A2C-EF41-A446-736CA518BB2D}"/>
              </a:ext>
            </a:extLst>
          </p:cNvPr>
          <p:cNvSpPr/>
          <p:nvPr/>
        </p:nvSpPr>
        <p:spPr>
          <a:xfrm>
            <a:off x="6666673" y="3305035"/>
            <a:ext cx="42832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 fontAlgn="ctr"/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30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C0AF672-E2BC-6447-A823-02C6763E779F}"/>
              </a:ext>
            </a:extLst>
          </p:cNvPr>
          <p:cNvSpPr/>
          <p:nvPr/>
        </p:nvSpPr>
        <p:spPr>
          <a:xfrm>
            <a:off x="195081" y="5748145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arithmetic.cpp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1CC4CA-B085-B7ED-A793-56B21CB30645}"/>
              </a:ext>
            </a:extLst>
          </p:cNvPr>
          <p:cNvSpPr txBox="1"/>
          <p:nvPr/>
        </p:nvSpPr>
        <p:spPr>
          <a:xfrm>
            <a:off x="8215745" y="2272553"/>
            <a:ext cx="3976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指针的代数操作：指针是一个地址，我们可以</a:t>
            </a:r>
            <a:r>
              <a:rPr lang="en-US" altLang="zh-CN" dirty="0"/>
              <a:t>+1 or-1</a:t>
            </a:r>
            <a:r>
              <a:rPr lang="zh-CN" altLang="en-US" dirty="0"/>
              <a:t>。相当于对指针地址进行了偏移</a:t>
            </a:r>
            <a:endParaRPr lang="en-US" altLang="zh-CN" dirty="0"/>
          </a:p>
          <a:p>
            <a:r>
              <a:rPr lang="en-US" altLang="zh-CN" dirty="0"/>
              <a:t>+1</a:t>
            </a:r>
            <a:r>
              <a:rPr lang="zh-CN" altLang="en-US" dirty="0"/>
              <a:t>偏移的不是一个字节，偏移的是一个元素。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en-US" altLang="zh-CN" dirty="0"/>
              <a:t>element</a:t>
            </a:r>
            <a:r>
              <a:rPr lang="zh-CN" altLang="en-US" dirty="0"/>
              <a:t>占</a:t>
            </a:r>
            <a:r>
              <a:rPr lang="en-US" altLang="zh-CN" dirty="0"/>
              <a:t>4</a:t>
            </a:r>
            <a:r>
              <a:rPr lang="zh-CN" altLang="en-US" dirty="0"/>
              <a:t>个字节，是整数的，</a:t>
            </a:r>
          </a:p>
        </p:txBody>
      </p:sp>
    </p:spTree>
    <p:extLst>
      <p:ext uri="{BB962C8B-B14F-4D97-AF65-F5344CB8AC3E}">
        <p14:creationId xmlns:p14="http://schemas.microsoft.com/office/powerpoint/2010/main" val="362051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1" grpId="0"/>
      <p:bldP spid="11" grpId="1"/>
      <p:bldP spid="12" grpId="0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4A962-FBDF-8344-B53D-0A1A12A6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Pointer arithmetic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90CF2-F48C-E74E-8C37-FCBBB56C2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9301"/>
            <a:ext cx="11053879" cy="538278"/>
          </a:xfrm>
        </p:spPr>
        <p:txBody>
          <a:bodyPr/>
          <a:lstStyle/>
          <a:p>
            <a:r>
              <a:rPr kumimoji="1" lang="en-US" altLang="zh-CN" dirty="0"/>
              <a:t>The following are equivalent.</a:t>
            </a:r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55336A5-CF9D-284D-8FE1-26BE716AD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905907"/>
              </p:ext>
            </p:extLst>
          </p:nvPr>
        </p:nvGraphicFramePr>
        <p:xfrm>
          <a:off x="5015029" y="4395765"/>
          <a:ext cx="3238500" cy="18796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1856500336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632697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56026098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76521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9381817"/>
                  </a:ext>
                </a:extLst>
              </a:tr>
              <a:tr h="2413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num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784059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220887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81255"/>
                  </a:ext>
                </a:extLst>
              </a:tr>
              <a:tr h="2413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0x...00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62355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itchFamily="2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0794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352009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F2809728-C65F-1947-92C7-985F261F50F5}"/>
              </a:ext>
            </a:extLst>
          </p:cNvPr>
          <p:cNvSpPr/>
          <p:nvPr/>
        </p:nvSpPr>
        <p:spPr>
          <a:xfrm>
            <a:off x="1215114" y="141383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...;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...;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6F1DF7-5CCF-CE46-B78A-232CD1E6112E}"/>
              </a:ext>
            </a:extLst>
          </p:cNvPr>
          <p:cNvSpPr/>
          <p:nvPr/>
        </p:nvSpPr>
        <p:spPr>
          <a:xfrm>
            <a:off x="1215113" y="4578547"/>
            <a:ext cx="798430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在内存里面有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个字节分配给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number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然后存上一个数值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0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把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number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的地址赋给指针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//out of bound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//out of bound 4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个字节修改，第一个字节存</a:t>
            </a:r>
            <a:r>
              <a:rPr lang="en-US" altLang="zh-CN" dirty="0">
                <a:solidFill>
                  <a:srgbClr val="008000"/>
                </a:solidFill>
                <a:latin typeface="Menlo" panose="020B0609030804020204" pitchFamily="49" charset="0"/>
              </a:rPr>
              <a:t>4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，后三个字节为</a:t>
            </a:r>
            <a:r>
              <a:rPr lang="en-US" altLang="zh-CN" dirty="0">
                <a:solidFill>
                  <a:srgbClr val="008000"/>
                </a:solidFill>
                <a:latin typeface="Menlo" panose="020B0609030804020204" pitchFamily="49" charset="0"/>
              </a:rPr>
              <a:t>0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A8DDD0A-517C-A642-9CA9-0765564C1D79}"/>
              </a:ext>
            </a:extLst>
          </p:cNvPr>
          <p:cNvSpPr txBox="1">
            <a:spLocks/>
          </p:cNvSpPr>
          <p:nvPr/>
        </p:nvSpPr>
        <p:spPr>
          <a:xfrm>
            <a:off x="829039" y="4090784"/>
            <a:ext cx="5652444" cy="538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Be careful of out-of-bound.</a:t>
            </a:r>
            <a:endParaRPr kumimoji="1"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6F4D82-77AA-044E-8015-0E8178B80253}"/>
              </a:ext>
            </a:extLst>
          </p:cNvPr>
          <p:cNvSpPr/>
          <p:nvPr/>
        </p:nvSpPr>
        <p:spPr>
          <a:xfrm>
            <a:off x="1316159" y="6393724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bound.cpp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C457D7-A50D-44CC-4091-F415589F1252}"/>
              </a:ext>
            </a:extLst>
          </p:cNvPr>
          <p:cNvSpPr txBox="1"/>
          <p:nvPr/>
        </p:nvSpPr>
        <p:spPr>
          <a:xfrm>
            <a:off x="5708073" y="96982"/>
            <a:ext cx="64839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#define PRINT_ARRAY(array, n) \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for (int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</a:rPr>
              <a:t>idx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 = 0;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</a:rPr>
              <a:t>idx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 &lt; (n);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</a:rPr>
              <a:t>idx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++) \    </a:t>
            </a: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     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</a:rPr>
              <a:t>cout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 &lt;&lt; "array[" &lt;&lt;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</a:rPr>
              <a:t>idx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 &lt;&lt; "] = " &lt;&lt; (array)[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</a:rPr>
              <a:t>idx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] &lt;&lt; </a:t>
            </a:r>
            <a:r>
              <a:rPr lang="en-US" altLang="zh-CN" dirty="0" err="1">
                <a:solidFill>
                  <a:schemeClr val="accent2">
                    <a:lumMod val="50000"/>
                  </a:schemeClr>
                </a:solidFill>
              </a:rPr>
              <a:t>endl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看上去像一个函数，有两个参数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只要在下面代码中碰到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PRINT_ARRAY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就会被替换成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for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循环打印输出，宏不可以换行，必须写在一行里面，用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\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换行转义符，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编译器看到这个东西就会把下面这一行挪到上面去，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(n)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的原因是，若在下方写一个其他的表达式，若运算符比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运算符低，先做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&lt;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再做表达式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宏里的参数必须加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()</a:t>
            </a:r>
          </a:p>
          <a:p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B3461D5-238E-5D12-A44F-F1785EF19694}"/>
              </a:ext>
            </a:extLst>
          </p:cNvPr>
          <p:cNvSpPr txBox="1"/>
          <p:nvPr/>
        </p:nvSpPr>
        <p:spPr>
          <a:xfrm>
            <a:off x="8104909" y="4395765"/>
            <a:ext cx="4087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</a:t>
            </a:r>
            <a:r>
              <a:rPr lang="zh-CN" altLang="en-US" dirty="0"/>
              <a:t>可以看成一个数组，在后面有多少个元素不知道，</a:t>
            </a:r>
          </a:p>
        </p:txBody>
      </p:sp>
    </p:spTree>
    <p:extLst>
      <p:ext uri="{BB962C8B-B14F-4D97-AF65-F5344CB8AC3E}">
        <p14:creationId xmlns:p14="http://schemas.microsoft.com/office/powerpoint/2010/main" val="401412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A9FF3-C8BB-7A4B-97D8-FED806A7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Differences between a pointer and an array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D8E69-1410-E34A-9010-9E3D12DE0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Array is a </a:t>
            </a:r>
            <a:r>
              <a:rPr kumimoji="1" lang="en" altLang="zh-CN" dirty="0">
                <a:solidFill>
                  <a:srgbClr val="C00000"/>
                </a:solidFill>
              </a:rPr>
              <a:t>constant</a:t>
            </a:r>
            <a:r>
              <a:rPr kumimoji="1" lang="en" altLang="zh-CN" dirty="0"/>
              <a:t> pointer.</a:t>
            </a:r>
          </a:p>
          <a:p>
            <a:r>
              <a:rPr kumimoji="1" lang="en" altLang="zh-CN" dirty="0"/>
              <a:t>The total size of all elements in an array can be got by operator </a:t>
            </a:r>
            <a:r>
              <a:rPr kumimoji="1" lang="en" altLang="zh-CN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endParaRPr kumimoji="1" lang="en" altLang="zh-CN" dirty="0">
              <a:solidFill>
                <a:srgbClr val="0000CC"/>
              </a:solidFill>
              <a:latin typeface="Courier" pitchFamily="2" charset="0"/>
            </a:endParaRPr>
          </a:p>
          <a:p>
            <a:r>
              <a:rPr kumimoji="1" lang="en" altLang="zh-CN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r>
              <a:rPr kumimoji="1" lang="en" altLang="zh-CN" dirty="0"/>
              <a:t> operator to a pointer will return the size of the address (4 or 8)</a:t>
            </a:r>
          </a:p>
          <a:p>
            <a:endParaRPr kumimoji="1" lang="en" altLang="zh-CN" dirty="0"/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numbers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//4*</a:t>
            </a:r>
            <a:r>
              <a:rPr lang="en" altLang="zh-CN" sz="2000" dirty="0" err="1">
                <a:solidFill>
                  <a:srgbClr val="008000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(int)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 4 or 8</a:t>
            </a:r>
            <a:endParaRPr lang="en" altLang="zh-CN" sz="2000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 4 or 8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1821B0-E644-9824-4384-77C59F2E4C46}"/>
              </a:ext>
            </a:extLst>
          </p:cNvPr>
          <p:cNvSpPr txBox="1"/>
          <p:nvPr/>
        </p:nvSpPr>
        <p:spPr>
          <a:xfrm>
            <a:off x="6483926" y="2854036"/>
            <a:ext cx="57080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数组可以看成一个</a:t>
            </a:r>
            <a:r>
              <a:rPr lang="en-US" altLang="zh-CN" dirty="0"/>
              <a:t>constant pointer</a:t>
            </a:r>
            <a:r>
              <a:rPr lang="zh-CN" altLang="en-US" dirty="0"/>
              <a:t>常量指针，他的地址是不能修改，数组只能指向那块内存，不能指到别的地方。</a:t>
            </a:r>
            <a:endParaRPr lang="en-US" altLang="zh-CN" dirty="0"/>
          </a:p>
          <a:p>
            <a:r>
              <a:rPr lang="en-US" altLang="zh-CN" dirty="0" err="1"/>
              <a:t>Sizeof</a:t>
            </a:r>
            <a:r>
              <a:rPr lang="zh-CN" altLang="en-US" dirty="0"/>
              <a:t>对指针进行操作的时候返回的结果对数组不一样，对数组操作返回的结果是整个数组占的内存字节数，有</a:t>
            </a:r>
            <a:r>
              <a:rPr lang="en-US" altLang="zh-CN" dirty="0"/>
              <a:t>4</a:t>
            </a:r>
            <a:r>
              <a:rPr lang="zh-CN" altLang="en-US" dirty="0"/>
              <a:t>个元素，每个元素是</a:t>
            </a:r>
            <a:r>
              <a:rPr lang="en-US" altLang="zh-CN" dirty="0"/>
              <a:t>int</a:t>
            </a:r>
            <a:r>
              <a:rPr lang="zh-CN" altLang="en-US" dirty="0"/>
              <a:t>。</a:t>
            </a:r>
            <a:r>
              <a:rPr lang="en-US" altLang="zh-CN" dirty="0"/>
              <a:t>8or 16</a:t>
            </a:r>
          </a:p>
          <a:p>
            <a:r>
              <a:rPr lang="zh-CN" altLang="en-US" dirty="0"/>
              <a:t>指针这个变量所拥有的地址占多少个字节</a:t>
            </a:r>
            <a:endParaRPr lang="en-US" altLang="zh-CN" dirty="0"/>
          </a:p>
          <a:p>
            <a:r>
              <a:rPr lang="zh-CN" altLang="en-US" dirty="0"/>
              <a:t>只要是指针只有</a:t>
            </a:r>
            <a:r>
              <a:rPr lang="en-US" altLang="zh-CN" dirty="0"/>
              <a:t>4 or 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07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24C4F55-ACC9-034D-9BF7-FB42566AF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Allocate memory: C style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7DF9421-74C9-6D4F-BE96-3F48B9485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指针的地址来自于一个变量或者数组取了一个地址赋给这个指针</a:t>
            </a:r>
            <a:endParaRPr lang="en-US" altLang="zh-CN" dirty="0"/>
          </a:p>
          <a:p>
            <a:r>
              <a:rPr lang="zh-CN" altLang="en-US" dirty="0"/>
              <a:t>实际中，指针指向的内存是动态申请来的，动态内存管理</a:t>
            </a:r>
          </a:p>
        </p:txBody>
      </p:sp>
    </p:spTree>
    <p:extLst>
      <p:ext uri="{BB962C8B-B14F-4D97-AF65-F5344CB8AC3E}">
        <p14:creationId xmlns:p14="http://schemas.microsoft.com/office/powerpoint/2010/main" val="2055767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77336-2080-D347-B3CC-810E097C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 memory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64C1F-070C-3841-B6F6-8F1D10F4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2583" y="1228015"/>
            <a:ext cx="7418483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The address space of a program contains several data segments.</a:t>
            </a:r>
          </a:p>
          <a:p>
            <a:r>
              <a:rPr kumimoji="1" lang="en-US" altLang="zh-CN" dirty="0"/>
              <a:t>Code: executable code</a:t>
            </a:r>
          </a:p>
          <a:p>
            <a:r>
              <a:rPr kumimoji="1" lang="en-US" altLang="zh-CN" dirty="0"/>
              <a:t>Data: initialized static variables</a:t>
            </a:r>
          </a:p>
          <a:p>
            <a:r>
              <a:rPr kumimoji="1" lang="en-US" altLang="zh-CN" dirty="0"/>
              <a:t>BSS: uninitialized static data including variables and constants</a:t>
            </a:r>
          </a:p>
          <a:p>
            <a:r>
              <a:rPr kumimoji="1" lang="en-US" altLang="zh-CN" dirty="0"/>
              <a:t>Heap: dynamically allocated memory</a:t>
            </a:r>
          </a:p>
          <a:p>
            <a:r>
              <a:rPr kumimoji="1" lang="en-US" altLang="zh-CN" dirty="0"/>
              <a:t>Stack:  local variables, call stack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D5BEF99-40A3-0847-B592-80D60F33B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535338"/>
              </p:ext>
            </p:extLst>
          </p:nvPr>
        </p:nvGraphicFramePr>
        <p:xfrm>
          <a:off x="1376478" y="1228015"/>
          <a:ext cx="2126885" cy="53281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6885">
                  <a:extLst>
                    <a:ext uri="{9D8B030D-6E8A-4147-A177-3AD203B41FA5}">
                      <a16:colId xmlns:a16="http://schemas.microsoft.com/office/drawing/2014/main" val="1269492463"/>
                    </a:ext>
                  </a:extLst>
                </a:gridCol>
              </a:tblGrid>
              <a:tr h="38044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stack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1649"/>
                  </a:ext>
                </a:extLst>
              </a:tr>
              <a:tr h="213727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472613"/>
                  </a:ext>
                </a:extLst>
              </a:tr>
              <a:tr h="59491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heap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18784574"/>
                  </a:ext>
                </a:extLst>
              </a:tr>
              <a:tr h="8813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uninitialized data</a:t>
                      </a:r>
                    </a:p>
                    <a:p>
                      <a:pPr algn="ctr"/>
                      <a:r>
                        <a:rPr lang="en-US" altLang="zh-CN" b="1" dirty="0" err="1">
                          <a:solidFill>
                            <a:srgbClr val="0000CC"/>
                          </a:solidFill>
                        </a:rPr>
                        <a:t>bss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15201"/>
                  </a:ext>
                </a:extLst>
              </a:tr>
              <a:tr h="69406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initialized data</a:t>
                      </a:r>
                    </a:p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data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268842"/>
                  </a:ext>
                </a:extLst>
              </a:tr>
              <a:tr h="6059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executable code</a:t>
                      </a:r>
                    </a:p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code/text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804142"/>
                  </a:ext>
                </a:extLst>
              </a:tr>
            </a:tbl>
          </a:graphicData>
        </a:graphic>
      </p:graphicFrame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4608CDD-35A6-E847-9999-29D388CF64EA}"/>
              </a:ext>
            </a:extLst>
          </p:cNvPr>
          <p:cNvCxnSpPr>
            <a:cxnSpLocks/>
          </p:cNvCxnSpPr>
          <p:nvPr/>
        </p:nvCxnSpPr>
        <p:spPr>
          <a:xfrm>
            <a:off x="2355742" y="1627322"/>
            <a:ext cx="0" cy="684078"/>
          </a:xfrm>
          <a:prstGeom prst="straightConnector1">
            <a:avLst/>
          </a:prstGeom>
          <a:ln w="1016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520E29C5-C147-AE4E-9A53-FB3C3BA38ACC}"/>
              </a:ext>
            </a:extLst>
          </p:cNvPr>
          <p:cNvCxnSpPr>
            <a:cxnSpLocks/>
          </p:cNvCxnSpPr>
          <p:nvPr/>
        </p:nvCxnSpPr>
        <p:spPr>
          <a:xfrm flipV="1">
            <a:off x="2355742" y="2965019"/>
            <a:ext cx="0" cy="775561"/>
          </a:xfrm>
          <a:prstGeom prst="straightConnector1">
            <a:avLst/>
          </a:prstGeom>
          <a:ln w="1016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F7C4E90B-02FB-6CD0-2552-70D3F5CC01A0}"/>
              </a:ext>
            </a:extLst>
          </p:cNvPr>
          <p:cNvSpPr txBox="1"/>
          <p:nvPr/>
        </p:nvSpPr>
        <p:spPr>
          <a:xfrm>
            <a:off x="3812582" y="4891321"/>
            <a:ext cx="83794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程序运行起来，其实是操作系统把他运行起来，操作系统会在内存里分配一段空间用于这个程序的运行。分配的空间分成</a:t>
            </a:r>
            <a:r>
              <a:rPr lang="en-US" altLang="zh-CN" dirty="0"/>
              <a:t>5</a:t>
            </a:r>
            <a:r>
              <a:rPr lang="zh-CN" altLang="en-US" dirty="0"/>
              <a:t>段。</a:t>
            </a:r>
            <a:r>
              <a:rPr lang="en-US" altLang="zh-CN" dirty="0"/>
              <a:t>Code</a:t>
            </a:r>
            <a:r>
              <a:rPr lang="zh-CN" altLang="en-US" dirty="0"/>
              <a:t>是最基本的，程序的代码，二进制的代码，执行程序把代码放在这，只读不写，</a:t>
            </a:r>
            <a:r>
              <a:rPr lang="en-US" altLang="zh-CN" dirty="0"/>
              <a:t>data</a:t>
            </a:r>
            <a:r>
              <a:rPr lang="zh-CN" altLang="en-US" dirty="0"/>
              <a:t>，初始化的一些静态变量，未初始化放在</a:t>
            </a:r>
            <a:r>
              <a:rPr lang="en-US" altLang="zh-CN" dirty="0" err="1"/>
              <a:t>bss</a:t>
            </a:r>
            <a:endParaRPr lang="en-US" altLang="zh-CN" dirty="0"/>
          </a:p>
          <a:p>
            <a:r>
              <a:rPr lang="en-US" altLang="zh-CN" dirty="0"/>
              <a:t>Heap</a:t>
            </a:r>
            <a:r>
              <a:rPr lang="zh-CN" altLang="en-US" dirty="0"/>
              <a:t>堆，</a:t>
            </a:r>
            <a:r>
              <a:rPr lang="en-US" altLang="zh-CN" dirty="0"/>
              <a:t>stack</a:t>
            </a:r>
            <a:r>
              <a:rPr lang="zh-CN" altLang="en-US" dirty="0"/>
              <a:t>栈，临时变量，局部变量放在栈里，动态申请是从堆里申请，相向而行，内存用光，程序被强制杀死，栈的地址越申请越小，堆越大</a:t>
            </a:r>
          </a:p>
        </p:txBody>
      </p:sp>
    </p:spTree>
    <p:extLst>
      <p:ext uri="{BB962C8B-B14F-4D97-AF65-F5344CB8AC3E}">
        <p14:creationId xmlns:p14="http://schemas.microsoft.com/office/powerpoint/2010/main" val="1099385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BA46A-8195-B746-AA40-09FE7C83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 memory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410A03-4C30-C441-A5A4-D8DB9C03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8853" y="1183074"/>
            <a:ext cx="6452173" cy="83363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But different CPU architectures may be different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D263AD-9E30-D94E-97CD-C7822F234A00}"/>
              </a:ext>
            </a:extLst>
          </p:cNvPr>
          <p:cNvSpPr/>
          <p:nvPr/>
        </p:nvSpPr>
        <p:spPr>
          <a:xfrm>
            <a:off x="924732" y="1560687"/>
            <a:ext cx="73802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局部变量，放在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stack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栈里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动态申请三段内存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每一个是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个字节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动态申请了这段内存之后把地址赋给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p1-p3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59EE419-DBD0-7F43-8A7C-3659F26C754E}"/>
              </a:ext>
            </a:extLst>
          </p:cNvPr>
          <p:cNvSpPr/>
          <p:nvPr/>
        </p:nvSpPr>
        <p:spPr>
          <a:xfrm>
            <a:off x="5509220" y="2389769"/>
            <a:ext cx="279572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Courier" pitchFamily="2" charset="0"/>
              </a:rPr>
              <a:t>0x16cf7b648越来越小</a:t>
            </a:r>
          </a:p>
          <a:p>
            <a:r>
              <a:rPr lang="zh-CN" altLang="en-US" dirty="0">
                <a:latin typeface="Courier" pitchFamily="2" charset="0"/>
              </a:rPr>
              <a:t>0x16cf7b644</a:t>
            </a:r>
          </a:p>
          <a:p>
            <a:r>
              <a:rPr lang="zh-CN" altLang="en-US" dirty="0">
                <a:latin typeface="Courier" pitchFamily="2" charset="0"/>
              </a:rPr>
              <a:t>0x16cf7b640</a:t>
            </a:r>
          </a:p>
          <a:p>
            <a:r>
              <a:rPr lang="zh-CN" altLang="en-US" dirty="0">
                <a:latin typeface="Courier" pitchFamily="2" charset="0"/>
              </a:rPr>
              <a:t>0x145606790</a:t>
            </a:r>
          </a:p>
          <a:p>
            <a:r>
              <a:rPr lang="zh-CN" altLang="en-US" dirty="0">
                <a:latin typeface="Courier" pitchFamily="2" charset="0"/>
              </a:rPr>
              <a:t>0x1456067a0</a:t>
            </a:r>
          </a:p>
          <a:p>
            <a:r>
              <a:rPr lang="zh-CN" altLang="en-US" dirty="0">
                <a:latin typeface="Courier" pitchFamily="2" charset="0"/>
              </a:rPr>
              <a:t>0x1456067b0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926B7C-8B3E-EF47-9A83-B8DFD2FA6095}"/>
              </a:ext>
            </a:extLst>
          </p:cNvPr>
          <p:cNvSpPr/>
          <p:nvPr/>
        </p:nvSpPr>
        <p:spPr>
          <a:xfrm>
            <a:off x="9096358" y="2389769"/>
            <a:ext cx="279572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latin typeface="Courier" pitchFamily="2" charset="0"/>
              </a:rPr>
              <a:t>0x3064676e8</a:t>
            </a:r>
          </a:p>
          <a:p>
            <a:r>
              <a:rPr lang="en" altLang="zh-CN" dirty="0">
                <a:latin typeface="Courier" pitchFamily="2" charset="0"/>
              </a:rPr>
              <a:t>0x3064676e4</a:t>
            </a:r>
          </a:p>
          <a:p>
            <a:r>
              <a:rPr lang="en" altLang="zh-CN" dirty="0">
                <a:latin typeface="Courier" pitchFamily="2" charset="0"/>
              </a:rPr>
              <a:t>0x3064676e0</a:t>
            </a:r>
          </a:p>
          <a:p>
            <a:r>
              <a:rPr lang="en" altLang="zh-CN" dirty="0">
                <a:latin typeface="Courier" pitchFamily="2" charset="0"/>
              </a:rPr>
              <a:t>0x7ff835c059c0</a:t>
            </a:r>
          </a:p>
          <a:p>
            <a:r>
              <a:rPr lang="en" altLang="zh-CN" dirty="0">
                <a:latin typeface="Courier" pitchFamily="2" charset="0"/>
              </a:rPr>
              <a:t>0x7ff835c059d0</a:t>
            </a:r>
          </a:p>
          <a:p>
            <a:r>
              <a:rPr lang="en" altLang="zh-CN" dirty="0">
                <a:latin typeface="Courier" pitchFamily="2" charset="0"/>
              </a:rPr>
              <a:t>0x7ff835c059e0</a:t>
            </a:r>
            <a:endParaRPr lang="zh-CN" altLang="en-US" dirty="0">
              <a:latin typeface="Courier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31CF58-047A-CA4B-AB27-CAE75F72EF0F}"/>
              </a:ext>
            </a:extLst>
          </p:cNvPr>
          <p:cNvSpPr/>
          <p:nvPr/>
        </p:nvSpPr>
        <p:spPr>
          <a:xfrm>
            <a:off x="5509220" y="1989659"/>
            <a:ext cx="95410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arm64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88007F-FA93-5F42-A8FA-0615D67B0CE5}"/>
              </a:ext>
            </a:extLst>
          </p:cNvPr>
          <p:cNvSpPr/>
          <p:nvPr/>
        </p:nvSpPr>
        <p:spPr>
          <a:xfrm>
            <a:off x="9096358" y="1989659"/>
            <a:ext cx="110799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X86_64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D9BFB6-B193-9151-40BF-6478B3364234}"/>
              </a:ext>
            </a:extLst>
          </p:cNvPr>
          <p:cNvSpPr txBox="1"/>
          <p:nvPr/>
        </p:nvSpPr>
        <p:spPr>
          <a:xfrm>
            <a:off x="5078853" y="4821382"/>
            <a:ext cx="6813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每一个差</a:t>
            </a:r>
            <a:r>
              <a:rPr lang="en-US" altLang="zh-CN" dirty="0"/>
              <a:t>16</a:t>
            </a:r>
            <a:r>
              <a:rPr lang="zh-CN" altLang="en-US" dirty="0"/>
              <a:t>个字节，分配</a:t>
            </a:r>
            <a:r>
              <a:rPr lang="en-US" altLang="zh-CN" dirty="0"/>
              <a:t>4</a:t>
            </a:r>
            <a:r>
              <a:rPr lang="zh-CN" altLang="en-US" dirty="0"/>
              <a:t>个字节，但是地址是</a:t>
            </a:r>
            <a:r>
              <a:rPr lang="en-US" altLang="zh-CN" dirty="0"/>
              <a:t>16</a:t>
            </a:r>
            <a:r>
              <a:rPr lang="zh-CN" altLang="en-US" dirty="0"/>
              <a:t>位对齐，申请了</a:t>
            </a:r>
            <a:r>
              <a:rPr lang="en-US" altLang="zh-CN" dirty="0"/>
              <a:t>16</a:t>
            </a:r>
            <a:r>
              <a:rPr lang="zh-CN" altLang="en-US" dirty="0"/>
              <a:t>个，拿出</a:t>
            </a:r>
            <a:r>
              <a:rPr lang="en-US" altLang="zh-CN" dirty="0"/>
              <a:t>4</a:t>
            </a:r>
            <a:r>
              <a:rPr lang="zh-CN" altLang="en-US" dirty="0"/>
              <a:t>个字节给你用，剩下的</a:t>
            </a:r>
            <a:r>
              <a:rPr lang="en-US" altLang="zh-CN" dirty="0"/>
              <a:t>12</a:t>
            </a:r>
            <a:r>
              <a:rPr lang="zh-CN" altLang="en-US" dirty="0"/>
              <a:t>个浪费</a:t>
            </a:r>
          </a:p>
        </p:txBody>
      </p:sp>
    </p:spTree>
    <p:extLst>
      <p:ext uri="{BB962C8B-B14F-4D97-AF65-F5344CB8AC3E}">
        <p14:creationId xmlns:p14="http://schemas.microsoft.com/office/powerpoint/2010/main" val="332888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C1548-69C9-514D-9905-4F9CB7FB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Memory allocation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1C62A-2D29-2F45-BC50-BF41A4682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577859"/>
          </a:xfrm>
        </p:spPr>
        <p:txBody>
          <a:bodyPr/>
          <a:lstStyle/>
          <a:p>
            <a:r>
              <a:rPr kumimoji="1" lang="en-US" altLang="zh-CN" dirty="0"/>
              <a:t>Allocate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size</a:t>
            </a:r>
            <a:r>
              <a:rPr kumimoji="1" lang="en-US" altLang="zh-CN" dirty="0"/>
              <a:t> </a:t>
            </a:r>
            <a:r>
              <a:rPr kumimoji="1" lang="en-US" altLang="zh-CN" u="sng" dirty="0">
                <a:solidFill>
                  <a:srgbClr val="C00000"/>
                </a:solidFill>
              </a:rPr>
              <a:t>bytes</a:t>
            </a:r>
            <a:r>
              <a:rPr kumimoji="1" lang="en-US" altLang="zh-CN" dirty="0"/>
              <a:t> of </a:t>
            </a:r>
            <a:r>
              <a:rPr kumimoji="1" lang="en-US" altLang="zh-CN" u="sng" dirty="0">
                <a:solidFill>
                  <a:srgbClr val="C00000"/>
                </a:solidFill>
              </a:rPr>
              <a:t>uninitialized</a:t>
            </a:r>
            <a:r>
              <a:rPr kumimoji="1" lang="en-US" altLang="zh-CN" dirty="0"/>
              <a:t> storage.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Allocate 4 bytes and convert the pointer to (int *) explicitly.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Question: 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77C027-08EE-6E41-9090-EC975C8D281D}"/>
              </a:ext>
            </a:extLst>
          </p:cNvPr>
          <p:cNvSpPr/>
          <p:nvPr/>
        </p:nvSpPr>
        <p:spPr>
          <a:xfrm>
            <a:off x="1005868" y="1735649"/>
            <a:ext cx="1105387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>
                <a:solidFill>
                  <a:srgbClr val="0000FF"/>
                </a:solidFill>
                <a:latin typeface="DejaVuSansMono"/>
              </a:rPr>
              <a:t>void</a:t>
            </a:r>
            <a:r>
              <a:rPr lang="en" altLang="zh-CN" sz="2800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malloc</a:t>
            </a:r>
            <a:r>
              <a:rPr lang="en" altLang="zh-CN" sz="2800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sz="2800" dirty="0">
                <a:solidFill>
                  <a:srgbClr val="003080"/>
                </a:solidFill>
                <a:latin typeface="DejaVuSansMono"/>
              </a:rPr>
              <a:t>size_t</a:t>
            </a:r>
            <a:r>
              <a:rPr lang="en" altLang="zh-CN" sz="2800" dirty="0">
                <a:solidFill>
                  <a:srgbClr val="000000"/>
                </a:solidFill>
                <a:latin typeface="DejaVuSansMono"/>
              </a:rPr>
              <a:t> size </a:t>
            </a:r>
            <a:r>
              <a:rPr lang="en" altLang="zh-CN" sz="2800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zh-CN" altLang="en-US" dirty="0">
                <a:solidFill>
                  <a:srgbClr val="008000"/>
                </a:solidFill>
                <a:latin typeface="DejaVuSansMono"/>
              </a:rPr>
              <a:t>在堆上申请，</a:t>
            </a:r>
            <a:r>
              <a:rPr lang="en-US" altLang="zh-CN" dirty="0">
                <a:solidFill>
                  <a:srgbClr val="008000"/>
                </a:solidFill>
                <a:latin typeface="DejaVuSansMono"/>
              </a:rPr>
              <a:t>memory lock</a:t>
            </a:r>
            <a:r>
              <a:rPr lang="zh-CN" altLang="en-US" dirty="0">
                <a:solidFill>
                  <a:srgbClr val="008000"/>
                </a:solidFill>
                <a:latin typeface="DejaVuSansMono"/>
              </a:rPr>
              <a:t>，</a:t>
            </a:r>
            <a:r>
              <a:rPr lang="en-US" altLang="zh-CN" dirty="0" err="1">
                <a:solidFill>
                  <a:srgbClr val="008000"/>
                </a:solidFill>
                <a:latin typeface="DejaVuSansMono"/>
              </a:rPr>
              <a:t>size_t</a:t>
            </a:r>
            <a:r>
              <a:rPr lang="zh-CN" altLang="en-US" dirty="0">
                <a:solidFill>
                  <a:srgbClr val="008000"/>
                </a:solidFill>
                <a:latin typeface="DejaVuSansMono"/>
              </a:rPr>
              <a:t>可以表达最大的大小，</a:t>
            </a:r>
            <a:r>
              <a:rPr lang="en-US" altLang="zh-CN" dirty="0">
                <a:solidFill>
                  <a:srgbClr val="008000"/>
                </a:solidFill>
                <a:latin typeface="DejaVuSansMono"/>
              </a:rPr>
              <a:t>64</a:t>
            </a:r>
            <a:r>
              <a:rPr lang="zh-CN" altLang="en-US" dirty="0">
                <a:solidFill>
                  <a:srgbClr val="008000"/>
                </a:solidFill>
                <a:latin typeface="DejaVuSansMono"/>
              </a:rPr>
              <a:t>位的无符号整数，可以表达一个很大的整数，老的</a:t>
            </a:r>
            <a:r>
              <a:rPr lang="en-US" altLang="zh-CN" dirty="0">
                <a:solidFill>
                  <a:srgbClr val="008000"/>
                </a:solidFill>
                <a:latin typeface="DejaVuSansMono"/>
              </a:rPr>
              <a:t>32</a:t>
            </a:r>
            <a:r>
              <a:rPr lang="zh-CN" altLang="en-US" dirty="0">
                <a:solidFill>
                  <a:srgbClr val="008000"/>
                </a:solidFill>
                <a:latin typeface="DejaVuSansMono"/>
              </a:rPr>
              <a:t>位操作系统最大只能</a:t>
            </a:r>
            <a:r>
              <a:rPr lang="en-US" altLang="zh-CN" dirty="0">
                <a:solidFill>
                  <a:srgbClr val="008000"/>
                </a:solidFill>
                <a:latin typeface="DejaVuSansMono"/>
              </a:rPr>
              <a:t>4gb</a:t>
            </a:r>
            <a:r>
              <a:rPr lang="zh-CN" altLang="en-US" dirty="0">
                <a:solidFill>
                  <a:srgbClr val="008000"/>
                </a:solidFill>
                <a:latin typeface="DejaVuSansMono"/>
              </a:rPr>
              <a:t>。返回类型是一个</a:t>
            </a:r>
            <a:r>
              <a:rPr lang="en-US" altLang="zh-CN" dirty="0">
                <a:solidFill>
                  <a:srgbClr val="008000"/>
                </a:solidFill>
                <a:latin typeface="DejaVuSansMono"/>
              </a:rPr>
              <a:t>void*</a:t>
            </a:r>
            <a:r>
              <a:rPr lang="zh-CN" altLang="en-US" dirty="0">
                <a:solidFill>
                  <a:srgbClr val="008000"/>
                </a:solidFill>
                <a:latin typeface="DejaVuSansMono"/>
              </a:rPr>
              <a:t>，是一个指针，什么类型不知道，只是一个地址，</a:t>
            </a:r>
            <a:r>
              <a:rPr lang="en-US" altLang="zh-CN" dirty="0">
                <a:solidFill>
                  <a:srgbClr val="008000"/>
                </a:solidFill>
                <a:latin typeface="DejaVuSansMono"/>
              </a:rPr>
              <a:t>size</a:t>
            </a:r>
            <a:r>
              <a:rPr lang="zh-CN" altLang="en-US" dirty="0">
                <a:solidFill>
                  <a:srgbClr val="008000"/>
                </a:solidFill>
                <a:latin typeface="DejaVuSansMono"/>
              </a:rPr>
              <a:t>指的字节数，申请很大的内存，里面没有初始化</a:t>
            </a:r>
            <a:endParaRPr lang="en-US" altLang="zh-CN" dirty="0">
              <a:solidFill>
                <a:srgbClr val="008000"/>
              </a:solidFill>
              <a:latin typeface="DejaVuSansMono"/>
            </a:endParaRPr>
          </a:p>
          <a:p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1B205C-7ECC-AF47-8541-E2425EE405F7}"/>
              </a:ext>
            </a:extLst>
          </p:cNvPr>
          <p:cNvSpPr/>
          <p:nvPr/>
        </p:nvSpPr>
        <p:spPr>
          <a:xfrm>
            <a:off x="1376479" y="3385091"/>
            <a:ext cx="55771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A8BCAA-9277-2A46-8DE0-E7A0C6F2838F}"/>
              </a:ext>
            </a:extLst>
          </p:cNvPr>
          <p:cNvSpPr/>
          <p:nvPr/>
        </p:nvSpPr>
        <p:spPr>
          <a:xfrm>
            <a:off x="1376479" y="5069340"/>
            <a:ext cx="1099115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*)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也可以使用第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个字节，相当于越界，但一次分配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16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个字节，为了地址对齐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77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2C6D0-5382-F44D-9719-90877881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Memory deallocation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323B6-A1AB-9043-A865-A30A1B20E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72295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dynamically allocated memory must be deallocated explicitly!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DejaVuSansMono"/>
              </a:rPr>
              <a:t>        void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free</a:t>
            </a:r>
            <a:r>
              <a:rPr lang="en" altLang="zh-CN" dirty="0">
                <a:solidFill>
                  <a:srgbClr val="008000"/>
                </a:solidFill>
                <a:latin typeface="DejaVuSansMono"/>
              </a:rPr>
              <a:t>(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>
                <a:solidFill>
                  <a:srgbClr val="0000FF"/>
                </a:solidFill>
                <a:latin typeface="DejaVuSansMono"/>
              </a:rPr>
              <a:t>void</a:t>
            </a:r>
            <a:r>
              <a:rPr lang="en" altLang="zh-CN" dirty="0">
                <a:solidFill>
                  <a:srgbClr val="000040"/>
                </a:solidFill>
                <a:latin typeface="DejaVuSansMono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ptr </a:t>
            </a:r>
            <a:r>
              <a:rPr lang="en" altLang="zh-CN" dirty="0">
                <a:solidFill>
                  <a:srgbClr val="008000"/>
                </a:solidFill>
                <a:latin typeface="DejaVuSansMono"/>
              </a:rPr>
              <a:t>)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 ;</a:t>
            </a:r>
            <a:r>
              <a:rPr lang="zh-CN" altLang="en-US" sz="1800" dirty="0">
                <a:solidFill>
                  <a:srgbClr val="000000"/>
                </a:solidFill>
                <a:latin typeface="DejaVuSansMono"/>
              </a:rPr>
              <a:t>申请了内存必须手动释放，不然程序一直保存他</a:t>
            </a:r>
            <a:endParaRPr kumimoji="1" lang="en-US" altLang="zh-CN" sz="1800" dirty="0"/>
          </a:p>
          <a:p>
            <a:r>
              <a:rPr kumimoji="1" lang="en-US" altLang="zh-CN" dirty="0"/>
              <a:t>Question: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DA4936-F2AD-064F-8D49-A120F8FCB31B}"/>
              </a:ext>
            </a:extLst>
          </p:cNvPr>
          <p:cNvSpPr/>
          <p:nvPr/>
        </p:nvSpPr>
        <p:spPr>
          <a:xfrm>
            <a:off x="1132666" y="2759712"/>
            <a:ext cx="995096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 ...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第一次申请的内存消失无法找回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 ...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free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651CA7-CEE5-364F-9CB4-FE7C4FEB4B9D}"/>
              </a:ext>
            </a:extLst>
          </p:cNvPr>
          <p:cNvSpPr/>
          <p:nvPr/>
        </p:nvSpPr>
        <p:spPr>
          <a:xfrm>
            <a:off x="60016" y="5254258"/>
            <a:ext cx="716865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solidFill>
                  <a:srgbClr val="C00000"/>
                </a:solidFill>
              </a:rPr>
              <a:t>Memory leak</a:t>
            </a:r>
            <a:r>
              <a:rPr kumimoji="1" lang="en-US" altLang="zh-CN" sz="2800" dirty="0">
                <a:solidFill>
                  <a:prstClr val="black"/>
                </a:solidFill>
              </a:rPr>
              <a:t>:</a:t>
            </a:r>
          </a:p>
          <a:p>
            <a:r>
              <a:rPr kumimoji="1" lang="en-US" altLang="zh-CN" sz="2000" dirty="0">
                <a:solidFill>
                  <a:prstClr val="black"/>
                </a:solidFill>
              </a:rPr>
              <a:t>No variable to keep the first address. The memory management system will not deallocate it automatically. Waste of memory!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6F5267-8380-4642-855F-52970064A1A6}"/>
              </a:ext>
            </a:extLst>
          </p:cNvPr>
          <p:cNvSpPr/>
          <p:nvPr/>
        </p:nvSpPr>
        <p:spPr>
          <a:xfrm>
            <a:off x="2149342" y="6529167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memoryleak.c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35BACC-9E11-C44D-9001-A4778BD865F3}"/>
              </a:ext>
            </a:extLst>
          </p:cNvPr>
          <p:cNvSpPr/>
          <p:nvPr/>
        </p:nvSpPr>
        <p:spPr>
          <a:xfrm>
            <a:off x="3168117" y="3953801"/>
            <a:ext cx="6488501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;/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是局部变量，当函数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return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，他消失，作用域结束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//memory leak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程序消耗内存越来越多，计算机越来越慢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8FDF5C-52A3-A749-A1CC-A57DAC38CE2D}"/>
              </a:ext>
            </a:extLst>
          </p:cNvPr>
          <p:cNvSpPr txBox="1"/>
          <p:nvPr/>
        </p:nvSpPr>
        <p:spPr>
          <a:xfrm>
            <a:off x="7038108" y="5652655"/>
            <a:ext cx="5153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程序一结束，操作系统会把所有给这个应用程序的内存都回收，记得有申请有释放</a:t>
            </a:r>
          </a:p>
        </p:txBody>
      </p:sp>
    </p:spTree>
    <p:extLst>
      <p:ext uri="{BB962C8B-B14F-4D97-AF65-F5344CB8AC3E}">
        <p14:creationId xmlns:p14="http://schemas.microsoft.com/office/powerpoint/2010/main" val="143171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Pointers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F88B114-7E73-9D47-AF07-39A3C7945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262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24C4F55-ACC9-034D-9BF7-FB42566AF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Allocate memory</a:t>
            </a:r>
            <a:r>
              <a:rPr lang="en" altLang="zh-CN"/>
              <a:t>: C++ </a:t>
            </a:r>
            <a:r>
              <a:rPr lang="en" altLang="zh-CN" dirty="0"/>
              <a:t>style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7DF9421-74C9-6D4F-BE96-3F48B94857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动态内存管理 ，</a:t>
            </a:r>
            <a:r>
              <a:rPr lang="en-US" altLang="zh-CN" dirty="0"/>
              <a:t>c</a:t>
            </a:r>
            <a:r>
              <a:rPr lang="zh-CN" altLang="en-US" dirty="0"/>
              <a:t>语言用</a:t>
            </a:r>
            <a:r>
              <a:rPr lang="en-US" altLang="zh-CN" dirty="0"/>
              <a:t>malloc</a:t>
            </a:r>
            <a:r>
              <a:rPr lang="zh-CN" altLang="en-US" dirty="0"/>
              <a:t>和</a:t>
            </a:r>
            <a:r>
              <a:rPr lang="en-US" altLang="zh-CN" dirty="0"/>
              <a:t>free</a:t>
            </a:r>
            <a:r>
              <a:rPr lang="zh-CN" altLang="en-US" dirty="0"/>
              <a:t>两个函数分别申请内存和释放</a:t>
            </a:r>
            <a:endParaRPr lang="en-US" altLang="zh-CN" dirty="0"/>
          </a:p>
          <a:p>
            <a:r>
              <a:rPr lang="en-US" altLang="zh-CN" dirty="0"/>
              <a:t>malloc</a:t>
            </a:r>
            <a:r>
              <a:rPr lang="zh-CN" altLang="en-US" dirty="0"/>
              <a:t>是申请内存不初始化，直接把地址交给你，你自己去用。</a:t>
            </a:r>
            <a:r>
              <a:rPr lang="en-US" altLang="zh-CN" dirty="0"/>
              <a:t>C++</a:t>
            </a:r>
            <a:r>
              <a:rPr lang="zh-CN" altLang="en-US" dirty="0"/>
              <a:t>采用</a:t>
            </a:r>
            <a:r>
              <a:rPr lang="en-US" altLang="zh-CN" dirty="0"/>
              <a:t>new or new[]</a:t>
            </a:r>
            <a:r>
              <a:rPr lang="zh-CN" altLang="en-US" dirty="0"/>
              <a:t>操作符去申请内存，</a:t>
            </a:r>
          </a:p>
        </p:txBody>
      </p:sp>
    </p:spTree>
    <p:extLst>
      <p:ext uri="{BB962C8B-B14F-4D97-AF65-F5344CB8AC3E}">
        <p14:creationId xmlns:p14="http://schemas.microsoft.com/office/powerpoint/2010/main" val="266999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77336-2080-D347-B3CC-810E097C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new[]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64C1F-070C-3841-B6F6-8F1D10F4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269"/>
            <a:ext cx="10515600" cy="591452"/>
          </a:xfrm>
        </p:spPr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is similar with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malloc()</a:t>
            </a:r>
            <a:r>
              <a:rPr kumimoji="1" lang="en-US" altLang="zh-CN" dirty="0"/>
              <a:t> but with more features.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2ADB36-1D63-B749-AF90-6B0E04741324}"/>
              </a:ext>
            </a:extLst>
          </p:cNvPr>
          <p:cNvSpPr/>
          <p:nvPr/>
        </p:nvSpPr>
        <p:spPr>
          <a:xfrm>
            <a:off x="220011" y="1638315"/>
            <a:ext cx="1162152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default initializer (do nothing)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内存里申请一块，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多大申请几个字节，把地址赋给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p1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，不需要类型转换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initialized to 0  </a:t>
            </a:r>
            <a:r>
              <a:rPr lang="en-US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new</a:t>
            </a:r>
            <a:r>
              <a:rPr lang="zh-CN" altLang="en-US" sz="2000" dirty="0">
                <a:solidFill>
                  <a:srgbClr val="008000"/>
                </a:solidFill>
                <a:latin typeface="Menlo" panose="020B0609030804020204" pitchFamily="49" charset="0"/>
              </a:rPr>
              <a:t>是一个操作符，</a:t>
            </a:r>
            <a:r>
              <a:rPr lang="en-US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new int</a:t>
            </a:r>
            <a:r>
              <a:rPr lang="zh-CN" altLang="en-US" sz="2000" dirty="0">
                <a:solidFill>
                  <a:srgbClr val="008000"/>
                </a:solidFill>
                <a:latin typeface="Menlo" panose="020B0609030804020204" pitchFamily="49" charset="0"/>
              </a:rPr>
              <a:t>是一个表达式，表达式的结果是操作完的地址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做了初始化，初始化为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0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initialized to 5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申请一个整数，初始化为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，把地址赋给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p3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initialized to 0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//C++11 </a:t>
            </a:r>
            <a:r>
              <a:rPr lang="zh-CN" altLang="en-US" sz="2000" dirty="0">
                <a:solidFill>
                  <a:srgbClr val="008000"/>
                </a:solidFill>
                <a:latin typeface="Menlo" panose="020B0609030804020204" pitchFamily="49" charset="0"/>
              </a:rPr>
              <a:t>初始化为</a:t>
            </a:r>
            <a:r>
              <a:rPr lang="en-US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0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an int, initialized to 5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//C++11/</a:t>
            </a:r>
            <a:r>
              <a:rPr lang="zh-CN" altLang="en-US" sz="2000" dirty="0">
                <a:solidFill>
                  <a:srgbClr val="008000"/>
                </a:solidFill>
                <a:latin typeface="Menlo" panose="020B0609030804020204" pitchFamily="49" charset="0"/>
              </a:rPr>
              <a:t>初始化为</a:t>
            </a:r>
            <a:r>
              <a:rPr lang="en-US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5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 Student object, default initializer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ps1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;/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student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是一个结构体，生成一个对象，把对象赋给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ps1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a Student object, initialize the members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ps2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2020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//C++11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37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77336-2080-D347-B3CC-810E097C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new[]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64C1F-070C-3841-B6F6-8F1D10F4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269"/>
            <a:ext cx="10515600" cy="591452"/>
          </a:xfrm>
        </p:spPr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is similar with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malloc()</a:t>
            </a:r>
            <a:r>
              <a:rPr kumimoji="1" lang="en-US" altLang="zh-CN" dirty="0"/>
              <a:t> but with more features.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2ADB36-1D63-B749-AF90-6B0E04741324}"/>
              </a:ext>
            </a:extLst>
          </p:cNvPr>
          <p:cNvSpPr/>
          <p:nvPr/>
        </p:nvSpPr>
        <p:spPr>
          <a:xfrm>
            <a:off x="515868" y="1622721"/>
            <a:ext cx="1183749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16 int, default initializer (do nothing)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pa1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];/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使用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new 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往往是一大片内存，申请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16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个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的内存，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64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字节，把他赋给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pa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16 int, zero initialized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pa2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]();</a:t>
            </a: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16 int, zero initialized 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pa3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]{};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//C++11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16 int, the first 3 element are initialized to 1,2,3, the rest 0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pa4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]{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//C++11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CE111C-207E-AF48-8C74-FD8C053AF031}"/>
              </a:ext>
            </a:extLst>
          </p:cNvPr>
          <p:cNvSpPr/>
          <p:nvPr/>
        </p:nvSpPr>
        <p:spPr>
          <a:xfrm>
            <a:off x="515868" y="4503292"/>
            <a:ext cx="118374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memory for 16 Student objects, default initializer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psa1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16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个对象创建了，每个对象都调用了它的默认的构造函数或默认的初始化去做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//allocate memory for 16 Student objects, the first two are explicitly initialized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psa2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16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]{{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"Li"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}, {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2001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}};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 //C++11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84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08ED9-046E-9F4A-8A33-FF66C8AA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delete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delete[]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144C1E-6094-B748-AB64-78EE0FEAB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91452"/>
          </a:xfrm>
        </p:spPr>
        <p:txBody>
          <a:bodyPr/>
          <a:lstStyle/>
          <a:p>
            <a:r>
              <a:rPr kumimoji="1" lang="en-US" altLang="zh-CN" dirty="0"/>
              <a:t>Destroys object/objects allocated by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new</a:t>
            </a:r>
            <a:r>
              <a:rPr kumimoji="1" lang="en-US" altLang="zh-CN" dirty="0"/>
              <a:t> and free memory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00E1541-564B-CD46-87E1-6F15E0BE0641}"/>
              </a:ext>
            </a:extLst>
          </p:cNvPr>
          <p:cNvSpPr/>
          <p:nvPr/>
        </p:nvSpPr>
        <p:spPr>
          <a:xfrm>
            <a:off x="1376479" y="1918447"/>
            <a:ext cx="105155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memory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memory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ps1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the memory of the array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pa1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the memory of the array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 []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pa2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类型的数组里面没有区别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the memory of the array, and call the destructor of the first element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psa1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Student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类型的结构体数组。指针，如果里面存的是结构体，只会调用第一个元素的析构函数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//deallocate the memory of the array, and call the destructors of all the elements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 []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psa2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调用所有函数的析构函数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85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230C3-C1AC-7DCF-889D-FAC8EF7C5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内容占位符 4" descr="人在骑自行车&#10;&#10;描述已自动生成">
            <a:extLst>
              <a:ext uri="{FF2B5EF4-FFF2-40B4-BE49-F238E27FC236}">
                <a16:creationId xmlns:a16="http://schemas.microsoft.com/office/drawing/2014/main" id="{7F422799-314C-457A-1EFA-3817BE5F09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58"/>
          <a:stretch/>
        </p:blipFill>
        <p:spPr>
          <a:xfrm>
            <a:off x="0" y="-1"/>
            <a:ext cx="12197014" cy="6858001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2B52CF1-85DF-F04A-DBE2-8FA0F0A1E075}"/>
              </a:ext>
            </a:extLst>
          </p:cNvPr>
          <p:cNvSpPr txBox="1"/>
          <p:nvPr/>
        </p:nvSpPr>
        <p:spPr>
          <a:xfrm>
            <a:off x="1191491" y="471055"/>
            <a:ext cx="2908297" cy="92333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5400" dirty="0">
                <a:solidFill>
                  <a:srgbClr val="FF0000"/>
                </a:solidFill>
                <a:cs typeface="Arial" panose="020B0604020202020204" pitchFamily="34" charset="0"/>
              </a:rPr>
              <a:t>I love C++</a:t>
            </a:r>
            <a:endParaRPr kumimoji="1" lang="zh-CN" altLang="en-US" sz="5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036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37C0E-4088-DA93-770D-97BC174F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BABE7-BAD2-D271-AF47-F0C227706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DB7C4D-B4AB-FF2C-B332-8F69621D2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78" b="8670"/>
          <a:stretch/>
        </p:blipFill>
        <p:spPr bwMode="auto">
          <a:xfrm>
            <a:off x="0" y="0"/>
            <a:ext cx="12158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A5EA408-1718-BD8C-4559-D59837ABA6FA}"/>
              </a:ext>
            </a:extLst>
          </p:cNvPr>
          <p:cNvSpPr txBox="1"/>
          <p:nvPr/>
        </p:nvSpPr>
        <p:spPr>
          <a:xfrm>
            <a:off x="4211782" y="2828649"/>
            <a:ext cx="4222631" cy="92333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5400" dirty="0">
                <a:solidFill>
                  <a:srgbClr val="FF0000"/>
                </a:solidFill>
                <a:cs typeface="Arial" panose="020B0604020202020204" pitchFamily="34" charset="0"/>
              </a:rPr>
              <a:t>Out of bounds</a:t>
            </a:r>
            <a:endParaRPr kumimoji="1" lang="zh-CN" altLang="en-US" sz="5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032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36638-918C-7466-47FF-3D780E67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0B1615-E8DA-39EC-6A8C-176BC0286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8628E1-84EA-0C54-DDB2-CEE662DE39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87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3455305-AC97-86A1-657C-FE0B6AA37C33}"/>
              </a:ext>
            </a:extLst>
          </p:cNvPr>
          <p:cNvSpPr txBox="1"/>
          <p:nvPr/>
        </p:nvSpPr>
        <p:spPr>
          <a:xfrm>
            <a:off x="5706024" y="3054596"/>
            <a:ext cx="5539145" cy="92333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5400" dirty="0">
                <a:solidFill>
                  <a:srgbClr val="FF0000"/>
                </a:solidFill>
                <a:cs typeface="Arial" panose="020B0604020202020204" pitchFamily="34" charset="0"/>
              </a:rPr>
              <a:t>Segmentation fault</a:t>
            </a:r>
            <a:endParaRPr kumimoji="1" lang="zh-CN" altLang="en-US" sz="5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68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44975-E242-47A3-AED9-12B964C4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147B6-0EA1-2823-A0B3-D4DCB879E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442E15-D0DF-A9D7-B0B3-23AC7FABD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734D475-FA06-A74D-ACA2-B62B466C9EB1}"/>
              </a:ext>
            </a:extLst>
          </p:cNvPr>
          <p:cNvSpPr txBox="1"/>
          <p:nvPr/>
        </p:nvSpPr>
        <p:spPr>
          <a:xfrm>
            <a:off x="556855" y="264221"/>
            <a:ext cx="3710055" cy="92333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5400" dirty="0">
                <a:solidFill>
                  <a:srgbClr val="FF0000"/>
                </a:solidFill>
                <a:cs typeface="Arial" panose="020B0604020202020204" pitchFamily="34" charset="0"/>
              </a:rPr>
              <a:t>Java is safer!</a:t>
            </a:r>
            <a:endParaRPr kumimoji="1" lang="zh-CN" altLang="en-US" sz="5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67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0EC7C-8EAE-BB4A-B861-0595D932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E6B44-688B-8C42-9A99-A994FDE54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8456"/>
            <a:ext cx="11053879" cy="2839482"/>
          </a:xfrm>
        </p:spPr>
        <p:txBody>
          <a:bodyPr>
            <a:normAutofit fontScale="92500" lnSpcReduction="10000"/>
          </a:bodyPr>
          <a:lstStyle/>
          <a:p>
            <a:r>
              <a:rPr lang="en" altLang="zh-CN" sz="2000" dirty="0"/>
              <a:t>A pointer is declared like a variable, but with * after the type. </a:t>
            </a:r>
          </a:p>
          <a:p>
            <a:r>
              <a:rPr lang="en" altLang="zh-CN" sz="2000" dirty="0"/>
              <a:t>What stored in a pointer variable is an address.</a:t>
            </a:r>
          </a:p>
          <a:p>
            <a:r>
              <a:rPr kumimoji="1" lang="en" altLang="zh-CN" sz="2000" dirty="0"/>
              <a:t>Operator </a:t>
            </a:r>
            <a:r>
              <a:rPr kumimoji="1" lang="en" altLang="zh-CN" sz="2000" dirty="0">
                <a:solidFill>
                  <a:srgbClr val="0000CC"/>
                </a:solidFill>
                <a:latin typeface="Courier" pitchFamily="2" charset="0"/>
              </a:rPr>
              <a:t>&amp;</a:t>
            </a:r>
            <a:r>
              <a:rPr kumimoji="1" lang="en" altLang="zh-CN" sz="2000" dirty="0"/>
              <a:t> can take the address of an object or a variable of fundamental types.</a:t>
            </a:r>
          </a:p>
          <a:p>
            <a:r>
              <a:rPr kumimoji="1" lang="en" altLang="zh-CN" sz="2000" dirty="0"/>
              <a:t>Operator </a:t>
            </a:r>
            <a:r>
              <a:rPr kumimoji="1" lang="en" altLang="zh-CN" sz="2000" dirty="0">
                <a:solidFill>
                  <a:srgbClr val="0000CC"/>
                </a:solidFill>
                <a:latin typeface="Courier" pitchFamily="2" charset="0"/>
              </a:rPr>
              <a:t>*</a:t>
            </a:r>
            <a:r>
              <a:rPr kumimoji="1" lang="en" altLang="zh-CN" sz="2000" dirty="0"/>
              <a:t> can take the content that the pointer points to </a:t>
            </a:r>
          </a:p>
          <a:p>
            <a:pPr marL="0" indent="0">
              <a:buNone/>
            </a:pPr>
            <a:r>
              <a:rPr kumimoji="1" lang="zh-CN" altLang="en-US" sz="2000" dirty="0"/>
              <a:t>指针的声明方式与变量类似，只是在类型后面加上了 </a:t>
            </a:r>
            <a:r>
              <a:rPr kumimoji="1" lang="en-US" altLang="zh-CN" sz="2000" dirty="0"/>
              <a:t>"*"</a:t>
            </a:r>
            <a:r>
              <a:rPr kumimoji="1" lang="zh-CN" altLang="en-US" sz="2000" dirty="0"/>
              <a:t>。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zh-CN" altLang="en-US" sz="2000" dirty="0"/>
              <a:t>指针变量中存储的是一个地址。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zh-CN" altLang="en-US" sz="2000" dirty="0"/>
              <a:t>操作符 </a:t>
            </a:r>
            <a:r>
              <a:rPr kumimoji="1" lang="en-US" altLang="zh-CN" sz="2000" dirty="0"/>
              <a:t>&amp; </a:t>
            </a:r>
            <a:r>
              <a:rPr kumimoji="1" lang="zh-CN" altLang="en-US" sz="2000" dirty="0"/>
              <a:t>可以获取对象或基本类型变量的地址。</a:t>
            </a:r>
            <a:endParaRPr kumimoji="1" lang="en-US" altLang="zh-CN" sz="2000" dirty="0"/>
          </a:p>
          <a:p>
            <a:pPr marL="0" indent="0">
              <a:buNone/>
            </a:pPr>
            <a:r>
              <a:rPr kumimoji="1" lang="zh-CN" altLang="en-US" sz="2000" dirty="0"/>
              <a:t>操作符 * 可以获取指针指向的内容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C2DDFF-B8C3-3F48-94D0-C477A9FC0615}"/>
              </a:ext>
            </a:extLst>
          </p:cNvPr>
          <p:cNvSpPr/>
          <p:nvPr/>
        </p:nvSpPr>
        <p:spPr>
          <a:xfrm>
            <a:off x="838199" y="3727938"/>
            <a:ext cx="106328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num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p1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* p2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declaration two pointers, initialized to 0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p1 = &amp;num;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take the address of num, assign to p1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p2 = &amp;num;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take the address of num, assign to p2</a:t>
            </a:r>
            <a:b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</a:b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*p1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assign 20 to num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*p2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assign </a:t>
            </a:r>
            <a:r>
              <a:rPr lang="en-US" altLang="zh-CN" dirty="0">
                <a:solidFill>
                  <a:srgbClr val="008000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0 to num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68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8620A-1F91-FD43-9D7C-4DCB30A5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pointers work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4C1B60A-5FE9-B848-91AC-4AE807449C60}"/>
              </a:ext>
            </a:extLst>
          </p:cNvPr>
          <p:cNvSpPr/>
          <p:nvPr/>
        </p:nvSpPr>
        <p:spPr>
          <a:xfrm>
            <a:off x="1673256" y="1977975"/>
            <a:ext cx="31613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*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FC39D44-0884-614B-B914-D0788E565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734604"/>
              </p:ext>
            </p:extLst>
          </p:nvPr>
        </p:nvGraphicFramePr>
        <p:xfrm>
          <a:off x="5128500" y="1371864"/>
          <a:ext cx="2997200" cy="16002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3579803497"/>
                    </a:ext>
                  </a:extLst>
                </a:gridCol>
                <a:gridCol w="1103731">
                  <a:extLst>
                    <a:ext uri="{9D8B030D-6E8A-4147-A177-3AD203B41FA5}">
                      <a16:colId xmlns:a16="http://schemas.microsoft.com/office/drawing/2014/main" val="4182631634"/>
                    </a:ext>
                  </a:extLst>
                </a:gridCol>
                <a:gridCol w="1065671">
                  <a:extLst>
                    <a:ext uri="{9D8B030D-6E8A-4147-A177-3AD203B41FA5}">
                      <a16:colId xmlns:a16="http://schemas.microsoft.com/office/drawing/2014/main" val="175867103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1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425270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56591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16303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09685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825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10751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9C2BD08-C1A9-AE48-A0A2-006396725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205601"/>
              </p:ext>
            </p:extLst>
          </p:nvPr>
        </p:nvGraphicFramePr>
        <p:xfrm>
          <a:off x="5128500" y="3477986"/>
          <a:ext cx="2997200" cy="22860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103731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065671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　</a:t>
                      </a:r>
                      <a:r>
                        <a:rPr lang="zh-CN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39456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91341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70940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9644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7ED31488-B741-E447-B33C-03D23D56AAA3}"/>
              </a:ext>
            </a:extLst>
          </p:cNvPr>
          <p:cNvSpPr/>
          <p:nvPr/>
        </p:nvSpPr>
        <p:spPr>
          <a:xfrm>
            <a:off x="5923425" y="4055320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0xABCDEF00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917D569-2597-BA4D-9745-E6ECED2C5DE2}"/>
              </a:ext>
            </a:extLst>
          </p:cNvPr>
          <p:cNvSpPr/>
          <p:nvPr/>
        </p:nvSpPr>
        <p:spPr>
          <a:xfrm>
            <a:off x="5923424" y="4940431"/>
            <a:ext cx="11705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14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0xABCDEF00</a:t>
            </a:r>
            <a:endParaRPr lang="zh-CN" altLang="en-US" dirty="0"/>
          </a:p>
        </p:txBody>
      </p:sp>
      <p:sp>
        <p:nvSpPr>
          <p:cNvPr id="15" name="弧 14">
            <a:extLst>
              <a:ext uri="{FF2B5EF4-FFF2-40B4-BE49-F238E27FC236}">
                <a16:creationId xmlns:a16="http://schemas.microsoft.com/office/drawing/2014/main" id="{98C06113-D891-4444-B409-2BC3FC6AC33E}"/>
              </a:ext>
            </a:extLst>
          </p:cNvPr>
          <p:cNvSpPr/>
          <p:nvPr/>
        </p:nvSpPr>
        <p:spPr>
          <a:xfrm>
            <a:off x="5563440" y="2613304"/>
            <a:ext cx="1898713" cy="1754325"/>
          </a:xfrm>
          <a:custGeom>
            <a:avLst/>
            <a:gdLst>
              <a:gd name="connsiteX0" fmla="*/ 1452262 w 1898713"/>
              <a:gd name="connsiteY0" fmla="*/ 133185 h 1754325"/>
              <a:gd name="connsiteX1" fmla="*/ 1898712 w 1898713"/>
              <a:gd name="connsiteY1" fmla="*/ 878498 h 1754325"/>
              <a:gd name="connsiteX2" fmla="*/ 1450069 w 1898713"/>
              <a:gd name="connsiteY2" fmla="*/ 1622404 h 1754325"/>
              <a:gd name="connsiteX3" fmla="*/ 949357 w 1898713"/>
              <a:gd name="connsiteY3" fmla="*/ 877163 h 1754325"/>
              <a:gd name="connsiteX4" fmla="*/ 1452262 w 1898713"/>
              <a:gd name="connsiteY4" fmla="*/ 133185 h 1754325"/>
              <a:gd name="connsiteX0" fmla="*/ 1452262 w 1898713"/>
              <a:gd name="connsiteY0" fmla="*/ 133185 h 1754325"/>
              <a:gd name="connsiteX1" fmla="*/ 1898712 w 1898713"/>
              <a:gd name="connsiteY1" fmla="*/ 878498 h 1754325"/>
              <a:gd name="connsiteX2" fmla="*/ 1450069 w 1898713"/>
              <a:gd name="connsiteY2" fmla="*/ 1622404 h 175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8713" h="1754325" stroke="0" extrusionOk="0">
                <a:moveTo>
                  <a:pt x="1452262" y="133185"/>
                </a:moveTo>
                <a:cubicBezTo>
                  <a:pt x="1688202" y="267661"/>
                  <a:pt x="1883247" y="581480"/>
                  <a:pt x="1898712" y="878498"/>
                </a:cubicBezTo>
                <a:cubicBezTo>
                  <a:pt x="1922337" y="1186486"/>
                  <a:pt x="1724351" y="1462778"/>
                  <a:pt x="1450069" y="1622404"/>
                </a:cubicBezTo>
                <a:cubicBezTo>
                  <a:pt x="1280544" y="1309270"/>
                  <a:pt x="1170436" y="1172475"/>
                  <a:pt x="949357" y="877163"/>
                </a:cubicBezTo>
                <a:cubicBezTo>
                  <a:pt x="1121019" y="517268"/>
                  <a:pt x="1426979" y="254754"/>
                  <a:pt x="1452262" y="133185"/>
                </a:cubicBezTo>
                <a:close/>
              </a:path>
              <a:path w="1898713" h="1754325" fill="none" extrusionOk="0">
                <a:moveTo>
                  <a:pt x="1452262" y="133185"/>
                </a:moveTo>
                <a:cubicBezTo>
                  <a:pt x="1724414" y="236459"/>
                  <a:pt x="1871073" y="614593"/>
                  <a:pt x="1898712" y="878498"/>
                </a:cubicBezTo>
                <a:cubicBezTo>
                  <a:pt x="1925109" y="1196464"/>
                  <a:pt x="1762292" y="1470743"/>
                  <a:pt x="1450069" y="1622404"/>
                </a:cubicBezTo>
              </a:path>
              <a:path w="1898713" h="1754325" fill="none" stroke="0" extrusionOk="0">
                <a:moveTo>
                  <a:pt x="1452262" y="133185"/>
                </a:moveTo>
                <a:cubicBezTo>
                  <a:pt x="1745691" y="295511"/>
                  <a:pt x="1922163" y="528254"/>
                  <a:pt x="1898712" y="878498"/>
                </a:cubicBezTo>
                <a:cubicBezTo>
                  <a:pt x="1847185" y="1173593"/>
                  <a:pt x="1694743" y="1494521"/>
                  <a:pt x="1450069" y="1622404"/>
                </a:cubicBezTo>
              </a:path>
            </a:pathLst>
          </a:custGeom>
          <a:ln w="50800">
            <a:solidFill>
              <a:srgbClr val="FF0000"/>
            </a:solidFill>
            <a:headEnd type="arrow" w="lg" len="lg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8243448"/>
                      <a:gd name="adj2" fmla="val 3366216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弧 15">
            <a:extLst>
              <a:ext uri="{FF2B5EF4-FFF2-40B4-BE49-F238E27FC236}">
                <a16:creationId xmlns:a16="http://schemas.microsoft.com/office/drawing/2014/main" id="{E998D48F-9B74-1743-9CBF-09A8D6C6E69A}"/>
              </a:ext>
            </a:extLst>
          </p:cNvPr>
          <p:cNvSpPr/>
          <p:nvPr/>
        </p:nvSpPr>
        <p:spPr>
          <a:xfrm>
            <a:off x="6004804" y="2694214"/>
            <a:ext cx="2456533" cy="2472571"/>
          </a:xfrm>
          <a:custGeom>
            <a:avLst/>
            <a:gdLst>
              <a:gd name="connsiteX0" fmla="*/ 1086545 w 2456533"/>
              <a:gd name="connsiteY0" fmla="*/ 8257 h 2472571"/>
              <a:gd name="connsiteX1" fmla="*/ 2262820 w 2456533"/>
              <a:gd name="connsiteY1" fmla="*/ 569892 h 2472571"/>
              <a:gd name="connsiteX2" fmla="*/ 2282809 w 2456533"/>
              <a:gd name="connsiteY2" fmla="*/ 1870143 h 2472571"/>
              <a:gd name="connsiteX3" fmla="*/ 1124714 w 2456533"/>
              <a:gd name="connsiteY3" fmla="*/ 2468170 h 2472571"/>
              <a:gd name="connsiteX4" fmla="*/ 1228267 w 2456533"/>
              <a:gd name="connsiteY4" fmla="*/ 1236286 h 2472571"/>
              <a:gd name="connsiteX5" fmla="*/ 1086545 w 2456533"/>
              <a:gd name="connsiteY5" fmla="*/ 8257 h 2472571"/>
              <a:gd name="connsiteX0" fmla="*/ 1086545 w 2456533"/>
              <a:gd name="connsiteY0" fmla="*/ 8257 h 2472571"/>
              <a:gd name="connsiteX1" fmla="*/ 2262820 w 2456533"/>
              <a:gd name="connsiteY1" fmla="*/ 569892 h 2472571"/>
              <a:gd name="connsiteX2" fmla="*/ 2282809 w 2456533"/>
              <a:gd name="connsiteY2" fmla="*/ 1870143 h 2472571"/>
              <a:gd name="connsiteX3" fmla="*/ 1124714 w 2456533"/>
              <a:gd name="connsiteY3" fmla="*/ 2468170 h 247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6533" h="2472571" stroke="0" extrusionOk="0">
                <a:moveTo>
                  <a:pt x="1086545" y="8257"/>
                </a:moveTo>
                <a:cubicBezTo>
                  <a:pt x="1502959" y="-77198"/>
                  <a:pt x="1971301" y="186114"/>
                  <a:pt x="2262820" y="569892"/>
                </a:cubicBezTo>
                <a:cubicBezTo>
                  <a:pt x="2605171" y="983743"/>
                  <a:pt x="2498489" y="1468653"/>
                  <a:pt x="2282809" y="1870143"/>
                </a:cubicBezTo>
                <a:cubicBezTo>
                  <a:pt x="1977004" y="2339443"/>
                  <a:pt x="1580390" y="2575382"/>
                  <a:pt x="1124714" y="2468170"/>
                </a:cubicBezTo>
                <a:cubicBezTo>
                  <a:pt x="1047317" y="2165676"/>
                  <a:pt x="1080686" y="1727717"/>
                  <a:pt x="1228267" y="1236286"/>
                </a:cubicBezTo>
                <a:cubicBezTo>
                  <a:pt x="1144032" y="782591"/>
                  <a:pt x="1188907" y="272304"/>
                  <a:pt x="1086545" y="8257"/>
                </a:cubicBezTo>
                <a:close/>
              </a:path>
              <a:path w="2456533" h="2472571" fill="none" extrusionOk="0">
                <a:moveTo>
                  <a:pt x="1086545" y="8257"/>
                </a:moveTo>
                <a:cubicBezTo>
                  <a:pt x="1502386" y="-54486"/>
                  <a:pt x="2069591" y="220732"/>
                  <a:pt x="2262820" y="569892"/>
                </a:cubicBezTo>
                <a:cubicBezTo>
                  <a:pt x="2527877" y="985582"/>
                  <a:pt x="2523809" y="1492382"/>
                  <a:pt x="2282809" y="1870143"/>
                </a:cubicBezTo>
                <a:cubicBezTo>
                  <a:pt x="2051062" y="2289746"/>
                  <a:pt x="1617371" y="2538383"/>
                  <a:pt x="1124714" y="2468170"/>
                </a:cubicBezTo>
              </a:path>
              <a:path w="2456533" h="2472571" fill="none" stroke="0" extrusionOk="0">
                <a:moveTo>
                  <a:pt x="1086545" y="8257"/>
                </a:moveTo>
                <a:cubicBezTo>
                  <a:pt x="1536499" y="-48826"/>
                  <a:pt x="1968345" y="210614"/>
                  <a:pt x="2262820" y="569892"/>
                </a:cubicBezTo>
                <a:cubicBezTo>
                  <a:pt x="2512748" y="955339"/>
                  <a:pt x="2505037" y="1490728"/>
                  <a:pt x="2282809" y="1870143"/>
                </a:cubicBezTo>
                <a:cubicBezTo>
                  <a:pt x="2081785" y="2298133"/>
                  <a:pt x="1618931" y="2514350"/>
                  <a:pt x="1124714" y="2468170"/>
                </a:cubicBezTo>
              </a:path>
            </a:pathLst>
          </a:custGeom>
          <a:ln w="50800">
            <a:solidFill>
              <a:srgbClr val="FF0000"/>
            </a:solidFill>
            <a:headEnd type="arrow" w="lg" len="lg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5805013"/>
                      <a:gd name="adj2" fmla="val 568830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6B5DB9D-52B5-A94A-9A17-A769115A3405}"/>
              </a:ext>
            </a:extLst>
          </p:cNvPr>
          <p:cNvSpPr/>
          <p:nvPr/>
        </p:nvSpPr>
        <p:spPr>
          <a:xfrm>
            <a:off x="6105653" y="2058481"/>
            <a:ext cx="80605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ctr" fontAlgn="ctr"/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5956025-F4A0-5147-8194-CF768BC85BA7}"/>
              </a:ext>
            </a:extLst>
          </p:cNvPr>
          <p:cNvSpPr/>
          <p:nvPr/>
        </p:nvSpPr>
        <p:spPr>
          <a:xfrm>
            <a:off x="6105652" y="2049629"/>
            <a:ext cx="806053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algn="ctr" fontAlgn="ctr"/>
            <a:r>
              <a:rPr lang="en-US" altLang="zh-CN" sz="280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30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337C689-3DDF-1342-9E42-92DCDFE4A9CF}"/>
              </a:ext>
            </a:extLst>
          </p:cNvPr>
          <p:cNvSpPr/>
          <p:nvPr/>
        </p:nvSpPr>
        <p:spPr>
          <a:xfrm>
            <a:off x="1376479" y="5118168"/>
            <a:ext cx="187743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8195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88275-9104-5542-BE2E-5B8C1439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Structure member accessing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474F7E-DD81-F340-A84D-03A1BDCA0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326" y="1260164"/>
            <a:ext cx="4795157" cy="894193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>
                <a:latin typeface="Courier" pitchFamily="2" charset="0"/>
              </a:rPr>
              <a:t>p-&gt;member</a:t>
            </a:r>
          </a:p>
          <a:p>
            <a:r>
              <a:rPr kumimoji="1" lang="en-US" altLang="zh-CN" dirty="0">
                <a:latin typeface="Courier" pitchFamily="2" charset="0"/>
              </a:rPr>
              <a:t>(*p).member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EAD5EC-A711-D54D-868A-B20AE19AC169}"/>
              </a:ext>
            </a:extLst>
          </p:cNvPr>
          <p:cNvSpPr/>
          <p:nvPr/>
        </p:nvSpPr>
        <p:spPr>
          <a:xfrm>
            <a:off x="446032" y="231666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struct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{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"Yu"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strncpy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"Li"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(*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2002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9C588FC-A964-6F48-B1B7-050C3D978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509723"/>
              </p:ext>
            </p:extLst>
          </p:nvPr>
        </p:nvGraphicFramePr>
        <p:xfrm>
          <a:off x="4750976" y="961001"/>
          <a:ext cx="3303816" cy="4142656"/>
        </p:xfrm>
        <a:graphic>
          <a:graphicData uri="http://schemas.openxmlformats.org/drawingml/2006/table">
            <a:tbl>
              <a:tblPr/>
              <a:tblGrid>
                <a:gridCol w="930730">
                  <a:extLst>
                    <a:ext uri="{9D8B030D-6E8A-4147-A177-3AD203B41FA5}">
                      <a16:colId xmlns:a16="http://schemas.microsoft.com/office/drawing/2014/main" val="113595689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3002271616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645829049"/>
                    </a:ext>
                  </a:extLst>
                </a:gridCol>
              </a:tblGrid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92298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4898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78365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051018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32923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933981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male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970017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born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612822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31335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986691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705279"/>
                  </a:ext>
                </a:extLst>
              </a:tr>
              <a:tr h="258916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695107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752308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'u'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038824"/>
                  </a:ext>
                </a:extLst>
              </a:tr>
              <a:tr h="2589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'Y'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666125"/>
                  </a:ext>
                </a:extLst>
              </a:tr>
              <a:tr h="258916"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17329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3F175D8-5A16-2D48-9CDC-DF2610D74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211722"/>
              </p:ext>
            </p:extLst>
          </p:nvPr>
        </p:nvGraphicFramePr>
        <p:xfrm>
          <a:off x="4888381" y="5583215"/>
          <a:ext cx="2997200" cy="13716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097642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071760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pStu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7" name="弧 6">
            <a:extLst>
              <a:ext uri="{FF2B5EF4-FFF2-40B4-BE49-F238E27FC236}">
                <a16:creationId xmlns:a16="http://schemas.microsoft.com/office/drawing/2014/main" id="{0466E616-4999-4C49-9B52-CDA8A6B83728}"/>
              </a:ext>
            </a:extLst>
          </p:cNvPr>
          <p:cNvSpPr/>
          <p:nvPr/>
        </p:nvSpPr>
        <p:spPr>
          <a:xfrm>
            <a:off x="5598259" y="4784271"/>
            <a:ext cx="2456533" cy="1555671"/>
          </a:xfrm>
          <a:custGeom>
            <a:avLst/>
            <a:gdLst>
              <a:gd name="connsiteX0" fmla="*/ 1138739 w 2456533"/>
              <a:gd name="connsiteY0" fmla="*/ 2069 h 1555671"/>
              <a:gd name="connsiteX1" fmla="*/ 2089369 w 2456533"/>
              <a:gd name="connsiteY1" fmla="*/ 223168 h 1555671"/>
              <a:gd name="connsiteX2" fmla="*/ 2119140 w 2456533"/>
              <a:gd name="connsiteY2" fmla="*/ 1313316 h 1555671"/>
              <a:gd name="connsiteX3" fmla="*/ 1162974 w 2456533"/>
              <a:gd name="connsiteY3" fmla="*/ 1554572 h 1555671"/>
              <a:gd name="connsiteX4" fmla="*/ 1228267 w 2456533"/>
              <a:gd name="connsiteY4" fmla="*/ 777836 h 1555671"/>
              <a:gd name="connsiteX5" fmla="*/ 1138739 w 2456533"/>
              <a:gd name="connsiteY5" fmla="*/ 2069 h 1555671"/>
              <a:gd name="connsiteX0" fmla="*/ 1138739 w 2456533"/>
              <a:gd name="connsiteY0" fmla="*/ 2069 h 1555671"/>
              <a:gd name="connsiteX1" fmla="*/ 2089369 w 2456533"/>
              <a:gd name="connsiteY1" fmla="*/ 223168 h 1555671"/>
              <a:gd name="connsiteX2" fmla="*/ 2119140 w 2456533"/>
              <a:gd name="connsiteY2" fmla="*/ 1313316 h 1555671"/>
              <a:gd name="connsiteX3" fmla="*/ 1162974 w 2456533"/>
              <a:gd name="connsiteY3" fmla="*/ 1554572 h 1555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6533" h="1555671" stroke="0" extrusionOk="0">
                <a:moveTo>
                  <a:pt x="1138739" y="2069"/>
                </a:moveTo>
                <a:cubicBezTo>
                  <a:pt x="1458513" y="-34326"/>
                  <a:pt x="1827984" y="69873"/>
                  <a:pt x="2089369" y="223168"/>
                </a:cubicBezTo>
                <a:cubicBezTo>
                  <a:pt x="2600150" y="527561"/>
                  <a:pt x="2527671" y="1007275"/>
                  <a:pt x="2119140" y="1313316"/>
                </a:cubicBezTo>
                <a:cubicBezTo>
                  <a:pt x="1864123" y="1485767"/>
                  <a:pt x="1510289" y="1631957"/>
                  <a:pt x="1162974" y="1554572"/>
                </a:cubicBezTo>
                <a:cubicBezTo>
                  <a:pt x="1142543" y="1277546"/>
                  <a:pt x="1220245" y="1148238"/>
                  <a:pt x="1228267" y="777836"/>
                </a:cubicBezTo>
                <a:cubicBezTo>
                  <a:pt x="1212365" y="608265"/>
                  <a:pt x="1117602" y="338890"/>
                  <a:pt x="1138739" y="2069"/>
                </a:cubicBezTo>
                <a:close/>
              </a:path>
              <a:path w="2456533" h="1555671" fill="none" extrusionOk="0">
                <a:moveTo>
                  <a:pt x="1138739" y="2069"/>
                </a:moveTo>
                <a:cubicBezTo>
                  <a:pt x="1483180" y="-15516"/>
                  <a:pt x="1848661" y="75491"/>
                  <a:pt x="2089369" y="223168"/>
                </a:cubicBezTo>
                <a:cubicBezTo>
                  <a:pt x="2592818" y="558896"/>
                  <a:pt x="2588561" y="1090773"/>
                  <a:pt x="2119140" y="1313316"/>
                </a:cubicBezTo>
                <a:cubicBezTo>
                  <a:pt x="1897220" y="1518029"/>
                  <a:pt x="1550488" y="1601452"/>
                  <a:pt x="1162974" y="1554572"/>
                </a:cubicBezTo>
              </a:path>
              <a:path w="2456533" h="1555671" fill="none" stroke="0" extrusionOk="0">
                <a:moveTo>
                  <a:pt x="1138739" y="2069"/>
                </a:moveTo>
                <a:cubicBezTo>
                  <a:pt x="1462870" y="-18558"/>
                  <a:pt x="1798321" y="103159"/>
                  <a:pt x="2089369" y="223168"/>
                </a:cubicBezTo>
                <a:cubicBezTo>
                  <a:pt x="2560254" y="455389"/>
                  <a:pt x="2552181" y="1044729"/>
                  <a:pt x="2119140" y="1313316"/>
                </a:cubicBezTo>
                <a:cubicBezTo>
                  <a:pt x="1899748" y="1494285"/>
                  <a:pt x="1572800" y="1578868"/>
                  <a:pt x="1162974" y="1554572"/>
                </a:cubicBezTo>
              </a:path>
            </a:pathLst>
          </a:custGeom>
          <a:ln w="50800">
            <a:solidFill>
              <a:srgbClr val="FF0000"/>
            </a:solidFill>
            <a:headEnd type="arrow" w="lg" len="lg"/>
            <a:tailEnd type="none"/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>
                      <a:gd name="adj1" fmla="val 15805013"/>
                      <a:gd name="adj2" fmla="val 5688300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51BDC4-68A4-0346-BD91-94B9C4201886}"/>
              </a:ext>
            </a:extLst>
          </p:cNvPr>
          <p:cNvSpPr/>
          <p:nvPr/>
        </p:nvSpPr>
        <p:spPr>
          <a:xfrm>
            <a:off x="6049189" y="4594369"/>
            <a:ext cx="37258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'L'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4BE40B-D9BB-E74D-AA1F-DECA02B44D06}"/>
              </a:ext>
            </a:extLst>
          </p:cNvPr>
          <p:cNvSpPr/>
          <p:nvPr/>
        </p:nvSpPr>
        <p:spPr>
          <a:xfrm>
            <a:off x="5904604" y="3118312"/>
            <a:ext cx="63991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2001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A0ECB4-7B48-9A41-ABDE-036A4B7F8AF4}"/>
              </a:ext>
            </a:extLst>
          </p:cNvPr>
          <p:cNvSpPr/>
          <p:nvPr/>
        </p:nvSpPr>
        <p:spPr>
          <a:xfrm>
            <a:off x="5868847" y="3126953"/>
            <a:ext cx="63991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2002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2A366F-A375-FB4E-AA86-C5B45E5EEAA4}"/>
              </a:ext>
            </a:extLst>
          </p:cNvPr>
          <p:cNvSpPr/>
          <p:nvPr/>
        </p:nvSpPr>
        <p:spPr>
          <a:xfrm>
            <a:off x="6042763" y="4334158"/>
            <a:ext cx="36054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</a:t>
            </a:r>
            <a:r>
              <a:rPr lang="en-US" altLang="zh-CN" sz="1600" b="1" dirty="0" err="1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'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CC28BC8-56A1-4F42-AE56-B7375E10112B}"/>
              </a:ext>
            </a:extLst>
          </p:cNvPr>
          <p:cNvSpPr/>
          <p:nvPr/>
        </p:nvSpPr>
        <p:spPr>
          <a:xfrm>
            <a:off x="6030723" y="2518009"/>
            <a:ext cx="37258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>
            <a:spAutoFit/>
          </a:bodyPr>
          <a:lstStyle/>
          <a:p>
            <a:pPr lvl="0" algn="ctr" fontAlgn="ctr"/>
            <a:r>
              <a:rPr lang="en-US" altLang="zh-CN" sz="16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1CB238E-DCAF-2549-92A4-10D76E42EC78}"/>
              </a:ext>
            </a:extLst>
          </p:cNvPr>
          <p:cNvSpPr/>
          <p:nvPr/>
        </p:nvSpPr>
        <p:spPr>
          <a:xfrm>
            <a:off x="1376479" y="6393724"/>
            <a:ext cx="295465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struct.cpp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0313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04663-3F8E-974C-AF71-821F6CB9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Print out the addresses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6AE6C-8253-5647-B74C-FA8D41243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22829"/>
          </a:xfrm>
        </p:spPr>
        <p:txBody>
          <a:bodyPr/>
          <a:lstStyle/>
          <a:p>
            <a:r>
              <a:rPr kumimoji="1" lang="en-US" altLang="zh-CN" dirty="0"/>
              <a:t>Since the value of a pointer is an address, we can print it out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F8300F-A1A9-2248-BEAF-249516E7917B}"/>
              </a:ext>
            </a:extLst>
          </p:cNvPr>
          <p:cNvSpPr/>
          <p:nvPr/>
        </p:nvSpPr>
        <p:spPr>
          <a:xfrm>
            <a:off x="838199" y="1949824"/>
            <a:ext cx="91664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printf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%p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\n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//C 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//C++ 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“Address of stu: ”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;/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指针就是一个存储地址的特殊变量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member name: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"Address of member born: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born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“Address of member male: ”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male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;/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指针就是一个存储地址的东西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F2BBC18-8C11-1D47-A74D-B6095313A8DB}"/>
              </a:ext>
            </a:extLst>
          </p:cNvPr>
          <p:cNvSpPr txBox="1">
            <a:spLocks/>
          </p:cNvSpPr>
          <p:nvPr/>
        </p:nvSpPr>
        <p:spPr>
          <a:xfrm>
            <a:off x="838198" y="3819183"/>
            <a:ext cx="11053879" cy="622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 address should be an unsigned 32-bit or 64-bit integer.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12E037-8809-1547-ACCC-B2418956D61D}"/>
              </a:ext>
            </a:extLst>
          </p:cNvPr>
          <p:cNvSpPr/>
          <p:nvPr/>
        </p:nvSpPr>
        <p:spPr>
          <a:xfrm>
            <a:off x="838198" y="4557045"/>
            <a:ext cx="992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“sizeof(pStu) = ”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pStu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;/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可能是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位，也可能是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8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位，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字节，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32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位整数表示的最大范围是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2^32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，你的程序使用的内存是不可能超过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4gb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A4D631-A9C0-BF40-AB7E-CEB29CAE4561}"/>
              </a:ext>
            </a:extLst>
          </p:cNvPr>
          <p:cNvSpPr/>
          <p:nvPr/>
        </p:nvSpPr>
        <p:spPr>
          <a:xfrm>
            <a:off x="838198" y="5700059"/>
            <a:ext cx="295465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struct.cpp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7331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65708-CB55-804F-BA79-86AFD05D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Pointers of Pointers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DB49B-992B-174E-B279-CE4B25756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8319247" cy="83363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Pointers are variables, they also have addresses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9F93B48-3929-D243-B99A-79BEEB142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32495"/>
              </p:ext>
            </p:extLst>
          </p:nvPr>
        </p:nvGraphicFramePr>
        <p:xfrm>
          <a:off x="6680212" y="2160626"/>
          <a:ext cx="2997200" cy="13716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097642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071760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0xAABBCC00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2925CF1-FF73-B64C-A036-24C3194F4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841012"/>
              </p:ext>
            </p:extLst>
          </p:nvPr>
        </p:nvGraphicFramePr>
        <p:xfrm>
          <a:off x="5181612" y="3761369"/>
          <a:ext cx="2997200" cy="13716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2184711124"/>
                    </a:ext>
                  </a:extLst>
                </a:gridCol>
                <a:gridCol w="1097642">
                  <a:extLst>
                    <a:ext uri="{9D8B030D-6E8A-4147-A177-3AD203B41FA5}">
                      <a16:colId xmlns:a16="http://schemas.microsoft.com/office/drawing/2014/main" val="52150833"/>
                    </a:ext>
                  </a:extLst>
                </a:gridCol>
                <a:gridCol w="1071760">
                  <a:extLst>
                    <a:ext uri="{9D8B030D-6E8A-4147-A177-3AD203B41FA5}">
                      <a16:colId xmlns:a16="http://schemas.microsoft.com/office/drawing/2014/main" val="2090950606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r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080102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pp</a:t>
                      </a:r>
                      <a:endParaRPr lang="en" sz="2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0xAABBCC00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95740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57532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839329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0xBBCCDD00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7998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173269"/>
                  </a:ext>
                </a:extLst>
              </a:tr>
            </a:tbl>
          </a:graphicData>
        </a:graphic>
      </p:graphicFrame>
      <p:sp>
        <p:nvSpPr>
          <p:cNvPr id="9" name="任意形状 8">
            <a:extLst>
              <a:ext uri="{FF2B5EF4-FFF2-40B4-BE49-F238E27FC236}">
                <a16:creationId xmlns:a16="http://schemas.microsoft.com/office/drawing/2014/main" id="{A448B968-68EB-E04C-A934-7B59E1D5A1AA}"/>
              </a:ext>
            </a:extLst>
          </p:cNvPr>
          <p:cNvSpPr/>
          <p:nvPr/>
        </p:nvSpPr>
        <p:spPr>
          <a:xfrm>
            <a:off x="6868845" y="3199857"/>
            <a:ext cx="1309967" cy="1166137"/>
          </a:xfrm>
          <a:custGeom>
            <a:avLst/>
            <a:gdLst>
              <a:gd name="connsiteX0" fmla="*/ 0 w 1309967"/>
              <a:gd name="connsiteY0" fmla="*/ 1166137 h 1166137"/>
              <a:gd name="connsiteX1" fmla="*/ 756619 w 1309967"/>
              <a:gd name="connsiteY1" fmla="*/ 857848 h 1166137"/>
              <a:gd name="connsiteX2" fmla="*/ 1309967 w 1309967"/>
              <a:gd name="connsiteY2" fmla="*/ 0 h 1166137"/>
              <a:gd name="connsiteX3" fmla="*/ 1309967 w 1309967"/>
              <a:gd name="connsiteY3" fmla="*/ 0 h 116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967" h="1166137" extrusionOk="0">
                <a:moveTo>
                  <a:pt x="0" y="1166137"/>
                </a:moveTo>
                <a:cubicBezTo>
                  <a:pt x="227085" y="1083227"/>
                  <a:pt x="497263" y="1067603"/>
                  <a:pt x="756619" y="857848"/>
                </a:cubicBezTo>
                <a:cubicBezTo>
                  <a:pt x="974947" y="663492"/>
                  <a:pt x="1309966" y="0"/>
                  <a:pt x="1309967" y="0"/>
                </a:cubicBezTo>
                <a:lnTo>
                  <a:pt x="1309967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20F947C-5BB3-094D-A85A-337A592EE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740442"/>
              </p:ext>
            </p:extLst>
          </p:nvPr>
        </p:nvGraphicFramePr>
        <p:xfrm>
          <a:off x="8831729" y="568980"/>
          <a:ext cx="2997200" cy="1600200"/>
        </p:xfrm>
        <a:graphic>
          <a:graphicData uri="http://schemas.openxmlformats.org/drawingml/2006/table">
            <a:tbl>
              <a:tblPr/>
              <a:tblGrid>
                <a:gridCol w="827798">
                  <a:extLst>
                    <a:ext uri="{9D8B030D-6E8A-4147-A177-3AD203B41FA5}">
                      <a16:colId xmlns:a16="http://schemas.microsoft.com/office/drawing/2014/main" val="3579803497"/>
                    </a:ext>
                  </a:extLst>
                </a:gridCol>
                <a:gridCol w="1103731">
                  <a:extLst>
                    <a:ext uri="{9D8B030D-6E8A-4147-A177-3AD203B41FA5}">
                      <a16:colId xmlns:a16="http://schemas.microsoft.com/office/drawing/2014/main" val="4182631634"/>
                    </a:ext>
                  </a:extLst>
                </a:gridCol>
                <a:gridCol w="1065671">
                  <a:extLst>
                    <a:ext uri="{9D8B030D-6E8A-4147-A177-3AD203B41FA5}">
                      <a16:colId xmlns:a16="http://schemas.microsoft.com/office/drawing/2014/main" val="175867103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1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425270"/>
                  </a:ext>
                </a:extLst>
              </a:tr>
              <a:tr h="228600">
                <a:tc rowSpan="4">
                  <a:txBody>
                    <a:bodyPr/>
                    <a:lstStyle/>
                    <a:p>
                      <a:pPr algn="r" fontAlgn="ctr"/>
                      <a:r>
                        <a:rPr lang="e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56591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163037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09685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0xABCDEF00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825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0107515"/>
                  </a:ext>
                </a:extLst>
              </a:tr>
            </a:tbl>
          </a:graphicData>
        </a:graphic>
      </p:graphicFrame>
      <p:sp>
        <p:nvSpPr>
          <p:cNvPr id="12" name="任意形状 11">
            <a:extLst>
              <a:ext uri="{FF2B5EF4-FFF2-40B4-BE49-F238E27FC236}">
                <a16:creationId xmlns:a16="http://schemas.microsoft.com/office/drawing/2014/main" id="{64680F83-4AB9-0C46-AD7A-54F192DEC9DB}"/>
              </a:ext>
            </a:extLst>
          </p:cNvPr>
          <p:cNvSpPr/>
          <p:nvPr/>
        </p:nvSpPr>
        <p:spPr>
          <a:xfrm>
            <a:off x="8178813" y="1815352"/>
            <a:ext cx="1987164" cy="981635"/>
          </a:xfrm>
          <a:custGeom>
            <a:avLst/>
            <a:gdLst>
              <a:gd name="connsiteX0" fmla="*/ 0 w 1987164"/>
              <a:gd name="connsiteY0" fmla="*/ 981635 h 981635"/>
              <a:gd name="connsiteX1" fmla="*/ 1147759 w 1987164"/>
              <a:gd name="connsiteY1" fmla="*/ 722122 h 981635"/>
              <a:gd name="connsiteX2" fmla="*/ 1987164 w 1987164"/>
              <a:gd name="connsiteY2" fmla="*/ 0 h 981635"/>
              <a:gd name="connsiteX3" fmla="*/ 1987164 w 1987164"/>
              <a:gd name="connsiteY3" fmla="*/ 0 h 98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7164" h="981635" extrusionOk="0">
                <a:moveTo>
                  <a:pt x="0" y="981635"/>
                </a:moveTo>
                <a:cubicBezTo>
                  <a:pt x="353995" y="900195"/>
                  <a:pt x="783006" y="898323"/>
                  <a:pt x="1147759" y="722122"/>
                </a:cubicBezTo>
                <a:cubicBezTo>
                  <a:pt x="1478953" y="558517"/>
                  <a:pt x="1987163" y="0"/>
                  <a:pt x="1987164" y="0"/>
                </a:cubicBezTo>
                <a:lnTo>
                  <a:pt x="1987164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/>
            <a:tailEnd type="arrow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9858"/>
                      <a:gd name="connsiteY0" fmla="*/ 1169894 h 1169894"/>
                      <a:gd name="connsiteX1" fmla="*/ 900953 w 1559858"/>
                      <a:gd name="connsiteY1" fmla="*/ 860612 h 1169894"/>
                      <a:gd name="connsiteX2" fmla="*/ 1559858 w 1559858"/>
                      <a:gd name="connsiteY2" fmla="*/ 0 h 1169894"/>
                      <a:gd name="connsiteX3" fmla="*/ 1559858 w 1559858"/>
                      <a:gd name="connsiteY3" fmla="*/ 0 h 1169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559858" h="1169894">
                        <a:moveTo>
                          <a:pt x="0" y="1169894"/>
                        </a:moveTo>
                        <a:cubicBezTo>
                          <a:pt x="320488" y="1112744"/>
                          <a:pt x="640977" y="1055594"/>
                          <a:pt x="900953" y="860612"/>
                        </a:cubicBezTo>
                        <a:cubicBezTo>
                          <a:pt x="1160929" y="665630"/>
                          <a:pt x="1559858" y="0"/>
                          <a:pt x="1559858" y="0"/>
                        </a:cubicBezTo>
                        <a:lnTo>
                          <a:pt x="1559858" y="0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B3417F-E5DD-1D42-95C9-3B4D43B9D8C1}"/>
              </a:ext>
            </a:extLst>
          </p:cNvPr>
          <p:cNvSpPr/>
          <p:nvPr/>
        </p:nvSpPr>
        <p:spPr>
          <a:xfrm>
            <a:off x="1594248" y="2173301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;/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他指向指针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，他是指针的指针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对指针的指针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pp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取它的内容，他就会变成一个指针</a:t>
            </a:r>
            <a:endParaRPr lang="en-US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对指针再去一次内容，就取到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的内容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6E078C-E0F7-E346-B2A4-B9E0CF26108C}"/>
              </a:ext>
            </a:extLst>
          </p:cNvPr>
          <p:cNvSpPr/>
          <p:nvPr/>
        </p:nvSpPr>
        <p:spPr>
          <a:xfrm>
            <a:off x="1376479" y="5118168"/>
            <a:ext cx="3108543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9282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68701-7774-0B4B-956C-EA59700B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Constant pointers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BF19E3-1875-0B40-A01E-5CB823B2D910}"/>
              </a:ext>
            </a:extLst>
          </p:cNvPr>
          <p:cNvSpPr/>
          <p:nvPr/>
        </p:nvSpPr>
        <p:spPr>
          <a:xfrm>
            <a:off x="0" y="1818601"/>
            <a:ext cx="1189207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常数变量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:const int num =1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表示这个变量的值不能在修改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another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//You cannot change the value the p1 points to through p1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//error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这个指针指向的内容不能透过这个指针去修改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//okay/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绕过他，直接修改这个变量，这个变量是一个普通的整数变量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//You cannot change value of p2 (address)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;/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p1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p2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指向共同的变量，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后加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const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，坚定的指向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number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的地址，不可以指向其他位置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//okay/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可以直接修改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another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//error/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指针的内容，指针本身这个地址是不可以修改的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//You cannot change either of them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;/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既不可以修改指针指向的内容，也不可以修改指针本身，不可以透过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p3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修改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，但可以直接修改，把指针的地址锁死，只能指向固定的位置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33A236D-459A-F94D-9C5A-F2F9AD81546E}"/>
              </a:ext>
            </a:extLst>
          </p:cNvPr>
          <p:cNvSpPr/>
          <p:nvPr/>
        </p:nvSpPr>
        <p:spPr>
          <a:xfrm>
            <a:off x="1246093" y="6342916"/>
            <a:ext cx="2800767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const-</a:t>
            </a:r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pointer.cpp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090312-D46F-F442-81BC-EDB1E7FAC447}"/>
              </a:ext>
            </a:extLst>
          </p:cNvPr>
          <p:cNvSpPr/>
          <p:nvPr/>
        </p:nvSpPr>
        <p:spPr>
          <a:xfrm>
            <a:off x="6096000" y="0"/>
            <a:ext cx="60960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{/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传过来一个指针，指针可能指向一个很长的数据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the value that p points to cannot be changed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不希望这个函数在里面修改这个指针指向的数据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play a trick?/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传进来一个数组，对数组所有元素求和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//syntax error/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求和的过程中是不需要修改的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//.../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防止误操作，在参数里</a:t>
            </a:r>
            <a:r>
              <a:rPr lang="en-US" altLang="zh-CN" dirty="0">
                <a:solidFill>
                  <a:srgbClr val="008000"/>
                </a:solidFill>
                <a:latin typeface="Menlo" panose="020B0609030804020204" pitchFamily="49" charset="0"/>
              </a:rPr>
              <a:t>+const</a:t>
            </a:r>
            <a:r>
              <a:rPr lang="zh-CN" altLang="en-US" dirty="0">
                <a:solidFill>
                  <a:srgbClr val="008000"/>
                </a:solidFill>
                <a:latin typeface="Menlo" panose="020B0609030804020204" pitchFamily="49" charset="0"/>
              </a:rPr>
              <a:t>，指针指向的内容不会在函数里被修改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可能的想法能不能绕过去：把指针赋给另外一个指针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p2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，把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const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挪掉然后通过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p2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修改。语法上错，把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const</a:t>
            </a:r>
            <a:r>
              <a:rPr lang="zh-CN" altLang="en-US">
                <a:solidFill>
                  <a:srgbClr val="000000"/>
                </a:solidFill>
                <a:latin typeface="Menlo" panose="020B0609030804020204" pitchFamily="49" charset="0"/>
              </a:rPr>
              <a:t>指针赋给普通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指针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92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6B9E44-4E37-1543-9F17-9B45D9EF61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Pointers and Arrays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196E63C-2376-CC41-8E15-035054CAAD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71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27780</TotalTime>
  <Words>3721</Words>
  <Application>Microsoft Office PowerPoint</Application>
  <PresentationFormat>宽屏</PresentationFormat>
  <Paragraphs>477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Courier</vt:lpstr>
      <vt:lpstr>DejaVuSansMono</vt:lpstr>
      <vt:lpstr>Menlo</vt:lpstr>
      <vt:lpstr>等线</vt:lpstr>
      <vt:lpstr>KaiTi</vt:lpstr>
      <vt:lpstr>Arial</vt:lpstr>
      <vt:lpstr>Calibri</vt:lpstr>
      <vt:lpstr>Franklin Gothic Demi</vt:lpstr>
      <vt:lpstr>Franklin Gothic Medium</vt:lpstr>
      <vt:lpstr>Wingdings</vt:lpstr>
      <vt:lpstr>Office 主题</vt:lpstr>
      <vt:lpstr>C/C++ Program Design</vt:lpstr>
      <vt:lpstr>Pointers</vt:lpstr>
      <vt:lpstr>Pointers</vt:lpstr>
      <vt:lpstr>How pointers work</vt:lpstr>
      <vt:lpstr>Structure member accessing</vt:lpstr>
      <vt:lpstr>Print out the addresses</vt:lpstr>
      <vt:lpstr>Pointers of Pointers</vt:lpstr>
      <vt:lpstr>Constant pointers</vt:lpstr>
      <vt:lpstr>Pointers and Arrays</vt:lpstr>
      <vt:lpstr>The addresses of array elements</vt:lpstr>
      <vt:lpstr>Array name</vt:lpstr>
      <vt:lpstr>Pointer arithmetic</vt:lpstr>
      <vt:lpstr>Pointer arithmetic</vt:lpstr>
      <vt:lpstr>Differences between a pointer and an array</vt:lpstr>
      <vt:lpstr>Allocate memory: C style</vt:lpstr>
      <vt:lpstr>Program memory</vt:lpstr>
      <vt:lpstr>Program memory</vt:lpstr>
      <vt:lpstr>Memory allocation</vt:lpstr>
      <vt:lpstr>Memory deallocation</vt:lpstr>
      <vt:lpstr>Allocate memory: C++ style</vt:lpstr>
      <vt:lpstr>Operator new and new[]</vt:lpstr>
      <vt:lpstr>Operator new and new[]</vt:lpstr>
      <vt:lpstr>Operator delete and delete[]</vt:lpstr>
      <vt:lpstr>PowerPoint 演示文稿</vt:lpstr>
      <vt:lpstr>PowerPoint 演示文稿</vt:lpstr>
      <vt:lpstr>PowerPoint 演示文稿</vt:lpstr>
      <vt:lpstr>PowerPoint 演示文稿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Yuesen Dan</cp:lastModifiedBy>
  <cp:revision>910</cp:revision>
  <dcterms:created xsi:type="dcterms:W3CDTF">2020-09-05T08:11:12Z</dcterms:created>
  <dcterms:modified xsi:type="dcterms:W3CDTF">2024-08-05T07:08:19Z</dcterms:modified>
  <cp:category/>
</cp:coreProperties>
</file>