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2" r:id="rId14"/>
    <p:sldId id="271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3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6831A-BA4A-4CBD-ABC1-F0A39FCEA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42561"/>
          </a:xfrm>
        </p:spPr>
        <p:txBody>
          <a:bodyPr anchor="b"/>
          <a:lstStyle>
            <a:lvl1pPr algn="ctr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C951A1-27B5-4545-818C-6BE0693C3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03714"/>
            <a:ext cx="9144000" cy="145888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1614C-853F-43EC-9266-648DD2DAD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418C-4562-4AF1-9085-6113E2DF04BB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DF5E-584F-4289-9BCE-D95313D85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45FB0-BDA7-4A99-BB93-F60949A82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D172-11F6-4B2B-A152-917089A88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62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C1BC4-C677-421E-A1AD-F4AAF89A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020B80-C171-487A-9690-EC6D65ECE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EB5B8-85DA-41AE-BA86-7D06C48CA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418C-4562-4AF1-9085-6113E2DF04BB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B98A5-6574-423E-A80D-6DB936EDA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37EAE-5057-4DAF-B9AB-1DBE4BE7B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D172-11F6-4B2B-A152-917089A88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73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A172EE-54CE-42EA-AECF-021F0831DC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C73B88-EF70-4AF4-B4E8-A74549E5B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3604D-8068-4E2E-91CD-BB9DD414B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418C-4562-4AF1-9085-6113E2DF04BB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D1D78-F06C-4E6B-AB41-566D737B7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6B1A6-5385-4D59-B1F2-7C72C9E9A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D172-11F6-4B2B-A152-917089A88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04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B8847-DF1B-4E25-A5A9-0E2888946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2E47A-27F6-42EA-BD77-80374F425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47471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4517B-0E89-438F-8240-7104356F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418C-4562-4AF1-9085-6113E2DF04BB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453FE-5CB4-49CC-862D-8B5C41A3E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CF078-1FDD-4135-8CC5-298225780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D172-11F6-4B2B-A152-917089A88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75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BC973-4D96-4CD2-97B2-D282356A2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596AF-9DEF-4FAF-AED6-B60CD4090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CFA4D-FF4C-4272-BEE0-94D50C9E6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418C-4562-4AF1-9085-6113E2DF04BB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251EF-AEC9-49FB-942C-74BA4D822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938BA-E231-41C0-8AC0-CABB45741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D172-11F6-4B2B-A152-917089A88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60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E5F1-BA16-43E0-AFCE-584D86592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EC3FA-EA33-4204-9B71-B03E4BBB38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66688-9FA4-4B3D-BE40-A7089B9DC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1A8C9-C5D1-41AE-AFAF-8814B8E8C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418C-4562-4AF1-9085-6113E2DF04BB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3F6D3-94BC-497A-B1B9-B82D2B399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CB2DD-D424-4455-95D2-318078C5E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D172-11F6-4B2B-A152-917089A88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80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B94AC-1DF4-456A-8A0F-F8128EC53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DB6E8-E73B-423D-8EE4-716F54C18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B6185B-9617-48ED-932A-D885F1AD2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E3C2F-DB22-48E8-888A-37D728EB77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2EBF31-6EC9-4020-920E-79001AF885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C951D0-23B5-486F-B3E1-734A9C5EB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418C-4562-4AF1-9085-6113E2DF04BB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521DB-DEA0-4855-BE6F-1F418FF60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E2319-B335-41CC-A9C3-06F8E615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D172-11F6-4B2B-A152-917089A88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353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5A11A-07F4-44A5-BB4E-A166F458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EE3418-73F6-4056-A1AE-14A89A10A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418C-4562-4AF1-9085-6113E2DF04BB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5F9B1B-76B9-4F64-BD9A-CBD5DD09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5EC17-EC72-4035-AFA5-36B46B3FD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D172-11F6-4B2B-A152-917089A88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56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69A1D0-98DF-4216-A9F8-FA5BB5243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418C-4562-4AF1-9085-6113E2DF04BB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A92CBC-AAC7-4BAD-9596-7E34C65F0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A4103-02DE-4AB8-96A6-E9C793EA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D172-11F6-4B2B-A152-917089A88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46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C533-EAD9-41F0-B44D-2750B5F27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0CCAF-2896-4004-9DB1-449287E8E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AA08B-7A24-4DAE-86FC-E86E4443B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0064E-006F-4631-998C-723DAB7F6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418C-4562-4AF1-9085-6113E2DF04BB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EEFF0-CB86-4587-9F0C-76BEF6650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DF2E5-327B-4D16-97FB-810270913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D172-11F6-4B2B-A152-917089A88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0D88F-558A-4204-93BE-C5F346CAE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DCFFD3-7310-4894-8B0D-CDEEFE08EF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7AF109-7D09-4C37-9491-1FF012944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ADF56-AA74-457A-9959-EB64AE42C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6418C-4562-4AF1-9085-6113E2DF04BB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81FF9-63FB-4E47-8B4E-AC16A1309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6D9A5-50FF-4CEE-902B-6675B4D1C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D172-11F6-4B2B-A152-917089A88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63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7E391-9765-478D-B639-9C467C8CD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96539"/>
            <a:ext cx="10515600" cy="4780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379AB-BA2E-4259-B0BA-0138D6D8A0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6418C-4562-4AF1-9085-6113E2DF04BB}" type="datetimeFigureOut">
              <a:rPr lang="en-US" smtClean="0"/>
              <a:t>9/11/2021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DD909-EF93-4BDF-B36E-C45BF3A52B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ECE 6502 Tensors for Data Science and Machine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D9926-0008-4AA6-8C83-594CB4138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6D172-11F6-4B2B-A152-917089A887D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267907-ABF1-46AE-B9F2-3C68ED4E2D7E}"/>
              </a:ext>
            </a:extLst>
          </p:cNvPr>
          <p:cNvSpPr/>
          <p:nvPr userDrawn="1"/>
        </p:nvSpPr>
        <p:spPr>
          <a:xfrm>
            <a:off x="0" y="-58188"/>
            <a:ext cx="12192000" cy="132556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E74A54-FF2A-4EA1-B95B-2CDC25840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-581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05443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info_35021/augmented-reality-in-military-ar-can-enhance-warfare-and-training-408d719c2baa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D29DE-AF2F-4801-A7EF-1C5226686C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Node Localization in an Obstacle-Rich Environment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099A7C-19AF-4F0B-A570-D2C4DA04BA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Nick Kantack</a:t>
            </a:r>
          </a:p>
          <a:p>
            <a:pPr algn="l"/>
            <a:r>
              <a:rPr lang="en-US" dirty="0"/>
              <a:t>5-6-19</a:t>
            </a:r>
          </a:p>
        </p:txBody>
      </p:sp>
    </p:spTree>
    <p:extLst>
      <p:ext uri="{BB962C8B-B14F-4D97-AF65-F5344CB8AC3E}">
        <p14:creationId xmlns:p14="http://schemas.microsoft.com/office/powerpoint/2010/main" val="905564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59B9F-BD2D-4097-B3E8-33C3250A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Simulation Design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CC3BD7-1583-4CF7-8D6A-222DA6F9C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03474"/>
            <a:ext cx="4303556" cy="3227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F229F1-89B3-4AB5-9639-A7743D4378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016" y="2432981"/>
            <a:ext cx="3727969" cy="30494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B63858-5590-4A13-9141-7474729DB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444" y="2386137"/>
            <a:ext cx="4303556" cy="322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118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59B9F-BD2D-4097-B3E8-33C3250A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Algorithm Comparison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84B8DDA-82B7-4611-A6E6-10F55A5D05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37" y="1343819"/>
            <a:ext cx="3314796" cy="531156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CDA47B-FB33-4A5E-BD62-67531F4105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868" y="2426917"/>
            <a:ext cx="4199466" cy="3149599"/>
          </a:xfrm>
          <a:prstGeom prst="rect">
            <a:avLst/>
          </a:prstGeom>
        </p:spPr>
      </p:pic>
      <p:sp>
        <p:nvSpPr>
          <p:cNvPr id="12" name="Right Brace 11">
            <a:extLst>
              <a:ext uri="{FF2B5EF4-FFF2-40B4-BE49-F238E27FC236}">
                <a16:creationId xmlns:a16="http://schemas.microsoft.com/office/drawing/2014/main" id="{25C8DFB0-A796-4186-A233-1E9CA6C4CF84}"/>
              </a:ext>
            </a:extLst>
          </p:cNvPr>
          <p:cNvSpPr/>
          <p:nvPr/>
        </p:nvSpPr>
        <p:spPr>
          <a:xfrm>
            <a:off x="3572933" y="1659467"/>
            <a:ext cx="270934" cy="4622800"/>
          </a:xfrm>
          <a:prstGeom prst="rightBrace">
            <a:avLst>
              <a:gd name="adj1" fmla="val 404662"/>
              <a:gd name="adj2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791467E-DAB0-4971-95EB-2A4BD2A51F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334" y="2465016"/>
            <a:ext cx="4148666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321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59B9F-BD2D-4097-B3E8-33C3250A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Optimizing </a:t>
            </a:r>
            <a:r>
              <a:rPr lang="en-US" dirty="0" smtClean="0"/>
              <a:t>algorithm parameters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9CF089-BDBA-4B65-805F-1EE98E90D5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09" y="1595436"/>
            <a:ext cx="4889498" cy="36671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2DE577-D551-463D-8115-BD72A12280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691" y="1595437"/>
            <a:ext cx="48895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013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47A2C-D560-4C02-95AB-0C5693211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Generating a Wall Map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17A3D4E-CCD7-4AC4-93A2-DCD75CD1A2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71" y="2320593"/>
            <a:ext cx="4686098" cy="3335866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3E4028-4435-45FB-B30C-27F3CED244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263" y="1331941"/>
            <a:ext cx="3581066" cy="2685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865CA5-4934-4F20-A1BE-D4510669DC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681" y="4017741"/>
            <a:ext cx="3581068" cy="26858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C22402-F21C-4EE8-BB54-44C18258BF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263" y="3988526"/>
            <a:ext cx="3581066" cy="2685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0B60E0-BBEA-43F9-AA49-F68D9A5DC3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060" y="1339168"/>
            <a:ext cx="3581066" cy="2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628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59B9F-BD2D-4097-B3E8-33C3250A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4FFE813-ECC6-4AF7-89F4-DB6D181E7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5021811"/>
          </a:xfrm>
        </p:spPr>
        <p:txBody>
          <a:bodyPr/>
          <a:lstStyle/>
          <a:p>
            <a:r>
              <a:rPr lang="en-US" dirty="0"/>
              <a:t>“Break Formation” is a obstacle-sensitive algorithm based on Classical MDS which significantly better handles node localization in an obstructive environment</a:t>
            </a:r>
          </a:p>
          <a:p>
            <a:endParaRPr lang="en-US" dirty="0"/>
          </a:p>
          <a:p>
            <a:r>
              <a:rPr lang="en-US" dirty="0"/>
              <a:t>BF produces a wall inference tensor Q as a byproduct of node localization. Q is useful in reconstructing a probabilistic map of the environment</a:t>
            </a:r>
          </a:p>
        </p:txBody>
      </p:sp>
    </p:spTree>
    <p:extLst>
      <p:ext uri="{BB962C8B-B14F-4D97-AF65-F5344CB8AC3E}">
        <p14:creationId xmlns:p14="http://schemas.microsoft.com/office/powerpoint/2010/main" val="2196904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71054-42B8-4489-9C99-507C4A85A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3E2FF-E092-4BAB-B4F8-037D3AF82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[1] B. R. </a:t>
            </a:r>
            <a:r>
              <a:rPr lang="en-US" dirty="0" err="1"/>
              <a:t>Stojkoska</a:t>
            </a:r>
            <a:r>
              <a:rPr lang="en-US" dirty="0"/>
              <a:t> “Node Localization in 3D Wireless Sensor Networks Based on Multidimensional Scaling Algorithm” International Scholarly Research Notices Volume 2014 (2014)</a:t>
            </a:r>
          </a:p>
          <a:p>
            <a:endParaRPr lang="en-US" dirty="0"/>
          </a:p>
          <a:p>
            <a:r>
              <a:rPr lang="en-US" dirty="0"/>
              <a:t>[2] Q. Li, et. al. “RMDS: Ranging and multidimensional scaling-based anchor-free localization in large-scale wireless sensor networks with coverage holes” International Journal of Distributed Sensor Networks Vol. 13 (2017)</a:t>
            </a:r>
          </a:p>
          <a:p>
            <a:endParaRPr lang="en-US" dirty="0"/>
          </a:p>
          <a:p>
            <a:r>
              <a:rPr lang="en-US" dirty="0"/>
              <a:t>[3] B. Li “A Robust Wireless Sensor Network Localization Algorithm in Mixed LOS/NLOS Scenario” Sensors 15 (2015)</a:t>
            </a:r>
          </a:p>
        </p:txBody>
      </p:sp>
    </p:spTree>
    <p:extLst>
      <p:ext uri="{BB962C8B-B14F-4D97-AF65-F5344CB8AC3E}">
        <p14:creationId xmlns:p14="http://schemas.microsoft.com/office/powerpoint/2010/main" val="3879270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59B9F-BD2D-4097-B3E8-33C3250A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774006D-2834-403D-B7E2-BA4D243B0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338"/>
            <a:ext cx="10515600" cy="4746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/>
              <a:t>Research Goal:</a:t>
            </a:r>
          </a:p>
          <a:p>
            <a:pPr marL="0" indent="0">
              <a:buNone/>
            </a:pPr>
            <a:r>
              <a:rPr lang="en-US" sz="2000" i="1" dirty="0"/>
              <a:t>An array of body-worn wireless sensors determines the positions of each personnel team member and provides an augmented reality representation to each member (teammates can “see” each other through walls).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2100" dirty="0"/>
              <a:t>Provides powerful coordination capabilities to</a:t>
            </a:r>
          </a:p>
          <a:p>
            <a:pPr lvl="1"/>
            <a:r>
              <a:rPr lang="en-US" sz="1900" dirty="0"/>
              <a:t>Tactical teams (e.g. soldiers and SWAT)</a:t>
            </a:r>
          </a:p>
          <a:p>
            <a:pPr lvl="1"/>
            <a:r>
              <a:rPr lang="en-US" sz="1900" dirty="0"/>
              <a:t>Rescue teams in low visibility conditions (e.g. firefighters)</a:t>
            </a:r>
          </a:p>
          <a:p>
            <a:pPr lvl="1"/>
            <a:endParaRPr lang="en-US" sz="1900" dirty="0"/>
          </a:p>
          <a:p>
            <a:pPr lvl="1"/>
            <a:endParaRPr lang="en-US" sz="1900" dirty="0"/>
          </a:p>
          <a:p>
            <a:pPr marL="0" indent="0">
              <a:buNone/>
            </a:pPr>
            <a:endParaRPr lang="en-US" sz="1600" u="sng" dirty="0"/>
          </a:p>
        </p:txBody>
      </p:sp>
      <p:pic>
        <p:nvPicPr>
          <p:cNvPr id="1028" name="Picture 4" descr="https://cdn-images-1.medium.com/max/1600/1*x4PSY4qy7Xj-kKELrEIJCA.jpeg">
            <a:extLst>
              <a:ext uri="{FF2B5EF4-FFF2-40B4-BE49-F238E27FC236}">
                <a16:creationId xmlns:a16="http://schemas.microsoft.com/office/drawing/2014/main" id="{A253B571-7486-4018-860C-1B3507FC9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691" y="4203112"/>
            <a:ext cx="3640666" cy="2263301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4F6962-D280-4851-9165-627537B7406B}"/>
              </a:ext>
            </a:extLst>
          </p:cNvPr>
          <p:cNvSpPr txBox="1"/>
          <p:nvPr/>
        </p:nvSpPr>
        <p:spPr>
          <a:xfrm>
            <a:off x="499533" y="6559312"/>
            <a:ext cx="1051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3"/>
              </a:rPr>
              <a:t>https://medium.com/@info_35021/augmented-reality-in-military-ar-can-enhance-warfare-and-training-408d719c2baa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6B93E3-D129-453D-AAB4-E50B838EBDD5}"/>
              </a:ext>
            </a:extLst>
          </p:cNvPr>
          <p:cNvSpPr txBox="1"/>
          <p:nvPr/>
        </p:nvSpPr>
        <p:spPr>
          <a:xfrm>
            <a:off x="6199464" y="4627443"/>
            <a:ext cx="54025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Why not use existing systems (e.g. GPS)?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Need to operate in GPS denied areas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GPS significantly increases power demand of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GPS system latency is problematic for AR compatibility</a:t>
            </a:r>
          </a:p>
        </p:txBody>
      </p:sp>
    </p:spTree>
    <p:extLst>
      <p:ext uri="{BB962C8B-B14F-4D97-AF65-F5344CB8AC3E}">
        <p14:creationId xmlns:p14="http://schemas.microsoft.com/office/powerpoint/2010/main" val="1947005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59B9F-BD2D-4097-B3E8-33C3250A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475DE-6E50-4615-A039-813725E9C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0267"/>
            <a:ext cx="7148119" cy="4466695"/>
          </a:xfrm>
        </p:spPr>
        <p:txBody>
          <a:bodyPr/>
          <a:lstStyle/>
          <a:p>
            <a:pPr marL="0" indent="0">
              <a:buNone/>
            </a:pPr>
            <a:r>
              <a:rPr lang="en-US" sz="2400" u="sng" dirty="0"/>
              <a:t>Project scope:</a:t>
            </a:r>
            <a:r>
              <a:rPr lang="en-US" sz="2400" dirty="0"/>
              <a:t> develop an algorithm that can map </a:t>
            </a:r>
            <a:r>
              <a:rPr lang="en-US" sz="2400" i="1" dirty="0"/>
              <a:t>N</a:t>
            </a:r>
            <a:r>
              <a:rPr lang="en-US" sz="2400" dirty="0"/>
              <a:t> nodes using only measured node-to-node distances contaminated by obstacles.</a:t>
            </a:r>
          </a:p>
          <a:p>
            <a:pPr marL="457200" lvl="1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800" dirty="0"/>
              <a:t>Solution requirements: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Adequate noise handling (specifically, with many nearby obstacles, walls, and floors)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Efficient node-level computation to minimize node power needs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Minimal System Latency for AR compatibility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Intended use on small, lightweight, body-worn sensors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5C57D6-0827-4775-B3C2-87AC4FE5268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77472" y="2674696"/>
            <a:ext cx="4482901" cy="2521632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718052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59B9F-BD2D-4097-B3E8-33C3250A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Node Localization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475DE-6E50-4615-A039-813725E9C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562" y="1429789"/>
            <a:ext cx="7055142" cy="5197514"/>
          </a:xfrm>
        </p:spPr>
        <p:txBody>
          <a:bodyPr>
            <a:normAutofit fontScale="92500"/>
          </a:bodyPr>
          <a:lstStyle/>
          <a:p>
            <a:r>
              <a:rPr lang="en-US" dirty="0"/>
              <a:t>Ignore wall effects entirely</a:t>
            </a:r>
          </a:p>
          <a:p>
            <a:endParaRPr lang="en-US" dirty="0"/>
          </a:p>
          <a:p>
            <a:r>
              <a:rPr lang="en-US" dirty="0"/>
              <a:t>Use range dropping to identify wall effects</a:t>
            </a:r>
          </a:p>
          <a:p>
            <a:pPr lvl="1"/>
            <a:r>
              <a:rPr lang="en-US" dirty="0"/>
              <a:t>Infer out of range distances from in-range distances</a:t>
            </a:r>
          </a:p>
          <a:p>
            <a:pPr lvl="1"/>
            <a:r>
              <a:rPr lang="en-US" dirty="0"/>
              <a:t>Limited in handling of in-range yet contaminated distance measurements</a:t>
            </a:r>
          </a:p>
          <a:p>
            <a:endParaRPr lang="en-US" dirty="0"/>
          </a:p>
          <a:p>
            <a:r>
              <a:rPr lang="en-US" dirty="0"/>
              <a:t>Gaussian Mixed Model to restore distances [3]</a:t>
            </a:r>
          </a:p>
          <a:p>
            <a:pPr lvl="1"/>
            <a:r>
              <a:rPr lang="en-US" dirty="0"/>
              <a:t>Useful for NLOS dominated environments</a:t>
            </a:r>
          </a:p>
          <a:p>
            <a:pPr lvl="1"/>
            <a:r>
              <a:rPr lang="en-US" dirty="0"/>
              <a:t>Limited in wall-contaminated LOS environments (e.g. nodes in separate rooms, floors, etc.)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153966-B19F-4A19-B5F7-0A896C0D9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181" y="1683701"/>
            <a:ext cx="2449586" cy="20105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19A8CE-631E-430A-A017-741714F92E90}"/>
              </a:ext>
            </a:extLst>
          </p:cNvPr>
          <p:cNvSpPr txBox="1"/>
          <p:nvPr/>
        </p:nvSpPr>
        <p:spPr>
          <a:xfrm>
            <a:off x="9272165" y="1370331"/>
            <a:ext cx="2779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Stojkoska</a:t>
            </a:r>
            <a:r>
              <a:rPr lang="en-US" sz="1400" dirty="0"/>
              <a:t>, B. R.  [1]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EACB7D-C5D5-4BEA-B47D-F5C12E50A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3181" y="4028546"/>
            <a:ext cx="2631652" cy="21841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A16AFC-6C17-4FEA-9511-EFAAA97633A0}"/>
              </a:ext>
            </a:extLst>
          </p:cNvPr>
          <p:cNvSpPr txBox="1"/>
          <p:nvPr/>
        </p:nvSpPr>
        <p:spPr>
          <a:xfrm>
            <a:off x="9573478" y="6212660"/>
            <a:ext cx="2631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Li, Q et. al. [2]</a:t>
            </a:r>
          </a:p>
        </p:txBody>
      </p:sp>
    </p:spTree>
    <p:extLst>
      <p:ext uri="{BB962C8B-B14F-4D97-AF65-F5344CB8AC3E}">
        <p14:creationId xmlns:p14="http://schemas.microsoft.com/office/powerpoint/2010/main" val="2431940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59B9F-BD2D-4097-B3E8-33C3250A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</a:t>
            </a:r>
            <a:r>
              <a:rPr lang="en-US" dirty="0" smtClean="0"/>
              <a:t>Formulation – Classical MDS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7ABFF25-3FFD-4675-8FEB-6600BCAC8D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0338"/>
                <a:ext cx="10515600" cy="495352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Node localization is an instance of well-studied </a:t>
                </a:r>
                <a:r>
                  <a:rPr lang="en-US" i="1" dirty="0"/>
                  <a:t>Multidimensional Scaling (MDS).</a:t>
                </a:r>
                <a:r>
                  <a:rPr lang="en-US" dirty="0"/>
                  <a:t> For </a:t>
                </a:r>
                <a:r>
                  <a:rPr lang="en-US" i="1" dirty="0"/>
                  <a:t>N</a:t>
                </a:r>
                <a:r>
                  <a:rPr lang="en-US" dirty="0"/>
                  <a:t> nodes, let </a:t>
                </a:r>
                <a:r>
                  <a:rPr lang="en-US" i="1" dirty="0"/>
                  <a:t>X</a:t>
                </a:r>
                <a:r>
                  <a:rPr lang="en-US" dirty="0"/>
                  <a:t> be an </a:t>
                </a:r>
                <a:r>
                  <a:rPr lang="en-US" i="1" dirty="0"/>
                  <a:t>N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⨯ </m:t>
                    </m:r>
                  </m:oMath>
                </a14:m>
                <a:r>
                  <a:rPr lang="en-US" dirty="0"/>
                  <a:t>2 map, and </a:t>
                </a:r>
                <a:r>
                  <a:rPr lang="en-US" i="1" dirty="0"/>
                  <a:t>D</a:t>
                </a:r>
                <a:r>
                  <a:rPr lang="en-US" dirty="0"/>
                  <a:t> the </a:t>
                </a:r>
                <a:r>
                  <a:rPr lang="en-US" i="1" dirty="0"/>
                  <a:t>N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⨯ </m:t>
                    </m:r>
                  </m:oMath>
                </a14:m>
                <a:r>
                  <a:rPr lang="en-US" i="1" dirty="0"/>
                  <a:t>N </a:t>
                </a:r>
                <a:r>
                  <a:rPr lang="en-US" dirty="0"/>
                  <a:t>measured distances between nodes ( </a:t>
                </a:r>
                <a:r>
                  <a:rPr lang="en-US" i="1" dirty="0"/>
                  <a:t>J </a:t>
                </a:r>
                <a:r>
                  <a:rPr lang="en-US" dirty="0"/>
                  <a:t>is a centering matrix)</a:t>
                </a:r>
                <a:r>
                  <a:rPr lang="en-US" i="1" dirty="0"/>
                  <a:t>.</a:t>
                </a:r>
              </a:p>
              <a:p>
                <a:endParaRPr lang="en-US" i="1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→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</m:oMath>
                </a14:m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𝑄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i="1" dirty="0"/>
              </a:p>
              <a:p>
                <a:pPr marL="0" indent="0" algn="ctr">
                  <a:buNone/>
                </a:pPr>
                <a:endParaRPr lang="en-US" sz="1900" i="1" dirty="0"/>
              </a:p>
              <a:p>
                <a:r>
                  <a:rPr lang="en-US" dirty="0"/>
                  <a:t>What is the influence of walls/floors? Can it be corrected? Mapped?</a:t>
                </a:r>
              </a:p>
              <a:p>
                <a:pPr lvl="1"/>
                <a:r>
                  <a:rPr lang="en-US" dirty="0"/>
                  <a:t>Classical MDS handles zero-mean noise superimposed on distance measurements</a:t>
                </a:r>
              </a:p>
              <a:p>
                <a:pPr lvl="1"/>
                <a:r>
                  <a:rPr lang="en-US" dirty="0"/>
                  <a:t>No existing method for handling highly contaminated LOS distance measurements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7ABFF25-3FFD-4675-8FEB-6600BCAC8D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0338"/>
                <a:ext cx="10515600" cy="4953529"/>
              </a:xfrm>
              <a:blipFill>
                <a:blip r:embed="rId2"/>
                <a:stretch>
                  <a:fillRect l="-1043" t="-3079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7632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59B9F-BD2D-4097-B3E8-33C3250A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</a:t>
            </a:r>
            <a:r>
              <a:rPr lang="en-US" dirty="0" smtClean="0"/>
              <a:t>Formulation – Modified MDS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5D30D29-4CC1-4A11-AB08-B85C5A7025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0338"/>
                <a:ext cx="10515600" cy="520752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𝙎 is a N⨯N⨯T distance tensor where 𝙎(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i,j,t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is the distance between nodes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j at time t.</a:t>
                </a:r>
              </a:p>
              <a:p>
                <a:r>
                  <a:rPr lang="en-US" sz="2000" b="1" dirty="0">
                    <a:latin typeface="Cambria Math" panose="02040503050406030204" pitchFamily="18" charset="0"/>
                  </a:rPr>
                  <a:t>X </a:t>
                </a:r>
                <a:r>
                  <a:rPr lang="en-US" sz="2000" dirty="0">
                    <a:latin typeface="Cambria Math" panose="02040503050406030204" pitchFamily="18" charset="0"/>
                  </a:rPr>
                  <a:t>is a </a:t>
                </a:r>
                <a:r>
                  <a:rPr lang="en-US" sz="2000" dirty="0" err="1">
                    <a:latin typeface="Cambria Math" panose="02040503050406030204" pitchFamily="18" charset="0"/>
                  </a:rPr>
                  <a:t>N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⨯n⨯T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mapping where 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i,q,t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is the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qth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coordinate of the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ith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node at time t.</a:t>
                </a:r>
                <a:endParaRPr lang="en-US" sz="2000" b="1" dirty="0">
                  <a:latin typeface="Cambria Math" panose="02040503050406030204" pitchFamily="18" charset="0"/>
                </a:endParaRPr>
              </a:p>
              <a:p>
                <a:r>
                  <a:rPr lang="en-US" sz="2000" i="1" dirty="0">
                    <a:latin typeface="Cambria Math" panose="02040503050406030204" pitchFamily="18" charset="0"/>
                  </a:rPr>
                  <a:t>Q</a:t>
                </a:r>
                <a:r>
                  <a:rPr lang="en-US" sz="2000" dirty="0">
                    <a:latin typeface="Cambria Math" panose="02040503050406030204" pitchFamily="18" charset="0"/>
                  </a:rPr>
                  <a:t> is a N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⨯N⨯T (often sparse) wall influence tensor where</a:t>
                </a:r>
              </a:p>
              <a:p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wall</m:t>
                                </m:r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breaks</m:t>
                                </m:r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the</m:t>
                                </m:r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line</m:t>
                                </m:r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of</m:t>
                                </m:r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sight</m:t>
                                </m:r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between</m:t>
                                </m:r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nodes</m:t>
                                </m:r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and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:,:,</m:t>
                                                  </m:r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.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1+</m:t>
                                                  </m:r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𝑞𝑄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n-US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:,:,</m:t>
                                                      </m:r>
                                                      <m:r>
                                                        <a:rPr lang="en-US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𝑡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</m:d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.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(:,:,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(:,:,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i="1" dirty="0">
                  <a:latin typeface="Cambria Math" panose="02040503050406030204" pitchFamily="18" charset="0"/>
                </a:endParaRPr>
              </a:p>
              <a:p>
                <a:r>
                  <a:rPr lang="en-US" sz="2000" b="1" dirty="0">
                    <a:latin typeface="Cambria Math" panose="02040503050406030204" pitchFamily="18" charset="0"/>
                  </a:rPr>
                  <a:t>Wall-Sensitive Algorithm</a:t>
                </a:r>
              </a:p>
              <a:p>
                <a:r>
                  <a:rPr lang="en-US" sz="2000" i="1" dirty="0">
                    <a:latin typeface="Cambria Math" panose="02040503050406030204" pitchFamily="18" charset="0"/>
                  </a:rPr>
                  <a:t>X </a:t>
                </a:r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←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MDS solution from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r>
                  <a:rPr lang="en-US" sz="20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 </a:t>
                </a:r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← </a:t>
                </a:r>
                <a:r>
                  <a:rPr lang="en-US" sz="2000" u="sng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Some method for accurately inferring elements of </a:t>
                </a:r>
                <a:r>
                  <a:rPr lang="en-US" sz="2000" i="1" u="sng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</a:t>
                </a:r>
                <a:endParaRPr lang="en-US" sz="2000" u="sng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 ←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MDS solution from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/(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𝑞𝑄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5D30D29-4CC1-4A11-AB08-B85C5A7025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0338"/>
                <a:ext cx="10515600" cy="5207529"/>
              </a:xfrm>
              <a:blipFill>
                <a:blip r:embed="rId2"/>
                <a:stretch>
                  <a:fillRect l="-522" t="-18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79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59B9F-BD2D-4097-B3E8-33C3250A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 – Estimating 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E475DE-6E50-4615-A039-813725E9C0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9789"/>
                <a:ext cx="10515600" cy="508006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Estimating </a:t>
                </a:r>
                <a:r>
                  <a:rPr lang="en-US" i="1" dirty="0"/>
                  <a:t>Q</a:t>
                </a:r>
                <a:r>
                  <a:rPr lang="en-US" dirty="0"/>
                  <a:t> is difficult</a:t>
                </a:r>
              </a:p>
              <a:p>
                <a:pPr lvl="1"/>
                <a:r>
                  <a:rPr lang="en-US" dirty="0"/>
                  <a:t>Fundamental uncertainty about starting condition</a:t>
                </a:r>
              </a:p>
              <a:p>
                <a:endParaRPr lang="en-US" dirty="0"/>
              </a:p>
              <a:p>
                <a:r>
                  <a:rPr lang="en-US" u="sng" dirty="0"/>
                  <a:t>“Break Formation” Heuristic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i="1" dirty="0"/>
                  <a:t>Q</a:t>
                </a:r>
                <a:r>
                  <a:rPr lang="en-US" dirty="0"/>
                  <a:t> begins with a known initial state (all elements are zeros)</a:t>
                </a:r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When measurement noise is high (15%) this can infer walls too often.</a:t>
                </a:r>
              </a:p>
              <a:p>
                <a:pPr lvl="2"/>
                <a:r>
                  <a:rPr lang="en-US" dirty="0"/>
                  <a:t>To make </a:t>
                </a:r>
                <a:r>
                  <a:rPr lang="en-US" i="1" dirty="0"/>
                  <a:t>Q</a:t>
                </a:r>
                <a:r>
                  <a:rPr lang="en-US" dirty="0"/>
                  <a:t> more resilient to noise, apply a “low pass” inference method</a:t>
                </a:r>
              </a:p>
              <a:p>
                <a:pPr lvl="2"/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𝑺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𝑺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τ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Tune </a:t>
                </a:r>
                <a:r>
                  <a:rPr lang="en-US" i="1" dirty="0"/>
                  <a:t>m</a:t>
                </a:r>
                <a:r>
                  <a:rPr lang="en-US" dirty="0"/>
                  <a:t> to minimize incorrect inferences (m = 6 is pretty good)</a:t>
                </a:r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E475DE-6E50-4615-A039-813725E9C0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9789"/>
                <a:ext cx="10515600" cy="5080068"/>
              </a:xfrm>
              <a:blipFill>
                <a:blip r:embed="rId2"/>
                <a:stretch>
                  <a:fillRect l="-928" t="-2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3199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59B9F-BD2D-4097-B3E8-33C3250A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</a:t>
            </a:r>
            <a:r>
              <a:rPr lang="en-US" dirty="0" smtClean="0"/>
              <a:t>Formulation – Gradient Descent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E475DE-6E50-4615-A039-813725E9C0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5599" y="1429789"/>
                <a:ext cx="11650133" cy="4747173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Classical MDS is often improved by gradient descent</a:t>
                </a:r>
              </a:p>
              <a:p>
                <a:pPr lvl="1"/>
                <a:r>
                  <a:rPr lang="en-US" dirty="0"/>
                  <a:t>No walls – improvement is small</a:t>
                </a:r>
              </a:p>
              <a:p>
                <a:pPr lvl="1"/>
                <a:r>
                  <a:rPr lang="en-US" dirty="0"/>
                  <a:t>With walls – improvement is considerable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stress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:,:,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𝑺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(:,:,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l-G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:,:,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(:,:,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stress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l-G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This gradient can be used to further optimize a node mapping and to considerably reduce the impact of random RSSI measurement noise on the quality of the final mapping.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E475DE-6E50-4615-A039-813725E9C0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5599" y="1429789"/>
                <a:ext cx="11650133" cy="4747173"/>
              </a:xfrm>
              <a:blipFill>
                <a:blip r:embed="rId2"/>
                <a:stretch>
                  <a:fillRect l="-576" t="-2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7443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59B9F-BD2D-4097-B3E8-33C3250A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“Break Formation”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E475DE-6E50-4615-A039-813725E9C0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51531"/>
                <a:ext cx="10515600" cy="3294611"/>
              </a:xfrm>
            </p:spPr>
            <p:txBody>
              <a:bodyPr/>
              <a:lstStyle/>
              <a:p>
                <a:r>
                  <a:rPr lang="en-US" sz="2000" b="1" dirty="0" smtClean="0">
                    <a:latin typeface="Cambria Math" panose="02040503050406030204" pitchFamily="18" charset="0"/>
                  </a:rPr>
                  <a:t>Break Formation Algorithm</a:t>
                </a:r>
                <a:endParaRPr lang="en-US" sz="2000" i="1" dirty="0">
                  <a:latin typeface="Cambria Math" panose="02040503050406030204" pitchFamily="18" charset="0"/>
                </a:endParaRPr>
              </a:p>
              <a:p>
                <a:r>
                  <a:rPr lang="en-US" sz="20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 </a:t>
                </a:r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←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𝑺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𝑺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</a:rPr>
                      <m:t>τ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 ←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MDS solution from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/(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𝑞𝑄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 ←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Element-wise gradient descent using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stress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E475DE-6E50-4615-A039-813725E9C0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51531"/>
                <a:ext cx="10515600" cy="3294611"/>
              </a:xfrm>
              <a:blipFill>
                <a:blip r:embed="rId2"/>
                <a:stretch>
                  <a:fillRect l="-522" t="-1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0A4D036-C886-46A3-9140-68BBF6B5EB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810370"/>
                <a:ext cx="10515600" cy="152269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b="1" dirty="0">
                    <a:latin typeface="Cambria Math" panose="02040503050406030204" pitchFamily="18" charset="0"/>
                  </a:rPr>
                  <a:t>Wall Mapping Algorithm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ambria Math" panose="02040503050406030204" pitchFamily="18" charset="0"/>
                  </a:rPr>
                  <a:t>For each nonzero element </a:t>
                </a:r>
                <a:r>
                  <a:rPr lang="en-US" sz="2000" i="1" dirty="0">
                    <a:latin typeface="Cambria Math" panose="02040503050406030204" pitchFamily="18" charset="0"/>
                  </a:rPr>
                  <a:t>Q(</a:t>
                </a:r>
                <a:r>
                  <a:rPr lang="en-US" sz="2000" i="1" dirty="0" err="1">
                    <a:latin typeface="Cambria Math" panose="02040503050406030204" pitchFamily="18" charset="0"/>
                  </a:rPr>
                  <a:t>i,j,t</a:t>
                </a:r>
                <a:r>
                  <a:rPr lang="en-US" sz="2000" i="1" dirty="0">
                    <a:latin typeface="Cambria Math" panose="02040503050406030204" pitchFamily="18" charset="0"/>
                  </a:rPr>
                  <a:t>):</a:t>
                </a:r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000" dirty="0">
                    <a:latin typeface="Cambria Math" panose="02040503050406030204" pitchFamily="18" charset="0"/>
                  </a:rPr>
                  <a:t>Increment field strength between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𝑿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,:,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600" dirty="0">
                    <a:latin typeface="Cambria Math" panose="02040503050406030204" pitchFamily="18" charset="0"/>
                  </a:rPr>
                  <a:t> </a:t>
                </a:r>
                <a:r>
                  <a:rPr lang="en-US" sz="20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16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Cambria Math" panose="02040503050406030204" pitchFamily="18" charset="0"/>
                  </a:rPr>
                  <a:t>end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0A4D036-C886-46A3-9140-68BBF6B5E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10370"/>
                <a:ext cx="10515600" cy="1522697"/>
              </a:xfrm>
              <a:prstGeom prst="rect">
                <a:avLst/>
              </a:prstGeom>
              <a:blipFill>
                <a:blip r:embed="rId3"/>
                <a:stretch>
                  <a:fillRect l="-638" t="-4000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5450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3030</TotalTime>
  <Words>1286</Words>
  <Application>Microsoft Office PowerPoint</Application>
  <PresentationFormat>Widescreen</PresentationFormat>
  <Paragraphs>107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Cambria</vt:lpstr>
      <vt:lpstr>Cambria Math</vt:lpstr>
      <vt:lpstr>Courier New</vt:lpstr>
      <vt:lpstr>Office Theme</vt:lpstr>
      <vt:lpstr>Node Localization in an Obstacle-Rich Environment</vt:lpstr>
      <vt:lpstr>Introduction</vt:lpstr>
      <vt:lpstr>Introduction</vt:lpstr>
      <vt:lpstr>Current Node Localization Techniques</vt:lpstr>
      <vt:lpstr>Problem Formulation – Classical MDS</vt:lpstr>
      <vt:lpstr>Problem Formulation – Modified MDS</vt:lpstr>
      <vt:lpstr>Problem Formulation – Estimating Q</vt:lpstr>
      <vt:lpstr>Problem Formulation – Gradient Descent</vt:lpstr>
      <vt:lpstr>“Break Formation” Algorithm</vt:lpstr>
      <vt:lpstr>Results – Simulation Design</vt:lpstr>
      <vt:lpstr>Results – Algorithm Comparison</vt:lpstr>
      <vt:lpstr>Results – Optimizing algorithm parameters</vt:lpstr>
      <vt:lpstr>Results – Generating a Wall Map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Kantack</dc:creator>
  <cp:lastModifiedBy>Kantack, Nick</cp:lastModifiedBy>
  <cp:revision>238</cp:revision>
  <dcterms:created xsi:type="dcterms:W3CDTF">2019-04-06T14:22:08Z</dcterms:created>
  <dcterms:modified xsi:type="dcterms:W3CDTF">2021-09-11T20:00:07Z</dcterms:modified>
</cp:coreProperties>
</file>