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831A-BA4A-4CBD-ABC1-F0A39FCE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42561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951A1-27B5-4545-818C-6BE0693C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14"/>
            <a:ext cx="9144000" cy="145888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614C-853F-43EC-9266-648DD2DA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DF5E-584F-4289-9BCE-D95313D8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5FB0-BDA7-4A99-BB93-F60949A8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BC4-C677-421E-A1AD-F4AAF89A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0B80-C171-487A-9690-EC6D65ECE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B5B8-85DA-41AE-BA86-7D06C48C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98A5-6574-423E-A80D-6DB936E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7EAE-5057-4DAF-B9AB-1DBE4BE7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172EE-54CE-42EA-AECF-021F0831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73B88-EF70-4AF4-B4E8-A74549E5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604D-8068-4E2E-91CD-BB9DD414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1D78-F06C-4E6B-AB41-566D737B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B1A6-5385-4D59-B1F2-7C72C9E9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8847-DF1B-4E25-A5A9-0E288894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E47A-27F6-42EA-BD77-80374F42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17B-0E89-438F-8240-7104356F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453FE-5CB4-49CC-862D-8B5C41A3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F078-1FDD-4135-8CC5-29822578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973-4D96-4CD2-97B2-D282356A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96AF-9DEF-4FAF-AED6-B60CD409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FA4D-FF4C-4272-BEE0-94D50C9E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51EF-AEC9-49FB-942C-74BA4D82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38BA-E231-41C0-8AC0-CABB4574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5F1-BA16-43E0-AFCE-584D8659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C3FA-EA33-4204-9B71-B03E4BBB3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66688-9FA4-4B3D-BE40-A7089B9D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A8C9-C5D1-41AE-AFAF-8814B8E8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F6D3-94BC-497A-B1B9-B82D2B39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B2DD-D424-4455-95D2-318078C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94AC-1DF4-456A-8A0F-F8128EC5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B6E8-E73B-423D-8EE4-716F54C1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185B-9617-48ED-932A-D885F1AD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E3C2F-DB22-48E8-888A-37D728EB7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EBF31-6EC9-4020-920E-79001AF8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51D0-23B5-486F-B3E1-734A9C5E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21DB-DEA0-4855-BE6F-1F418FF6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E2319-B335-41CC-A9C3-06F8E615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A11A-07F4-44A5-BB4E-A166F458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E3418-73F6-4056-A1AE-14A89A10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F9B1B-76B9-4F64-BD9A-CBD5DD09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EC17-EC72-4035-AFA5-36B46B3F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9A1D0-98DF-4216-A9F8-FA5BB524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2CBC-AAC7-4BAD-9596-7E34C65F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4103-02DE-4AB8-96A6-E9C793EA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533-EAD9-41F0-B44D-2750B5F2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CAF-2896-4004-9DB1-449287E8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A08B-7A24-4DAE-86FC-E86E4443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064E-006F-4631-998C-723DAB7F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EFF0-CB86-4587-9F0C-76BEF66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F2E5-327B-4D16-97FB-81027091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D88F-558A-4204-93BE-C5F346CA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CFFD3-7310-4894-8B0D-CDEEFE08E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AF109-7D09-4C37-9491-1FF01294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DF56-AA74-457A-9959-EB64AE42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1FF9-63FB-4E47-8B4E-AC16A13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D9A5-50FF-4CEE-902B-6675B4D1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E391-9765-478D-B639-9C467C8C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6539"/>
            <a:ext cx="10515600" cy="478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79AB-BA2E-4259-B0BA-0138D6D8A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418C-4562-4AF1-9085-6113E2DF04BB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D909-EF93-4BDF-B36E-C45BF3A5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ECE 6502 Tensors for Data Science and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9926-0008-4AA6-8C83-594CB413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67907-ABF1-46AE-B9F2-3C68ED4E2D7E}"/>
              </a:ext>
            </a:extLst>
          </p:cNvPr>
          <p:cNvSpPr/>
          <p:nvPr userDrawn="1"/>
        </p:nvSpPr>
        <p:spPr>
          <a:xfrm>
            <a:off x="0" y="-58188"/>
            <a:ext cx="12192000" cy="13255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74A54-FF2A-4EA1-B95B-2CDC2584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-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44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29DE-AF2F-4801-A7EF-1C5226686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Localization in an Obstacle-Rich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9A7C-19AF-4F0B-A570-D2C4DA04B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Nick Kantack</a:t>
            </a:r>
          </a:p>
          <a:p>
            <a:pPr algn="l"/>
            <a:r>
              <a:rPr lang="en-US" dirty="0"/>
              <a:t>4-8-19</a:t>
            </a:r>
          </a:p>
        </p:txBody>
      </p:sp>
    </p:spTree>
    <p:extLst>
      <p:ext uri="{BB962C8B-B14F-4D97-AF65-F5344CB8AC3E}">
        <p14:creationId xmlns:p14="http://schemas.microsoft.com/office/powerpoint/2010/main" val="9055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C97F-4CEE-4DB0-9778-F27D5D43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FB07-0BA9-4C60-9BAE-EB4665CC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29789"/>
            <a:ext cx="11492917" cy="5231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Research Goal:</a:t>
            </a:r>
          </a:p>
          <a:p>
            <a:pPr marL="0" indent="0">
              <a:buNone/>
            </a:pPr>
            <a:r>
              <a:rPr lang="en-US" sz="2000" i="1" dirty="0"/>
              <a:t>An array of body-worn wireless sensors determines the positions of each personnel team member and provides an augmented reality representation to each member (teammates can “see” each other through walls).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100" dirty="0"/>
              <a:t>Provides powerful coordination capabilities to</a:t>
            </a:r>
          </a:p>
          <a:p>
            <a:pPr lvl="1"/>
            <a:r>
              <a:rPr lang="en-US" sz="1900" dirty="0"/>
              <a:t>Tactical teams (e.g. soldiers and SWAT)</a:t>
            </a:r>
          </a:p>
          <a:p>
            <a:pPr lvl="1"/>
            <a:r>
              <a:rPr lang="en-US" sz="1900" dirty="0"/>
              <a:t>Rescue teams in low visibility conditions (e.g. firefighters)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2400" u="sng" dirty="0"/>
              <a:t>Project scope:</a:t>
            </a:r>
            <a:r>
              <a:rPr lang="en-US" sz="2400" dirty="0"/>
              <a:t> develop an algorithm that can map </a:t>
            </a:r>
            <a:r>
              <a:rPr lang="en-US" sz="2400" i="1" dirty="0"/>
              <a:t>N</a:t>
            </a:r>
            <a:r>
              <a:rPr lang="en-US" sz="2400" dirty="0"/>
              <a:t> nodes using only measured node-to-node distances contaminated by obstacles.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/>
              <a:t>Solution requirements: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Adequate noise handling (specifically, with many nearby obstacles, walls, and floors)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Efficient node-level computation to minimize node power needs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Minimal System Latency for AR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4503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FD63-B97F-4F97-9251-D8D215C6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FFF88-67C1-498A-B7CA-4E62BCD4F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117" y="1429789"/>
                <a:ext cx="11224470" cy="53149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Node localization is an instance of well-studied </a:t>
                </a:r>
                <a:r>
                  <a:rPr lang="en-US" i="1" dirty="0"/>
                  <a:t>Multidimensional Scaling (MDS).</a:t>
                </a:r>
                <a:r>
                  <a:rPr lang="en-US" dirty="0"/>
                  <a:t> For </a:t>
                </a:r>
                <a:r>
                  <a:rPr lang="en-US" i="1" dirty="0"/>
                  <a:t>N</a:t>
                </a:r>
                <a:r>
                  <a:rPr lang="en-US" dirty="0"/>
                  <a:t> nodes, let </a:t>
                </a:r>
                <a:r>
                  <a:rPr lang="en-US" i="1" dirty="0"/>
                  <a:t>X</a:t>
                </a:r>
                <a:r>
                  <a:rPr lang="en-US" dirty="0"/>
                  <a:t> be an </a:t>
                </a:r>
                <a:r>
                  <a:rPr lang="en-US" i="1" dirty="0"/>
                  <a:t>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⨯ </m:t>
                    </m:r>
                  </m:oMath>
                </a14:m>
                <a:r>
                  <a:rPr lang="en-US" dirty="0"/>
                  <a:t>2 map, and </a:t>
                </a:r>
                <a:r>
                  <a:rPr lang="en-US" i="1" dirty="0"/>
                  <a:t>D</a:t>
                </a:r>
                <a:r>
                  <a:rPr lang="en-US" dirty="0"/>
                  <a:t> the </a:t>
                </a:r>
                <a:r>
                  <a:rPr lang="en-US" i="1" dirty="0"/>
                  <a:t>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⨯ </m:t>
                    </m:r>
                  </m:oMath>
                </a14:m>
                <a:r>
                  <a:rPr lang="en-US" i="1" dirty="0"/>
                  <a:t>N </a:t>
                </a:r>
                <a:r>
                  <a:rPr lang="en-US" dirty="0"/>
                  <a:t>measured distances between nodes ( </a:t>
                </a:r>
                <a:r>
                  <a:rPr lang="en-US" i="1" dirty="0"/>
                  <a:t>J </a:t>
                </a:r>
                <a:r>
                  <a:rPr lang="en-US" dirty="0"/>
                  <a:t>is a centering matrix)</a:t>
                </a:r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/>
                  <a:t>INDSCAL, a generalization of MDS, has a clear connection to tensor CPD. If </a:t>
                </a:r>
                <a:r>
                  <a:rPr lang="en-US" i="1" dirty="0"/>
                  <a:t>W</a:t>
                </a:r>
                <a:r>
                  <a:rPr lang="en-US" dirty="0"/>
                  <a:t> is a </a:t>
                </a:r>
                <a:r>
                  <a:rPr lang="en-US" i="1" dirty="0"/>
                  <a:t>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diagonal salience matrix, where </a:t>
                </a:r>
                <a:r>
                  <a:rPr lang="en-US" i="1" dirty="0"/>
                  <a:t>d</a:t>
                </a:r>
                <a:r>
                  <a:rPr lang="en-US" dirty="0"/>
                  <a:t> is the number of dimensions of the space: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𝑣𝑒𝑐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b="0" dirty="0"/>
                                        <m:t> 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𝑑𝑖𝑎𝑔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/>
              </a:p>
              <a:p>
                <a:pPr marL="0" indent="0" algn="ctr">
                  <a:buNone/>
                </a:pPr>
                <a:endParaRPr lang="en-US" sz="1900" i="1" dirty="0"/>
              </a:p>
              <a:p>
                <a:pPr marL="0" indent="0" algn="ctr">
                  <a:buNone/>
                </a:pPr>
                <a:r>
                  <a:rPr lang="en-US" dirty="0"/>
                  <a:t>for ALS algorithm, replace one instance of </a:t>
                </a:r>
                <a:r>
                  <a:rPr lang="en-US" i="1" dirty="0"/>
                  <a:t>X</a:t>
                </a:r>
                <a:r>
                  <a:rPr lang="en-US" dirty="0"/>
                  <a:t> with </a:t>
                </a:r>
                <a:r>
                  <a:rPr lang="en-US" i="1" dirty="0"/>
                  <a:t>Y</a:t>
                </a:r>
                <a:r>
                  <a:rPr lang="en-US" dirty="0"/>
                  <a:t>:</a:t>
                </a:r>
                <a:r>
                  <a:rPr lang="en-US" i="1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i="1" dirty="0"/>
              </a:p>
              <a:p>
                <a:pPr marL="0" indent="0" algn="ctr">
                  <a:buNone/>
                </a:pPr>
                <a:endParaRPr lang="en-US" sz="1900" i="1" dirty="0"/>
              </a:p>
              <a:p>
                <a:r>
                  <a:rPr lang="en-US" dirty="0"/>
                  <a:t>What is the influence of walls/floors? Can it be corrected? Mapped?</a:t>
                </a:r>
              </a:p>
              <a:p>
                <a:pPr lvl="1"/>
                <a:r>
                  <a:rPr lang="en-US" dirty="0"/>
                  <a:t>Classical MDS handles zero-mean noise superimposed on distance measurements</a:t>
                </a:r>
              </a:p>
              <a:p>
                <a:pPr lvl="1"/>
                <a:r>
                  <a:rPr lang="en-US" dirty="0"/>
                  <a:t>In literature, obstacles are canceled out with basic heuristics (MDS-HA heuristic, GMDS).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FFF88-67C1-498A-B7CA-4E62BCD4F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117" y="1429789"/>
                <a:ext cx="11224470" cy="5314960"/>
              </a:xfrm>
              <a:blipFill>
                <a:blip r:embed="rId2"/>
                <a:stretch>
                  <a:fillRect l="-489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4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11B-284F-4E96-B1E0-4573CA41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Research into Novel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E1460-9C55-4A83-A13D-DDFB34F54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789"/>
                <a:ext cx="11200002" cy="222738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 recast the optimization problem to include a decoupling of the real distances </a:t>
                </a:r>
                <a:r>
                  <a:rPr lang="en-US" sz="2000" i="1" dirty="0"/>
                  <a:t>D</a:t>
                </a:r>
                <a:r>
                  <a:rPr lang="en-US" sz="2000" dirty="0"/>
                  <a:t> and the wall effect </a:t>
                </a:r>
                <a:r>
                  <a:rPr lang="el-GR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Ω</a:t>
                </a:r>
                <a:r>
                  <a:rPr lang="en-US" sz="2000" i="1" dirty="0"/>
                  <a:t> </a:t>
                </a:r>
                <a:r>
                  <a:rPr lang="en-US" sz="2000" dirty="0"/>
                  <a:t> from the measured distances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sz="200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Ω</m:t>
                                            </m:r>
                                          </m:e>
                                        </m:d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.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E1460-9C55-4A83-A13D-DDFB34F54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789"/>
                <a:ext cx="11200002" cy="2227389"/>
              </a:xfrm>
              <a:blipFill>
                <a:blip r:embed="rId2"/>
                <a:stretch>
                  <a:fillRect l="-490" t="-3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4F66E7C-8AF1-4190-83D3-88F7380A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54" y="2390863"/>
            <a:ext cx="5361032" cy="44488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371330-8945-4A72-A825-B9019F53D258}"/>
                  </a:ext>
                </a:extLst>
              </p:cNvPr>
              <p:cNvSpPr txBox="1"/>
              <p:nvPr/>
            </p:nvSpPr>
            <p:spPr>
              <a:xfrm>
                <a:off x="153798" y="3022349"/>
                <a:ext cx="7123302" cy="3928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Adopt the following model for the influence of obstacles: Let (</a:t>
                </a:r>
                <a:r>
                  <a:rPr lang="el-GR" i="1" dirty="0"/>
                  <a:t>ω</a:t>
                </a:r>
                <a:r>
                  <a:rPr lang="en-US" dirty="0"/>
                  <a:t>+1) be the scaling of </a:t>
                </a:r>
                <a:r>
                  <a:rPr lang="en-US" i="1" dirty="0"/>
                  <a:t>D(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 and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Ω</a:t>
                </a:r>
                <a:r>
                  <a:rPr lang="en-US" i="1" dirty="0"/>
                  <a:t> 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 = 1 if nodes </a:t>
                </a:r>
                <a:r>
                  <a:rPr lang="en-US" dirty="0" err="1"/>
                  <a:t>i</a:t>
                </a:r>
                <a:r>
                  <a:rPr lang="en-US" dirty="0"/>
                  <a:t> and j are obstructed, otherwise = 0. We find the MDS optimization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i="1" dirty="0" smtClean="0"/>
                                                <m:t>ω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l-GR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.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</a:rPr>
                  <a:t>Wall-Sensitive Algorithm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X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MDS solution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:r>
                  <a:rPr lang="en-US" i="1" dirty="0">
                    <a:latin typeface="Cambria Math" panose="02040503050406030204" pitchFamily="18" charset="0"/>
                  </a:rPr>
                  <a:t>D(X)</a:t>
                </a:r>
                <a:r>
                  <a:rPr lang="en-US" dirty="0">
                    <a:latin typeface="Cambria Math" panose="02040503050406030204" pitchFamily="18" charset="0"/>
                  </a:rPr>
                  <a:t> is the calculated distance matrix from </a:t>
                </a:r>
                <a:r>
                  <a:rPr lang="en-US" i="1" dirty="0">
                    <a:latin typeface="Cambria Math" panose="02040503050406030204" pitchFamily="18" charset="0"/>
                  </a:rPr>
                  <a:t>X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 = u(E-e)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element-wise Heaviside 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E’s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 largest element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←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MDS solution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𝜔𝛺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Z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Z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Ω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371330-8945-4A72-A825-B9019F53D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8" y="3022349"/>
                <a:ext cx="7123302" cy="3928511"/>
              </a:xfrm>
              <a:prstGeom prst="rect">
                <a:avLst/>
              </a:prstGeom>
              <a:blipFill>
                <a:blip r:embed="rId4"/>
                <a:stretch>
                  <a:fillRect l="-684" t="-1087" r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95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454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</vt:lpstr>
      <vt:lpstr>Cambria Math</vt:lpstr>
      <vt:lpstr>Consolas</vt:lpstr>
      <vt:lpstr>Courier New</vt:lpstr>
      <vt:lpstr>Office Theme</vt:lpstr>
      <vt:lpstr>Node Localization in an Obstacle-Rich Environment</vt:lpstr>
      <vt:lpstr>Problem Outline</vt:lpstr>
      <vt:lpstr>Current Solutions</vt:lpstr>
      <vt:lpstr>Proposed Research into Novel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Kantack</dc:creator>
  <cp:lastModifiedBy>Nick Kantack</cp:lastModifiedBy>
  <cp:revision>108</cp:revision>
  <dcterms:created xsi:type="dcterms:W3CDTF">2019-04-06T14:22:08Z</dcterms:created>
  <dcterms:modified xsi:type="dcterms:W3CDTF">2019-04-11T23:04:02Z</dcterms:modified>
</cp:coreProperties>
</file>