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lvl="0"/>
          </a:p>
        </p:txBody>
      </p:sp>
      <p:sp>
        <p:nvSpPr>
          <p:cNvPr id="48" name="Shape 48"/>
          <p:cNvSpPr/>
          <p:nvPr>
            <p:ph type="body" sz="quarter" idx="1"/>
          </p:nvPr>
        </p:nvSpPr>
        <p:spPr>
          <a:prstGeom prst="rect">
            <a:avLst/>
          </a:prstGeom>
        </p:spPr>
        <p:txBody>
          <a:bodyPr/>
          <a:lstStyle/>
          <a:p>
            <a:pPr lvl="0">
              <a:defRPr sz="1800"/>
            </a:pPr>
            <a:r>
              <a:rPr sz="2400"/>
              <a:t>Difficult to introduce a new control mechanism - increased complexity. There is no control plane abstraction. For example applications can choose TCP or UDP depending on real-time constraints imposed to achieve what is required best. On the next slide we focus on one of the most common device router.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lvl="0"/>
          </a:p>
        </p:txBody>
      </p:sp>
      <p:sp>
        <p:nvSpPr>
          <p:cNvPr id="72" name="Shape 72"/>
          <p:cNvSpPr/>
          <p:nvPr>
            <p:ph type="body" sz="quarter" idx="1"/>
          </p:nvPr>
        </p:nvSpPr>
        <p:spPr>
          <a:prstGeom prst="rect">
            <a:avLst/>
          </a:prstGeom>
        </p:spPr>
        <p:txBody>
          <a:bodyPr/>
          <a:lstStyle/>
          <a:p>
            <a:pPr lvl="0">
              <a:defRPr sz="1800"/>
            </a:pPr>
            <a:r>
              <a:rPr sz="2400"/>
              <a:t>At least you have Open Shortest Path/ Policy based routing </a:t>
            </a:r>
            <a:endParaRPr sz="2400"/>
          </a:p>
          <a:p>
            <a:pPr lvl="0">
              <a:defRPr sz="1800"/>
            </a:pPr>
            <a:r>
              <a:rPr sz="2400"/>
              <a:t>Management/Policy plane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lvl="0"/>
          </a:p>
        </p:txBody>
      </p:sp>
      <p:sp>
        <p:nvSpPr>
          <p:cNvPr id="77" name="Shape 77"/>
          <p:cNvSpPr/>
          <p:nvPr>
            <p:ph type="body" sz="quarter" idx="1"/>
          </p:nvPr>
        </p:nvSpPr>
        <p:spPr>
          <a:prstGeom prst="rect">
            <a:avLst/>
          </a:prstGeom>
        </p:spPr>
        <p:txBody>
          <a:bodyPr/>
          <a:lstStyle/>
          <a:p>
            <a:pPr lvl="0">
              <a:defRPr sz="1800"/>
            </a:pPr>
            <a:r>
              <a:rPr sz="2400"/>
              <a:t>All the above complicate our network requirements and it is believed that configuring such networks would be cumbersome and error prone task for network operators.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400"/>
              <a:t>In the simple cases switches would not exchange any control information between them. In other cases switches may be more advance boxes with routing and tunneling capabilities. Switches may also be aggregation switches that pass traffic to a core network. The core network could be a non SDN network. For example it could be an IP/MPLS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lvl="0"/>
          </a:p>
        </p:txBody>
      </p:sp>
      <p:sp>
        <p:nvSpPr>
          <p:cNvPr id="125" name="Shape 125"/>
          <p:cNvSpPr/>
          <p:nvPr>
            <p:ph type="body" sz="quarter" idx="1"/>
          </p:nvPr>
        </p:nvSpPr>
        <p:spPr>
          <a:prstGeom prst="rect">
            <a:avLst/>
          </a:prstGeom>
        </p:spPr>
        <p:txBody>
          <a:bodyPr/>
          <a:lstStyle/>
          <a:p>
            <a:pPr lvl="0">
              <a:defRPr sz="1800"/>
            </a:pPr>
            <a:r>
              <a:rPr sz="2400"/>
              <a:t>NBI - NorthBound API not standardlized most likely to be RESTful. SouthBound API is OpenFlow other protocols could also be used. </a:t>
            </a:r>
            <a:endParaRPr sz="2400"/>
          </a:p>
          <a:p>
            <a:pPr lvl="0">
              <a:defRPr sz="1800"/>
            </a:pPr>
            <a:r>
              <a:rPr sz="2400"/>
              <a:t>Topology discovery can be thought as an embedded application.</a:t>
            </a:r>
            <a:endParaRPr sz="2400"/>
          </a:p>
          <a:p>
            <a:pPr lvl="0">
              <a:defRPr sz="1800"/>
            </a:pPr>
            <a:r>
              <a:rPr sz="2400"/>
              <a:t>Mention the ForCES RFCxxxx.</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 Id="rId6" Type="http://schemas.openxmlformats.org/officeDocument/2006/relationships/image" Target="../media/image1.png"/><Relationship Id="rId7"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3225800"/>
            <a:ext cx="10464800" cy="3302000"/>
          </a:xfrm>
          <a:prstGeom prst="rect">
            <a:avLst/>
          </a:prstGeom>
          <a:blipFill>
            <a:blip r:embed="rId2"/>
            <a:stretch>
              <a:fillRect/>
            </a:stretch>
          </a:blipFill>
          <a:effectLst>
            <a:outerShdw sx="100000" sy="100000" kx="0" ky="0" algn="b" rotWithShape="0" blurRad="190500" dist="12700" dir="5400000">
              <a:srgbClr val="000000">
                <a:alpha val="75000"/>
              </a:srgbClr>
            </a:outerShdw>
          </a:effectLst>
        </p:spPr>
        <p:txBody>
          <a:bodyPr anchor="ctr"/>
          <a:lstStyle/>
          <a:p>
            <a:pPr lvl="0" marL="52831" indent="-52831" defTabSz="303783">
              <a:lnSpc>
                <a:spcPct val="200000"/>
              </a:lnSpc>
              <a:defRPr sz="1800"/>
            </a:pPr>
            <a:r>
              <a:rPr sz="4160">
                <a:latin typeface="Helvetica"/>
                <a:ea typeface="Helvetica"/>
                <a:cs typeface="Helvetica"/>
                <a:sym typeface="Helvetica"/>
              </a:rPr>
              <a:t>S</a:t>
            </a:r>
            <a:r>
              <a:rPr sz="4160">
                <a:solidFill>
                  <a:srgbClr val="FFFFFF"/>
                </a:solidFill>
                <a:latin typeface="Helvetica"/>
                <a:ea typeface="Helvetica"/>
                <a:cs typeface="Helvetica"/>
                <a:sym typeface="Helvetica"/>
              </a:rPr>
              <a:t>oftware</a:t>
            </a:r>
            <a:endParaRPr sz="4160">
              <a:latin typeface="Helvetica"/>
              <a:ea typeface="Helvetica"/>
              <a:cs typeface="Helvetica"/>
              <a:sym typeface="Helvetica"/>
            </a:endParaRPr>
          </a:p>
          <a:p>
            <a:pPr lvl="0" defTabSz="303783">
              <a:lnSpc>
                <a:spcPct val="200000"/>
              </a:lnSpc>
              <a:defRPr sz="1800"/>
            </a:pPr>
            <a:r>
              <a:rPr sz="4160">
                <a:solidFill>
                  <a:srgbClr val="002452"/>
                </a:solidFill>
                <a:latin typeface="Helvetica"/>
                <a:ea typeface="Helvetica"/>
                <a:cs typeface="Helvetica"/>
                <a:sym typeface="Helvetica"/>
              </a:rPr>
              <a:t>D</a:t>
            </a:r>
            <a:r>
              <a:rPr sz="4160">
                <a:solidFill>
                  <a:srgbClr val="FFFFFF"/>
                </a:solidFill>
                <a:latin typeface="Helvetica"/>
                <a:ea typeface="Helvetica"/>
                <a:cs typeface="Helvetica"/>
                <a:sym typeface="Helvetica"/>
              </a:rPr>
              <a:t>efined</a:t>
            </a:r>
            <a:endParaRPr sz="4160">
              <a:latin typeface="Helvetica"/>
              <a:ea typeface="Helvetica"/>
              <a:cs typeface="Helvetica"/>
              <a:sym typeface="Helvetica"/>
            </a:endParaRPr>
          </a:p>
          <a:p>
            <a:pPr lvl="0" defTabSz="303783">
              <a:lnSpc>
                <a:spcPct val="200000"/>
              </a:lnSpc>
              <a:defRPr sz="1800"/>
            </a:pPr>
            <a:r>
              <a:rPr sz="4160">
                <a:solidFill>
                  <a:srgbClr val="002452"/>
                </a:solidFill>
                <a:latin typeface="Helvetica"/>
                <a:ea typeface="Helvetica"/>
                <a:cs typeface="Helvetica"/>
                <a:sym typeface="Helvetica"/>
              </a:rPr>
              <a:t>N</a:t>
            </a:r>
            <a:r>
              <a:rPr sz="4160">
                <a:solidFill>
                  <a:srgbClr val="FFFFFF"/>
                </a:solidFill>
                <a:latin typeface="Helvetica"/>
                <a:ea typeface="Helvetica"/>
                <a:cs typeface="Helvetica"/>
                <a:sym typeface="Helvetica"/>
              </a:rPr>
              <a:t>etwork</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952500" y="-133382"/>
            <a:ext cx="11099800" cy="2159001"/>
          </a:xfrm>
          <a:prstGeom prst="rect">
            <a:avLst/>
          </a:prstGeom>
        </p:spPr>
        <p:txBody>
          <a:bodyPr/>
          <a:lstStyle>
            <a:lvl1pPr>
              <a:defRPr sz="6000"/>
            </a:lvl1pPr>
          </a:lstStyle>
          <a:p>
            <a:pPr lvl="0">
              <a:defRPr sz="1800"/>
            </a:pPr>
            <a:r>
              <a:rPr sz="6000"/>
              <a:t>Control Layer Views</a:t>
            </a:r>
          </a:p>
        </p:txBody>
      </p:sp>
      <p:sp>
        <p:nvSpPr>
          <p:cNvPr id="154" name="Shape 154"/>
          <p:cNvSpPr/>
          <p:nvPr>
            <p:ph type="body" idx="1"/>
          </p:nvPr>
        </p:nvSpPr>
        <p:spPr>
          <a:xfrm>
            <a:off x="77936" y="2182103"/>
            <a:ext cx="6320490" cy="3855686"/>
          </a:xfrm>
          <a:prstGeom prst="rect">
            <a:avLst/>
          </a:prstGeom>
        </p:spPr>
        <p:txBody>
          <a:bodyPr/>
          <a:lstStyle/>
          <a:p>
            <a:pPr lvl="0" marL="444500" indent="-444500">
              <a:spcBef>
                <a:spcPts val="4200"/>
              </a:spcBef>
              <a:defRPr sz="1800"/>
            </a:pPr>
            <a:r>
              <a:rPr sz="2000"/>
              <a:t>NOS distributed state model - physical topology and state information into global network view.</a:t>
            </a:r>
            <a:endParaRPr sz="2000"/>
          </a:p>
          <a:p>
            <a:pPr lvl="0" marL="444500" indent="-444500">
              <a:spcBef>
                <a:spcPts val="4200"/>
              </a:spcBef>
              <a:defRPr sz="1800"/>
            </a:pPr>
            <a:r>
              <a:rPr sz="2000"/>
              <a:t>NOS embedded applications create a simplify view of the network - abstract network view. </a:t>
            </a:r>
            <a:endParaRPr sz="2000"/>
          </a:p>
          <a:p>
            <a:pPr lvl="0" marL="444500" indent="-444500">
              <a:spcBef>
                <a:spcPts val="4200"/>
              </a:spcBef>
              <a:defRPr sz="1800"/>
            </a:pPr>
            <a:r>
              <a:rPr sz="2000"/>
              <a:t>Abstract/virtual network view example access control list (ACL).</a:t>
            </a:r>
          </a:p>
        </p:txBody>
      </p:sp>
      <p:sp>
        <p:nvSpPr>
          <p:cNvPr id="155" name="Shape 155"/>
          <p:cNvSpPr/>
          <p:nvPr/>
        </p:nvSpPr>
        <p:spPr>
          <a:xfrm>
            <a:off x="6566864" y="2082240"/>
            <a:ext cx="6295090" cy="5898730"/>
          </a:xfrm>
          <a:prstGeom prst="roundRect">
            <a:avLst>
              <a:gd name="adj" fmla="val 3241"/>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156" name="Shape 156"/>
          <p:cNvSpPr/>
          <p:nvPr/>
        </p:nvSpPr>
        <p:spPr>
          <a:xfrm>
            <a:off x="6756786" y="2635589"/>
            <a:ext cx="5915246" cy="4911318"/>
          </a:xfrm>
          <a:prstGeom prst="rect">
            <a:avLst/>
          </a:prstGeom>
          <a:ln w="25400">
            <a:solidFill>
              <a:srgbClr val="85888D"/>
            </a:solidFill>
            <a:miter lim="400000"/>
          </a:ln>
        </p:spPr>
        <p:txBody>
          <a:bodyPr lIns="50800" tIns="50800" rIns="50800" bIns="50800" anchor="ctr"/>
          <a:lstStyle/>
          <a:p>
            <a:pPr lvl="0">
              <a:defRPr sz="2400"/>
            </a:pPr>
          </a:p>
        </p:txBody>
      </p:sp>
      <p:sp>
        <p:nvSpPr>
          <p:cNvPr id="157" name="Shape 157"/>
          <p:cNvSpPr/>
          <p:nvPr/>
        </p:nvSpPr>
        <p:spPr>
          <a:xfrm>
            <a:off x="6866751" y="2755938"/>
            <a:ext cx="1181547" cy="8382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58" name="Shape 158"/>
          <p:cNvSpPr/>
          <p:nvPr/>
        </p:nvSpPr>
        <p:spPr>
          <a:xfrm>
            <a:off x="6895608" y="657000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OS</a:t>
            </a:r>
          </a:p>
        </p:txBody>
      </p:sp>
      <p:sp>
        <p:nvSpPr>
          <p:cNvPr id="159" name="Shape 159"/>
          <p:cNvSpPr/>
          <p:nvPr/>
        </p:nvSpPr>
        <p:spPr>
          <a:xfrm>
            <a:off x="6895608" y="560009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Global NetworkView</a:t>
            </a:r>
          </a:p>
        </p:txBody>
      </p:sp>
      <p:sp>
        <p:nvSpPr>
          <p:cNvPr id="160" name="Shape 160"/>
          <p:cNvSpPr/>
          <p:nvPr/>
        </p:nvSpPr>
        <p:spPr>
          <a:xfrm>
            <a:off x="6895608" y="371511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Abstract Network View</a:t>
            </a:r>
          </a:p>
        </p:txBody>
      </p:sp>
      <p:sp>
        <p:nvSpPr>
          <p:cNvPr id="161" name="Shape 161"/>
          <p:cNvSpPr/>
          <p:nvPr/>
        </p:nvSpPr>
        <p:spPr>
          <a:xfrm>
            <a:off x="6895608" y="465760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Embedded Applications</a:t>
            </a:r>
          </a:p>
        </p:txBody>
      </p:sp>
      <p:sp>
        <p:nvSpPr>
          <p:cNvPr id="162" name="Shape 162"/>
          <p:cNvSpPr/>
          <p:nvPr/>
        </p:nvSpPr>
        <p:spPr>
          <a:xfrm>
            <a:off x="2557846" y="6194273"/>
            <a:ext cx="684591" cy="6845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3" name="Shape 163"/>
          <p:cNvSpPr/>
          <p:nvPr/>
        </p:nvSpPr>
        <p:spPr>
          <a:xfrm>
            <a:off x="2793322" y="6851043"/>
            <a:ext cx="239043" cy="2390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25400" dist="25400" dir="2388334">
              <a:srgbClr val="000000">
                <a:alpha val="79310"/>
              </a:srgbClr>
            </a:outerShdw>
          </a:effectLst>
        </p:spPr>
        <p:txBody>
          <a:bodyPr lIns="50800" tIns="50800" rIns="50800" bIns="50800" anchor="ctr"/>
          <a:lstStyle/>
          <a:p>
            <a:pPr lvl="0">
              <a:defRPr sz="2400">
                <a:solidFill>
                  <a:srgbClr val="FFFFFF"/>
                </a:solidFill>
              </a:defRPr>
            </a:pPr>
          </a:p>
        </p:txBody>
      </p:sp>
      <p:sp>
        <p:nvSpPr>
          <p:cNvPr id="164" name="Shape 164"/>
          <p:cNvSpPr/>
          <p:nvPr/>
        </p:nvSpPr>
        <p:spPr>
          <a:xfrm>
            <a:off x="2780620" y="5969140"/>
            <a:ext cx="239043" cy="2390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25400" dist="25400" dir="2388334">
              <a:srgbClr val="000000">
                <a:alpha val="79310"/>
              </a:srgbClr>
            </a:outerShdw>
          </a:effectLst>
        </p:spPr>
        <p:txBody>
          <a:bodyPr lIns="50800" tIns="50800" rIns="50800" bIns="50800" anchor="ctr"/>
          <a:lstStyle/>
          <a:p>
            <a:pPr lvl="0">
              <a:defRPr sz="2400">
                <a:solidFill>
                  <a:srgbClr val="FFFFFF"/>
                </a:solidFill>
              </a:defRPr>
            </a:pPr>
          </a:p>
        </p:txBody>
      </p:sp>
      <p:sp>
        <p:nvSpPr>
          <p:cNvPr id="165" name="Shape 165"/>
          <p:cNvSpPr/>
          <p:nvPr/>
        </p:nvSpPr>
        <p:spPr>
          <a:xfrm>
            <a:off x="3203517" y="6417047"/>
            <a:ext cx="239042" cy="2390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6" name="Shape 166"/>
          <p:cNvSpPr/>
          <p:nvPr/>
        </p:nvSpPr>
        <p:spPr>
          <a:xfrm>
            <a:off x="2318338" y="6414923"/>
            <a:ext cx="239043" cy="2390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7" name="Shape 167"/>
          <p:cNvSpPr/>
          <p:nvPr/>
        </p:nvSpPr>
        <p:spPr>
          <a:xfrm>
            <a:off x="1383163" y="73623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8" name="Shape 168"/>
          <p:cNvSpPr/>
          <p:nvPr/>
        </p:nvSpPr>
        <p:spPr>
          <a:xfrm>
            <a:off x="2880448" y="7398634"/>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9" name="Shape 169"/>
          <p:cNvSpPr/>
          <p:nvPr/>
        </p:nvSpPr>
        <p:spPr>
          <a:xfrm>
            <a:off x="4409642" y="73623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0" name="Shape 170"/>
          <p:cNvSpPr/>
          <p:nvPr/>
        </p:nvSpPr>
        <p:spPr>
          <a:xfrm>
            <a:off x="5873180" y="7360796"/>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1" name="Shape 171"/>
          <p:cNvSpPr/>
          <p:nvPr/>
        </p:nvSpPr>
        <p:spPr>
          <a:xfrm>
            <a:off x="1383163" y="87339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2" name="Shape 172"/>
          <p:cNvSpPr/>
          <p:nvPr/>
        </p:nvSpPr>
        <p:spPr>
          <a:xfrm>
            <a:off x="2880448" y="8721232"/>
            <a:ext cx="606625"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3" name="Shape 173"/>
          <p:cNvSpPr/>
          <p:nvPr/>
        </p:nvSpPr>
        <p:spPr>
          <a:xfrm>
            <a:off x="4409642" y="87212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4" name="Shape 174"/>
          <p:cNvSpPr/>
          <p:nvPr/>
        </p:nvSpPr>
        <p:spPr>
          <a:xfrm>
            <a:off x="5898580" y="8721232"/>
            <a:ext cx="606625"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5" name="Shape 175"/>
          <p:cNvSpPr/>
          <p:nvPr/>
        </p:nvSpPr>
        <p:spPr>
          <a:xfrm>
            <a:off x="2003975" y="7690287"/>
            <a:ext cx="867770" cy="1"/>
          </a:xfrm>
          <a:prstGeom prst="line">
            <a:avLst/>
          </a:prstGeom>
          <a:ln w="50800">
            <a:solidFill>
              <a:srgbClr val="1A931F"/>
            </a:solidFill>
            <a:miter lim="400000"/>
          </a:ln>
        </p:spPr>
        <p:txBody>
          <a:bodyPr lIns="0" tIns="0" rIns="0" bIns="0" anchor="ctr"/>
          <a:lstStyle/>
          <a:p>
            <a:pPr lvl="0">
              <a:defRPr sz="2400"/>
            </a:pPr>
          </a:p>
        </p:txBody>
      </p:sp>
      <p:sp>
        <p:nvSpPr>
          <p:cNvPr id="176" name="Shape 176"/>
          <p:cNvSpPr/>
          <p:nvPr/>
        </p:nvSpPr>
        <p:spPr>
          <a:xfrm>
            <a:off x="3476654" y="7701946"/>
            <a:ext cx="972964" cy="1"/>
          </a:xfrm>
          <a:prstGeom prst="line">
            <a:avLst/>
          </a:prstGeom>
          <a:ln w="50800">
            <a:solidFill>
              <a:srgbClr val="1A931F"/>
            </a:solidFill>
            <a:miter lim="400000"/>
          </a:ln>
        </p:spPr>
        <p:txBody>
          <a:bodyPr lIns="0" tIns="0" rIns="0" bIns="0" anchor="ctr"/>
          <a:lstStyle/>
          <a:p>
            <a:pPr lvl="0">
              <a:defRPr sz="2400"/>
            </a:pPr>
          </a:p>
        </p:txBody>
      </p:sp>
      <p:sp>
        <p:nvSpPr>
          <p:cNvPr id="177" name="Shape 177"/>
          <p:cNvSpPr/>
          <p:nvPr/>
        </p:nvSpPr>
        <p:spPr>
          <a:xfrm>
            <a:off x="4973939" y="7676808"/>
            <a:ext cx="883343" cy="1"/>
          </a:xfrm>
          <a:prstGeom prst="line">
            <a:avLst/>
          </a:prstGeom>
          <a:ln w="50800">
            <a:solidFill>
              <a:srgbClr val="1A931F"/>
            </a:solidFill>
            <a:miter lim="400000"/>
          </a:ln>
        </p:spPr>
        <p:txBody>
          <a:bodyPr lIns="0" tIns="0" rIns="0" bIns="0" anchor="ctr"/>
          <a:lstStyle/>
          <a:p>
            <a:pPr lvl="0">
              <a:defRPr sz="2400"/>
            </a:pPr>
          </a:p>
        </p:txBody>
      </p:sp>
      <p:sp>
        <p:nvSpPr>
          <p:cNvPr id="178" name="Shape 178"/>
          <p:cNvSpPr/>
          <p:nvPr/>
        </p:nvSpPr>
        <p:spPr>
          <a:xfrm>
            <a:off x="2003975" y="9037244"/>
            <a:ext cx="867770" cy="1"/>
          </a:xfrm>
          <a:prstGeom prst="line">
            <a:avLst/>
          </a:prstGeom>
          <a:ln w="50800">
            <a:solidFill>
              <a:srgbClr val="1A931F"/>
            </a:solidFill>
            <a:miter lim="400000"/>
          </a:ln>
        </p:spPr>
        <p:txBody>
          <a:bodyPr lIns="0" tIns="0" rIns="0" bIns="0" anchor="ctr"/>
          <a:lstStyle/>
          <a:p>
            <a:pPr lvl="0">
              <a:defRPr sz="2400"/>
            </a:pPr>
          </a:p>
        </p:txBody>
      </p:sp>
      <p:sp>
        <p:nvSpPr>
          <p:cNvPr id="179" name="Shape 179"/>
          <p:cNvSpPr/>
          <p:nvPr/>
        </p:nvSpPr>
        <p:spPr>
          <a:xfrm>
            <a:off x="3491457" y="9037244"/>
            <a:ext cx="943357" cy="1"/>
          </a:xfrm>
          <a:prstGeom prst="line">
            <a:avLst/>
          </a:prstGeom>
          <a:ln w="50800">
            <a:solidFill>
              <a:srgbClr val="1A931F"/>
            </a:solidFill>
            <a:miter lim="400000"/>
          </a:ln>
        </p:spPr>
        <p:txBody>
          <a:bodyPr lIns="0" tIns="0" rIns="0" bIns="0" anchor="ctr"/>
          <a:lstStyle/>
          <a:p>
            <a:pPr lvl="0">
              <a:defRPr sz="2400"/>
            </a:pPr>
          </a:p>
        </p:txBody>
      </p:sp>
      <p:sp>
        <p:nvSpPr>
          <p:cNvPr id="180" name="Shape 180"/>
          <p:cNvSpPr/>
          <p:nvPr/>
        </p:nvSpPr>
        <p:spPr>
          <a:xfrm flipV="1">
            <a:off x="1686474" y="7953463"/>
            <a:ext cx="1" cy="789900"/>
          </a:xfrm>
          <a:prstGeom prst="line">
            <a:avLst/>
          </a:prstGeom>
          <a:ln w="50800">
            <a:solidFill>
              <a:srgbClr val="1A931F"/>
            </a:solidFill>
            <a:miter lim="400000"/>
          </a:ln>
        </p:spPr>
        <p:txBody>
          <a:bodyPr lIns="0" tIns="0" rIns="0" bIns="0" anchor="ctr"/>
          <a:lstStyle/>
          <a:p>
            <a:pPr lvl="0">
              <a:defRPr sz="2400"/>
            </a:pPr>
          </a:p>
        </p:txBody>
      </p:sp>
      <p:sp>
        <p:nvSpPr>
          <p:cNvPr id="181" name="Shape 181"/>
          <p:cNvSpPr/>
          <p:nvPr/>
        </p:nvSpPr>
        <p:spPr>
          <a:xfrm flipV="1">
            <a:off x="3183760" y="7974772"/>
            <a:ext cx="1" cy="765273"/>
          </a:xfrm>
          <a:prstGeom prst="line">
            <a:avLst/>
          </a:prstGeom>
          <a:ln w="50800">
            <a:solidFill>
              <a:srgbClr val="1A931F"/>
            </a:solidFill>
            <a:miter lim="400000"/>
          </a:ln>
        </p:spPr>
        <p:txBody>
          <a:bodyPr lIns="0" tIns="0" rIns="0" bIns="0" anchor="ctr"/>
          <a:lstStyle/>
          <a:p>
            <a:pPr lvl="0">
              <a:defRPr sz="2400"/>
            </a:pPr>
          </a:p>
        </p:txBody>
      </p:sp>
      <p:sp>
        <p:nvSpPr>
          <p:cNvPr id="182" name="Shape 182"/>
          <p:cNvSpPr/>
          <p:nvPr/>
        </p:nvSpPr>
        <p:spPr>
          <a:xfrm flipV="1">
            <a:off x="4712954" y="7968955"/>
            <a:ext cx="1" cy="789901"/>
          </a:xfrm>
          <a:prstGeom prst="line">
            <a:avLst/>
          </a:prstGeom>
          <a:ln w="50800">
            <a:solidFill>
              <a:srgbClr val="1A931F"/>
            </a:solidFill>
            <a:miter lim="400000"/>
          </a:ln>
        </p:spPr>
        <p:txBody>
          <a:bodyPr lIns="0" tIns="0" rIns="0" bIns="0" anchor="ctr"/>
          <a:lstStyle/>
          <a:p>
            <a:pPr lvl="0">
              <a:defRPr sz="2400"/>
            </a:pPr>
          </a:p>
        </p:txBody>
      </p:sp>
      <p:sp>
        <p:nvSpPr>
          <p:cNvPr id="183" name="Shape 183"/>
          <p:cNvSpPr/>
          <p:nvPr/>
        </p:nvSpPr>
        <p:spPr>
          <a:xfrm flipV="1">
            <a:off x="6176492" y="7950144"/>
            <a:ext cx="1" cy="789901"/>
          </a:xfrm>
          <a:prstGeom prst="line">
            <a:avLst/>
          </a:prstGeom>
          <a:ln w="50800">
            <a:solidFill>
              <a:srgbClr val="1A931F"/>
            </a:solidFill>
            <a:miter lim="400000"/>
          </a:ln>
        </p:spPr>
        <p:txBody>
          <a:bodyPr lIns="0" tIns="0" rIns="0" bIns="0" anchor="ctr"/>
          <a:lstStyle/>
          <a:p>
            <a:pPr lvl="0">
              <a:defRPr sz="2400"/>
            </a:pPr>
          </a:p>
        </p:txBody>
      </p:sp>
      <p:sp>
        <p:nvSpPr>
          <p:cNvPr id="184" name="Shape 184"/>
          <p:cNvSpPr/>
          <p:nvPr/>
        </p:nvSpPr>
        <p:spPr>
          <a:xfrm>
            <a:off x="289366" y="7268509"/>
            <a:ext cx="1078360" cy="396380"/>
          </a:xfrm>
          <a:prstGeom prst="line">
            <a:avLst/>
          </a:prstGeom>
          <a:ln w="25400">
            <a:solidFill>
              <a:srgbClr val="51A7F9"/>
            </a:solidFill>
            <a:miter lim="400000"/>
          </a:ln>
        </p:spPr>
        <p:txBody>
          <a:bodyPr lIns="0" tIns="0" rIns="0" bIns="0" anchor="ctr"/>
          <a:lstStyle/>
          <a:p>
            <a:pPr lvl="0">
              <a:defRPr sz="2400"/>
            </a:pPr>
          </a:p>
        </p:txBody>
      </p:sp>
      <p:sp>
        <p:nvSpPr>
          <p:cNvPr id="185" name="Shape 185"/>
          <p:cNvSpPr/>
          <p:nvPr/>
        </p:nvSpPr>
        <p:spPr>
          <a:xfrm flipV="1">
            <a:off x="262825" y="7827308"/>
            <a:ext cx="1131442" cy="289075"/>
          </a:xfrm>
          <a:prstGeom prst="line">
            <a:avLst/>
          </a:prstGeom>
          <a:ln w="25400">
            <a:solidFill>
              <a:srgbClr val="51A7F9"/>
            </a:solidFill>
            <a:miter lim="400000"/>
          </a:ln>
        </p:spPr>
        <p:txBody>
          <a:bodyPr lIns="0" tIns="0" rIns="0" bIns="0" anchor="ctr"/>
          <a:lstStyle/>
          <a:p>
            <a:pPr lvl="0">
              <a:defRPr sz="2400"/>
            </a:pPr>
          </a:p>
        </p:txBody>
      </p:sp>
      <p:sp>
        <p:nvSpPr>
          <p:cNvPr id="186" name="Shape 186"/>
          <p:cNvSpPr/>
          <p:nvPr/>
        </p:nvSpPr>
        <p:spPr>
          <a:xfrm flipV="1">
            <a:off x="364425" y="9287808"/>
            <a:ext cx="1131442" cy="289075"/>
          </a:xfrm>
          <a:prstGeom prst="line">
            <a:avLst/>
          </a:prstGeom>
          <a:ln w="25400">
            <a:solidFill>
              <a:srgbClr val="B36AE2"/>
            </a:solidFill>
            <a:miter lim="400000"/>
          </a:ln>
        </p:spPr>
        <p:txBody>
          <a:bodyPr lIns="0" tIns="0" rIns="0" bIns="0" anchor="ctr"/>
          <a:lstStyle/>
          <a:p>
            <a:pPr lvl="0">
              <a:defRPr sz="2400"/>
            </a:pPr>
          </a:p>
        </p:txBody>
      </p:sp>
      <p:sp>
        <p:nvSpPr>
          <p:cNvPr id="187" name="Shape 187"/>
          <p:cNvSpPr/>
          <p:nvPr/>
        </p:nvSpPr>
        <p:spPr>
          <a:xfrm>
            <a:off x="327466" y="8503905"/>
            <a:ext cx="1078360" cy="396380"/>
          </a:xfrm>
          <a:prstGeom prst="line">
            <a:avLst/>
          </a:prstGeom>
          <a:ln w="25400">
            <a:solidFill>
              <a:srgbClr val="B36AE2"/>
            </a:solidFill>
            <a:miter lim="400000"/>
          </a:ln>
        </p:spPr>
        <p:txBody>
          <a:bodyPr lIns="0" tIns="0" rIns="0" bIns="0" anchor="ctr"/>
          <a:lstStyle/>
          <a:p>
            <a:pPr lvl="0">
              <a:defRPr sz="2400"/>
            </a:pPr>
          </a:p>
        </p:txBody>
      </p:sp>
      <p:sp>
        <p:nvSpPr>
          <p:cNvPr id="188" name="Shape 188"/>
          <p:cNvSpPr/>
          <p:nvPr/>
        </p:nvSpPr>
        <p:spPr>
          <a:xfrm>
            <a:off x="6422031" y="7851034"/>
            <a:ext cx="1078360" cy="396380"/>
          </a:xfrm>
          <a:prstGeom prst="line">
            <a:avLst/>
          </a:prstGeom>
          <a:ln w="25400">
            <a:solidFill>
              <a:srgbClr val="51A7F9"/>
            </a:solidFill>
            <a:miter lim="400000"/>
          </a:ln>
        </p:spPr>
        <p:txBody>
          <a:bodyPr lIns="0" tIns="0" rIns="0" bIns="0" anchor="ctr"/>
          <a:lstStyle/>
          <a:p>
            <a:pPr lvl="0">
              <a:defRPr sz="2400"/>
            </a:pPr>
          </a:p>
        </p:txBody>
      </p:sp>
      <p:sp>
        <p:nvSpPr>
          <p:cNvPr id="189" name="Shape 189"/>
          <p:cNvSpPr/>
          <p:nvPr/>
        </p:nvSpPr>
        <p:spPr>
          <a:xfrm flipV="1">
            <a:off x="6191266" y="6767814"/>
            <a:ext cx="943224" cy="600987"/>
          </a:xfrm>
          <a:prstGeom prst="line">
            <a:avLst/>
          </a:prstGeom>
          <a:ln w="25400">
            <a:solidFill>
              <a:srgbClr val="51A7F9"/>
            </a:solidFill>
            <a:miter lim="400000"/>
          </a:ln>
        </p:spPr>
        <p:txBody>
          <a:bodyPr lIns="0" tIns="0" rIns="0" bIns="0" anchor="ctr"/>
          <a:lstStyle/>
          <a:p>
            <a:pPr lvl="0">
              <a:defRPr sz="2400"/>
            </a:pPr>
          </a:p>
        </p:txBody>
      </p:sp>
      <p:sp>
        <p:nvSpPr>
          <p:cNvPr id="190" name="Shape 190"/>
          <p:cNvSpPr/>
          <p:nvPr/>
        </p:nvSpPr>
        <p:spPr>
          <a:xfrm flipV="1">
            <a:off x="6489599" y="8792929"/>
            <a:ext cx="943224" cy="173789"/>
          </a:xfrm>
          <a:prstGeom prst="line">
            <a:avLst/>
          </a:prstGeom>
          <a:ln w="25400">
            <a:solidFill>
              <a:srgbClr val="B36AE2"/>
            </a:solidFill>
            <a:miter lim="400000"/>
          </a:ln>
        </p:spPr>
        <p:txBody>
          <a:bodyPr lIns="0" tIns="0" rIns="0" bIns="0" anchor="ctr"/>
          <a:lstStyle/>
          <a:p>
            <a:pPr lvl="0">
              <a:defRPr sz="2400"/>
            </a:pPr>
          </a:p>
        </p:txBody>
      </p:sp>
      <p:sp>
        <p:nvSpPr>
          <p:cNvPr id="191" name="Shape 191"/>
          <p:cNvSpPr/>
          <p:nvPr/>
        </p:nvSpPr>
        <p:spPr>
          <a:xfrm>
            <a:off x="6422031" y="9237044"/>
            <a:ext cx="1078360" cy="396380"/>
          </a:xfrm>
          <a:prstGeom prst="line">
            <a:avLst/>
          </a:prstGeom>
          <a:ln w="25400">
            <a:solidFill>
              <a:srgbClr val="B36AE2"/>
            </a:solidFill>
            <a:miter lim="400000"/>
          </a:ln>
        </p:spPr>
        <p:txBody>
          <a:bodyPr lIns="0" tIns="0" rIns="0" bIns="0" anchor="ctr"/>
          <a:lstStyle/>
          <a:p>
            <a:pPr lvl="0">
              <a:defRPr sz="2400"/>
            </a:pPr>
          </a:p>
        </p:txBody>
      </p:sp>
      <p:sp>
        <p:nvSpPr>
          <p:cNvPr id="192" name="Shape 192"/>
          <p:cNvSpPr/>
          <p:nvPr/>
        </p:nvSpPr>
        <p:spPr>
          <a:xfrm>
            <a:off x="5054527" y="9037244"/>
            <a:ext cx="883343" cy="1"/>
          </a:xfrm>
          <a:prstGeom prst="line">
            <a:avLst/>
          </a:prstGeom>
          <a:ln w="50800">
            <a:solidFill>
              <a:srgbClr val="1A931F"/>
            </a:solidFill>
            <a:miter lim="400000"/>
          </a:ln>
        </p:spPr>
        <p:txBody>
          <a:bodyPr lIns="0" tIns="0" rIns="0" bIns="0" anchor="ctr"/>
          <a:lstStyle/>
          <a:p>
            <a:pPr lvl="0">
              <a:defRPr sz="2400"/>
            </a:pPr>
          </a:p>
        </p:txBody>
      </p:sp>
    </p:spTree>
  </p:cSld>
  <p:clrMapOvr>
    <a:masterClrMapping/>
  </p:clrMapOvr>
  <p:transition spd="slow"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952500" y="-133382"/>
            <a:ext cx="11099800" cy="2159001"/>
          </a:xfrm>
          <a:prstGeom prst="rect">
            <a:avLst/>
          </a:prstGeom>
        </p:spPr>
        <p:txBody>
          <a:bodyPr/>
          <a:lstStyle>
            <a:lvl1pPr>
              <a:defRPr sz="6000"/>
            </a:lvl1pPr>
          </a:lstStyle>
          <a:p>
            <a:pPr lvl="0">
              <a:defRPr sz="1800"/>
            </a:pPr>
            <a:r>
              <a:rPr sz="6000"/>
              <a:t>Three Network Interfaces</a:t>
            </a:r>
          </a:p>
        </p:txBody>
      </p:sp>
      <p:sp>
        <p:nvSpPr>
          <p:cNvPr id="195" name="Shape 195"/>
          <p:cNvSpPr/>
          <p:nvPr>
            <p:ph type="body" idx="1"/>
          </p:nvPr>
        </p:nvSpPr>
        <p:spPr>
          <a:xfrm>
            <a:off x="137229" y="2069868"/>
            <a:ext cx="12555070" cy="6286501"/>
          </a:xfrm>
          <a:prstGeom prst="rect">
            <a:avLst/>
          </a:prstGeom>
        </p:spPr>
        <p:txBody>
          <a:bodyPr/>
          <a:lstStyle/>
          <a:p>
            <a:pPr lvl="0" marL="444500" indent="-444500">
              <a:spcBef>
                <a:spcPts val="4200"/>
              </a:spcBef>
              <a:defRPr sz="1800"/>
            </a:pPr>
            <a:r>
              <a:rPr sz="2000"/>
              <a:t>Abstract Network View</a:t>
            </a:r>
            <a:endParaRPr sz="2000"/>
          </a:p>
          <a:p>
            <a:pPr lvl="1" marL="673100" indent="-228600">
              <a:spcBef>
                <a:spcPts val="4200"/>
              </a:spcBef>
              <a:buSzPct val="100000"/>
              <a:buBlip>
                <a:blip r:embed="rId2"/>
              </a:buBlip>
              <a:defRPr sz="1800"/>
            </a:pPr>
            <a:r>
              <a:rPr sz="2000"/>
              <a:t>Shields control program from details of physical network.</a:t>
            </a:r>
            <a:endParaRPr sz="2000"/>
          </a:p>
          <a:p>
            <a:pPr lvl="0" marL="444500" indent="-444500">
              <a:spcBef>
                <a:spcPts val="4200"/>
              </a:spcBef>
              <a:defRPr sz="1800"/>
            </a:pPr>
            <a:r>
              <a:rPr sz="2000"/>
              <a:t>Global network view</a:t>
            </a:r>
            <a:endParaRPr sz="2000"/>
          </a:p>
          <a:p>
            <a:pPr lvl="1" marL="673100" indent="-228600">
              <a:spcBef>
                <a:spcPts val="4200"/>
              </a:spcBef>
              <a:buSzPct val="100000"/>
              <a:buBlip>
                <a:blip r:embed="rId2"/>
              </a:buBlip>
              <a:defRPr sz="1800"/>
            </a:pPr>
            <a:r>
              <a:rPr sz="2000"/>
              <a:t>Shields higher layers from state dissemination/collection.</a:t>
            </a:r>
            <a:endParaRPr sz="2000"/>
          </a:p>
          <a:p>
            <a:pPr lvl="0" marL="444500" indent="-444500">
              <a:spcBef>
                <a:spcPts val="4200"/>
              </a:spcBef>
              <a:defRPr sz="1800"/>
            </a:pPr>
            <a:r>
              <a:rPr sz="2000"/>
              <a:t>Forwarding interface</a:t>
            </a:r>
            <a:endParaRPr sz="2000"/>
          </a:p>
          <a:p>
            <a:pPr lvl="1" marL="673100" indent="-228600">
              <a:spcBef>
                <a:spcPts val="4200"/>
              </a:spcBef>
              <a:buSzPct val="100000"/>
              <a:buBlip>
                <a:blip r:embed="rId2"/>
              </a:buBlip>
              <a:defRPr sz="1800"/>
            </a:pPr>
            <a:r>
              <a:rPr sz="2000"/>
              <a:t>Provides flexible abstract forwarding model.</a:t>
            </a:r>
          </a:p>
        </p:txBody>
      </p:sp>
    </p:spTree>
  </p:cSld>
  <p:clrMapOvr>
    <a:masterClrMapping/>
  </p:clrMapOvr>
  <p:transition spd="slow"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lvl1pPr>
              <a:defRPr sz="6000"/>
            </a:lvl1pPr>
          </a:lstStyle>
          <a:p>
            <a:pPr lvl="0">
              <a:defRPr sz="1800"/>
            </a:pPr>
            <a:r>
              <a:rPr sz="6000"/>
              <a:t>SDN definition</a:t>
            </a:r>
          </a:p>
        </p:txBody>
      </p:sp>
      <p:sp>
        <p:nvSpPr>
          <p:cNvPr id="198" name="Shape 198"/>
          <p:cNvSpPr/>
          <p:nvPr>
            <p:ph type="body" idx="1"/>
          </p:nvPr>
        </p:nvSpPr>
        <p:spPr>
          <a:xfrm>
            <a:off x="952500" y="2609850"/>
            <a:ext cx="11099800" cy="6286500"/>
          </a:xfrm>
          <a:prstGeom prst="rect">
            <a:avLst/>
          </a:prstGeom>
        </p:spPr>
        <p:txBody>
          <a:bodyPr/>
          <a:lstStyle/>
          <a:p>
            <a:pPr lvl="0" marL="377825" indent="-377825" defTabSz="496570">
              <a:spcBef>
                <a:spcPts val="3500"/>
              </a:spcBef>
              <a:defRPr sz="1800"/>
            </a:pPr>
            <a:endParaRPr sz="1700"/>
          </a:p>
          <a:p>
            <a:pPr lvl="0" marL="377825" indent="-377825" defTabSz="496570">
              <a:spcBef>
                <a:spcPts val="3500"/>
              </a:spcBef>
              <a:defRPr sz="1800"/>
            </a:pPr>
            <a:r>
              <a:rPr sz="1700"/>
              <a:t>The </a:t>
            </a:r>
            <a:endParaRPr sz="1700"/>
          </a:p>
          <a:p>
            <a:pPr lvl="0" marL="377825" indent="-377825" defTabSz="496570">
              <a:spcBef>
                <a:spcPts val="3500"/>
              </a:spcBef>
              <a:defRPr sz="1800"/>
            </a:pPr>
            <a:r>
              <a:rPr sz="1700"/>
              <a:t>Provides a vendor agnostic programming interface to program the network devices. </a:t>
            </a:r>
            <a:endParaRPr sz="1700"/>
          </a:p>
          <a:p>
            <a:pPr lvl="0" marL="377825" indent="-377825" defTabSz="496570">
              <a:spcBef>
                <a:spcPts val="3500"/>
              </a:spcBef>
              <a:defRPr sz="1800"/>
            </a:pPr>
            <a:r>
              <a:rPr sz="1700"/>
              <a:t>Programmability is one of the main properties of SDN.</a:t>
            </a:r>
            <a:endParaRPr sz="1700"/>
          </a:p>
          <a:p>
            <a:pPr lvl="0" marL="377825" indent="-377825" defTabSz="496570">
              <a:spcBef>
                <a:spcPts val="3500"/>
              </a:spcBef>
              <a:defRPr sz="1800"/>
            </a:pPr>
            <a:r>
              <a:rPr sz="1700"/>
              <a:t>Programmability achieved by an abstracted control plane.</a:t>
            </a:r>
            <a:endParaRPr sz="1700"/>
          </a:p>
          <a:p>
            <a:pPr lvl="1" marL="755650" indent="-377825" defTabSz="496570">
              <a:spcBef>
                <a:spcPts val="3500"/>
              </a:spcBef>
              <a:buChar char="✦"/>
              <a:defRPr sz="1800"/>
            </a:pPr>
            <a:r>
              <a:rPr sz="1700"/>
              <a:t>decides of how to handle the traffic</a:t>
            </a:r>
            <a:endParaRPr sz="1700"/>
          </a:p>
          <a:p>
            <a:pPr lvl="1" marL="755650" indent="-377825" defTabSz="496570">
              <a:spcBef>
                <a:spcPts val="3500"/>
              </a:spcBef>
              <a:buChar char="✦"/>
              <a:defRPr sz="1800"/>
            </a:pPr>
            <a:r>
              <a:rPr sz="1700"/>
              <a:t>defines “network programs” that manage network elements providing rich applications with enhanced functionality.</a:t>
            </a:r>
            <a:endParaRPr sz="1700"/>
          </a:p>
          <a:p>
            <a:pPr lvl="0" marL="377825" indent="-377825" defTabSz="496570">
              <a:spcBef>
                <a:spcPts val="3500"/>
              </a:spcBef>
              <a:defRPr sz="1800"/>
            </a:pPr>
            <a:r>
              <a:rPr sz="1700"/>
              <a:t>Decisions of control plane directed as instructions to data plane executed by the forwarding module.</a:t>
            </a:r>
            <a:endParaRPr sz="1700"/>
          </a:p>
          <a:p>
            <a:pPr lvl="0" marL="377825" indent="-377825" defTabSz="496570">
              <a:spcBef>
                <a:spcPts val="3500"/>
              </a:spcBef>
              <a:defRPr sz="1800"/>
            </a:pPr>
            <a:r>
              <a:rPr sz="1700"/>
              <a:t>Applications use a global view to interact with the control plane.   </a:t>
            </a:r>
          </a:p>
        </p:txBody>
      </p:sp>
    </p:spTree>
  </p:cSld>
  <p:clrMapOvr>
    <a:masterClrMapping/>
  </p:clrMapOvr>
  <p:transition spd="slow"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lvl1pPr defTabSz="490727">
              <a:defRPr sz="6719"/>
            </a:lvl1pPr>
          </a:lstStyle>
          <a:p>
            <a:pPr lvl="0">
              <a:defRPr sz="1800"/>
            </a:pPr>
            <a:r>
              <a:rPr sz="6719"/>
              <a:t>Alternative SDN Implementation</a:t>
            </a:r>
          </a:p>
        </p:txBody>
      </p:sp>
      <p:sp>
        <p:nvSpPr>
          <p:cNvPr id="201" name="Shape 201"/>
          <p:cNvSpPr/>
          <p:nvPr>
            <p:ph type="body" idx="1"/>
          </p:nvPr>
        </p:nvSpPr>
        <p:spPr>
          <a:prstGeom prst="rect">
            <a:avLst/>
          </a:prstGeom>
        </p:spPr>
        <p:txBody>
          <a:bodyPr/>
          <a:lstStyle/>
          <a:p>
            <a:pPr lvl="0" marL="386715" indent="-386715" defTabSz="508254">
              <a:spcBef>
                <a:spcPts val="3600"/>
              </a:spcBef>
              <a:defRPr sz="1800"/>
            </a:pPr>
            <a:r>
              <a:rPr sz="1740"/>
              <a:t>Linecard forwarding model:</a:t>
            </a:r>
            <a:endParaRPr sz="1740"/>
          </a:p>
          <a:p>
            <a:pPr lvl="1" marL="773430" indent="-386715" defTabSz="508254">
              <a:spcBef>
                <a:spcPts val="3600"/>
              </a:spcBef>
              <a:buChar char="★"/>
              <a:defRPr sz="1800"/>
            </a:pPr>
            <a:r>
              <a:rPr sz="1740"/>
              <a:t>Supports OpenFlow plus x86 (and perhaps GPU)</a:t>
            </a:r>
            <a:endParaRPr sz="1740"/>
          </a:p>
          <a:p>
            <a:pPr lvl="0" marL="386715" indent="-386715" defTabSz="508254">
              <a:spcBef>
                <a:spcPts val="3600"/>
              </a:spcBef>
              <a:defRPr sz="1800"/>
            </a:pPr>
            <a:r>
              <a:rPr sz="1740"/>
              <a:t>Switch configuration model:</a:t>
            </a:r>
            <a:endParaRPr sz="1740"/>
          </a:p>
          <a:p>
            <a:pPr lvl="1" marL="773430" indent="-386715" defTabSz="508254">
              <a:spcBef>
                <a:spcPts val="3600"/>
              </a:spcBef>
              <a:buChar char="★"/>
              <a:defRPr sz="1800"/>
            </a:pPr>
            <a:r>
              <a:rPr sz="1740"/>
              <a:t>Supports JVM (controller can download code)</a:t>
            </a:r>
            <a:endParaRPr sz="1740"/>
          </a:p>
          <a:p>
            <a:pPr lvl="0" marL="386715" indent="-386715" defTabSz="508254">
              <a:spcBef>
                <a:spcPts val="3600"/>
              </a:spcBef>
              <a:defRPr sz="1800"/>
            </a:pPr>
            <a:r>
              <a:rPr sz="1740"/>
              <a:t>NOS distributed state model:</a:t>
            </a:r>
            <a:endParaRPr sz="1740"/>
          </a:p>
          <a:p>
            <a:pPr lvl="1" marL="773430" indent="-386715" defTabSz="508254">
              <a:spcBef>
                <a:spcPts val="3600"/>
              </a:spcBef>
              <a:buChar char="★"/>
              <a:defRPr sz="1800"/>
            </a:pPr>
            <a:r>
              <a:rPr sz="1740"/>
              <a:t>key/value store of state with data model</a:t>
            </a:r>
            <a:endParaRPr sz="1740"/>
          </a:p>
          <a:p>
            <a:pPr lvl="1" marL="773430" indent="-386715" defTabSz="508254">
              <a:spcBef>
                <a:spcPts val="3600"/>
              </a:spcBef>
              <a:buChar char="★"/>
              <a:defRPr sz="1800"/>
            </a:pPr>
            <a:r>
              <a:rPr sz="1740"/>
              <a:t>Data model enforces some application-specific constraints.</a:t>
            </a:r>
            <a:endParaRPr sz="1740"/>
          </a:p>
          <a:p>
            <a:pPr lvl="0" marL="386715" indent="-386715" defTabSz="508254">
              <a:spcBef>
                <a:spcPts val="3600"/>
              </a:spcBef>
              <a:defRPr sz="1800"/>
            </a:pPr>
            <a:r>
              <a:rPr sz="1740"/>
              <a:t>Mainly an illustration of a richer form of SDN</a:t>
            </a:r>
            <a:endParaRPr sz="1740"/>
          </a:p>
          <a:p>
            <a:pPr lvl="1" marL="773430" indent="-386715" defTabSz="508254">
              <a:spcBef>
                <a:spcPts val="3600"/>
              </a:spcBef>
              <a:buChar char="★"/>
              <a:defRPr sz="1800"/>
            </a:pPr>
            <a:r>
              <a:rPr sz="1740"/>
              <a:t>Enables features to emerge in software, migrate to H/W</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lvl="0">
              <a:defRPr sz="1800"/>
            </a:pPr>
            <a:r>
              <a:rPr sz="8000"/>
              <a:t>Are we done yet?</a:t>
            </a:r>
          </a:p>
        </p:txBody>
      </p:sp>
      <p:sp>
        <p:nvSpPr>
          <p:cNvPr id="204" name="Shape 204"/>
          <p:cNvSpPr/>
          <p:nvPr>
            <p:ph type="body" idx="1"/>
          </p:nvPr>
        </p:nvSpPr>
        <p:spPr>
          <a:xfrm>
            <a:off x="952500" y="2609850"/>
            <a:ext cx="11099800" cy="6286500"/>
          </a:xfrm>
          <a:prstGeom prst="rect">
            <a:avLst/>
          </a:prstGeom>
        </p:spPr>
        <p:txBody>
          <a:bodyPr/>
          <a:lstStyle/>
          <a:p>
            <a:pPr lvl="0">
              <a:defRPr sz="1800"/>
            </a:pPr>
            <a:r>
              <a:rPr sz="2000"/>
              <a:t>This approach requires control program or operator to configure each individual network device.</a:t>
            </a:r>
            <a:endParaRPr sz="2000"/>
          </a:p>
          <a:p>
            <a:pPr lvl="0">
              <a:defRPr sz="1800"/>
            </a:pPr>
            <a:r>
              <a:rPr sz="2000"/>
              <a:t>That is more complicated than it should be!</a:t>
            </a:r>
            <a:endParaRPr sz="2000"/>
          </a:p>
          <a:p>
            <a:pPr lvl="0">
              <a:defRPr sz="1800"/>
            </a:pPr>
            <a:r>
              <a:rPr sz="2000"/>
              <a:t>NOS eases implementation of functionality.</a:t>
            </a:r>
            <a:endParaRPr sz="2000"/>
          </a:p>
          <a:p>
            <a:pPr lvl="1">
              <a:buChar char="★"/>
              <a:defRPr sz="1800"/>
            </a:pPr>
            <a:r>
              <a:rPr sz="2000"/>
              <a:t>but not specification of functionality.</a:t>
            </a:r>
            <a:endParaRPr sz="2000"/>
          </a:p>
          <a:p>
            <a:pPr lvl="0">
              <a:defRPr sz="1800"/>
            </a:pPr>
            <a:r>
              <a:rPr sz="2000"/>
              <a:t>How can we provide abstractions that are more meaningful to operators and control programs?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defTabSz="490727">
              <a:defRPr sz="6719"/>
            </a:lvl1pPr>
          </a:lstStyle>
          <a:p>
            <a:pPr lvl="0">
              <a:defRPr sz="1800"/>
            </a:pPr>
            <a:r>
              <a:rPr sz="6719"/>
              <a:t>Simplifying Specification via Abstraction</a:t>
            </a:r>
          </a:p>
        </p:txBody>
      </p:sp>
      <p:sp>
        <p:nvSpPr>
          <p:cNvPr id="207" name="Shape 207"/>
          <p:cNvSpPr/>
          <p:nvPr>
            <p:ph type="body" idx="1"/>
          </p:nvPr>
        </p:nvSpPr>
        <p:spPr>
          <a:prstGeom prst="rect">
            <a:avLst/>
          </a:prstGeom>
        </p:spPr>
        <p:txBody>
          <a:bodyPr/>
          <a:lstStyle/>
          <a:p>
            <a:pPr lvl="0">
              <a:defRPr sz="1800"/>
            </a:pPr>
            <a:r>
              <a:rPr sz="2000"/>
              <a:t>Give control program abstract view of network</a:t>
            </a:r>
            <a:endParaRPr sz="2000"/>
          </a:p>
          <a:p>
            <a:pPr lvl="1">
              <a:defRPr sz="1800"/>
            </a:pPr>
            <a:r>
              <a:rPr sz="2000"/>
              <a:t>Where abstract view is function of global view</a:t>
            </a:r>
            <a:endParaRPr sz="2000"/>
          </a:p>
          <a:p>
            <a:pPr lvl="0">
              <a:defRPr sz="1800"/>
            </a:pPr>
            <a:r>
              <a:rPr sz="2000"/>
              <a:t>Then control program is abstract mapping</a:t>
            </a:r>
            <a:endParaRPr sz="2000"/>
          </a:p>
          <a:p>
            <a:pPr lvl="1" marL="0" indent="228600">
              <a:buSzTx/>
              <a:buNone/>
              <a:defRPr sz="1800"/>
            </a:pPr>
            <a:r>
              <a:rPr sz="2000"/>
              <a:t>- Abstract configuration = F(abstract view)</a:t>
            </a:r>
            <a:endParaRPr sz="2000"/>
          </a:p>
          <a:p>
            <a:pPr lvl="0" marL="246944" indent="-246944">
              <a:defRPr sz="1800"/>
            </a:pPr>
            <a:r>
              <a:rPr sz="2000"/>
              <a:t>Model just enough detail to specify goals</a:t>
            </a:r>
            <a:endParaRPr sz="2000"/>
          </a:p>
          <a:p>
            <a:pPr lvl="1" marL="0" indent="228600">
              <a:buSzTx/>
              <a:buNone/>
              <a:defRPr sz="1800"/>
            </a:pPr>
            <a:r>
              <a:rPr sz="2000"/>
              <a:t>- Don’t provide information needed to implement goals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1326476" y="-189653"/>
            <a:ext cx="11099801" cy="2159001"/>
          </a:xfrm>
          <a:prstGeom prst="rect">
            <a:avLst/>
          </a:prstGeom>
        </p:spPr>
        <p:txBody>
          <a:bodyPr/>
          <a:lstStyle>
            <a:lvl1pPr defTabSz="490727">
              <a:defRPr sz="6719"/>
            </a:lvl1pPr>
          </a:lstStyle>
          <a:p>
            <a:pPr lvl="0">
              <a:defRPr sz="1800"/>
            </a:pPr>
            <a:r>
              <a:rPr sz="6719"/>
              <a:t>One Simple Example: Access Control</a:t>
            </a:r>
          </a:p>
        </p:txBody>
      </p:sp>
      <p:sp>
        <p:nvSpPr>
          <p:cNvPr id="210" name="Shape 210"/>
          <p:cNvSpPr/>
          <p:nvPr/>
        </p:nvSpPr>
        <p:spPr>
          <a:xfrm>
            <a:off x="5676900" y="3479800"/>
            <a:ext cx="1270000" cy="1270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211" name="Shape 211"/>
          <p:cNvSpPr/>
          <p:nvPr/>
        </p:nvSpPr>
        <p:spPr>
          <a:xfrm flipV="1">
            <a:off x="5153700" y="4622800"/>
            <a:ext cx="789900" cy="789900"/>
          </a:xfrm>
          <a:prstGeom prst="line">
            <a:avLst/>
          </a:prstGeom>
          <a:ln w="25400">
            <a:solidFill>
              <a:srgbClr val="51A7F9"/>
            </a:solidFill>
            <a:miter lim="400000"/>
          </a:ln>
        </p:spPr>
        <p:txBody>
          <a:bodyPr lIns="0" tIns="0" rIns="0" bIns="0" anchor="ctr"/>
          <a:lstStyle/>
          <a:p>
            <a:pPr lvl="0">
              <a:defRPr sz="2400"/>
            </a:pPr>
          </a:p>
        </p:txBody>
      </p:sp>
      <p:sp>
        <p:nvSpPr>
          <p:cNvPr id="212" name="Shape 212"/>
          <p:cNvSpPr/>
          <p:nvPr/>
        </p:nvSpPr>
        <p:spPr>
          <a:xfrm flipV="1">
            <a:off x="4555659" y="4229100"/>
            <a:ext cx="1133941" cy="356810"/>
          </a:xfrm>
          <a:prstGeom prst="line">
            <a:avLst/>
          </a:prstGeom>
          <a:ln w="25400">
            <a:solidFill>
              <a:srgbClr val="51A7F9"/>
            </a:solidFill>
            <a:miter lim="400000"/>
          </a:ln>
        </p:spPr>
        <p:txBody>
          <a:bodyPr lIns="0" tIns="0" rIns="0" bIns="0" anchor="ctr"/>
          <a:lstStyle/>
          <a:p>
            <a:pPr lvl="0">
              <a:defRPr sz="2400"/>
            </a:pPr>
          </a:p>
        </p:txBody>
      </p:sp>
      <p:sp>
        <p:nvSpPr>
          <p:cNvPr id="213" name="Shape 213"/>
          <p:cNvSpPr/>
          <p:nvPr/>
        </p:nvSpPr>
        <p:spPr>
          <a:xfrm flipV="1">
            <a:off x="6258600" y="2697500"/>
            <a:ext cx="1" cy="789900"/>
          </a:xfrm>
          <a:prstGeom prst="line">
            <a:avLst/>
          </a:prstGeom>
          <a:ln w="25400">
            <a:solidFill>
              <a:srgbClr val="51A7F9"/>
            </a:solidFill>
            <a:miter lim="400000"/>
          </a:ln>
        </p:spPr>
        <p:txBody>
          <a:bodyPr lIns="0" tIns="0" rIns="0" bIns="0" anchor="ctr"/>
          <a:lstStyle/>
          <a:p>
            <a:pPr lvl="0">
              <a:defRPr sz="2400"/>
            </a:pPr>
          </a:p>
        </p:txBody>
      </p:sp>
      <p:sp>
        <p:nvSpPr>
          <p:cNvPr id="214" name="Shape 214"/>
          <p:cNvSpPr/>
          <p:nvPr/>
        </p:nvSpPr>
        <p:spPr>
          <a:xfrm>
            <a:off x="6944400" y="4104599"/>
            <a:ext cx="1270001" cy="1"/>
          </a:xfrm>
          <a:prstGeom prst="line">
            <a:avLst/>
          </a:prstGeom>
          <a:ln w="25400">
            <a:solidFill>
              <a:srgbClr val="51A7F9"/>
            </a:solidFill>
            <a:miter lim="400000"/>
          </a:ln>
        </p:spPr>
        <p:txBody>
          <a:bodyPr lIns="0" tIns="0" rIns="0" bIns="0" anchor="ctr"/>
          <a:lstStyle/>
          <a:p>
            <a:pPr lvl="0">
              <a:defRPr sz="2400"/>
            </a:pPr>
          </a:p>
        </p:txBody>
      </p:sp>
      <p:sp>
        <p:nvSpPr>
          <p:cNvPr id="215" name="Shape 215"/>
          <p:cNvSpPr/>
          <p:nvPr/>
        </p:nvSpPr>
        <p:spPr>
          <a:xfrm>
            <a:off x="6779300" y="4510999"/>
            <a:ext cx="1122165" cy="440185"/>
          </a:xfrm>
          <a:prstGeom prst="line">
            <a:avLst/>
          </a:prstGeom>
          <a:ln w="25400">
            <a:solidFill>
              <a:srgbClr val="51A7F9"/>
            </a:solidFill>
            <a:miter lim="400000"/>
          </a:ln>
        </p:spPr>
        <p:txBody>
          <a:bodyPr lIns="0" tIns="0" rIns="0" bIns="0" anchor="ctr"/>
          <a:lstStyle/>
          <a:p>
            <a:pPr lvl="0">
              <a:defRPr sz="2400"/>
            </a:pPr>
          </a:p>
        </p:txBody>
      </p:sp>
      <p:sp>
        <p:nvSpPr>
          <p:cNvPr id="216" name="Shape 216"/>
          <p:cNvSpPr/>
          <p:nvPr/>
        </p:nvSpPr>
        <p:spPr>
          <a:xfrm>
            <a:off x="4671100" y="3306017"/>
            <a:ext cx="1122165" cy="440186"/>
          </a:xfrm>
          <a:prstGeom prst="line">
            <a:avLst/>
          </a:prstGeom>
          <a:ln w="25400">
            <a:solidFill>
              <a:srgbClr val="51A7F9"/>
            </a:solidFill>
            <a:miter lim="400000"/>
          </a:ln>
        </p:spPr>
        <p:txBody>
          <a:bodyPr lIns="0" tIns="0" rIns="0" bIns="0" anchor="ctr"/>
          <a:lstStyle/>
          <a:p>
            <a:pPr lvl="0">
              <a:defRPr sz="2400"/>
            </a:pPr>
          </a:p>
        </p:txBody>
      </p:sp>
      <p:sp>
        <p:nvSpPr>
          <p:cNvPr id="217" name="Shape 217"/>
          <p:cNvSpPr/>
          <p:nvPr/>
        </p:nvSpPr>
        <p:spPr>
          <a:xfrm flipV="1">
            <a:off x="6773411" y="3308995"/>
            <a:ext cx="1133942" cy="356810"/>
          </a:xfrm>
          <a:prstGeom prst="line">
            <a:avLst/>
          </a:prstGeom>
          <a:ln w="25400">
            <a:solidFill>
              <a:srgbClr val="51A7F9"/>
            </a:solidFill>
            <a:miter lim="400000"/>
          </a:ln>
        </p:spPr>
        <p:txBody>
          <a:bodyPr lIns="0" tIns="0" rIns="0" bIns="0" anchor="ctr"/>
          <a:lstStyle/>
          <a:p>
            <a:pPr lvl="0">
              <a:defRPr sz="2400"/>
            </a:pPr>
          </a:p>
        </p:txBody>
      </p:sp>
      <p:grpSp>
        <p:nvGrpSpPr>
          <p:cNvPr id="245" name="Group 245"/>
          <p:cNvGrpSpPr/>
          <p:nvPr/>
        </p:nvGrpSpPr>
        <p:grpSpPr>
          <a:xfrm>
            <a:off x="1433849" y="4762499"/>
            <a:ext cx="10833211" cy="3560090"/>
            <a:chOff x="0" y="0"/>
            <a:chExt cx="10833209" cy="3560088"/>
          </a:xfrm>
        </p:grpSpPr>
        <p:sp>
          <p:nvSpPr>
            <p:cNvPr id="218" name="Shape 218"/>
            <p:cNvSpPr/>
            <p:nvPr/>
          </p:nvSpPr>
          <p:spPr>
            <a:xfrm flipV="1">
              <a:off x="4878049" y="-1"/>
              <a:ext cx="1" cy="839048"/>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19" name="Shape 219"/>
            <p:cNvSpPr/>
            <p:nvPr/>
          </p:nvSpPr>
          <p:spPr>
            <a:xfrm>
              <a:off x="1120338" y="12953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0" name="Shape 220"/>
            <p:cNvSpPr/>
            <p:nvPr/>
          </p:nvSpPr>
          <p:spPr>
            <a:xfrm>
              <a:off x="3811488" y="12953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1" name="Shape 221"/>
            <p:cNvSpPr/>
            <p:nvPr/>
          </p:nvSpPr>
          <p:spPr>
            <a:xfrm>
              <a:off x="6515338" y="1294642"/>
              <a:ext cx="606625"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2" name="Shape 222"/>
            <p:cNvSpPr/>
            <p:nvPr/>
          </p:nvSpPr>
          <p:spPr>
            <a:xfrm>
              <a:off x="9196289" y="12953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3" name="Shape 223"/>
            <p:cNvSpPr/>
            <p:nvPr/>
          </p:nvSpPr>
          <p:spPr>
            <a:xfrm>
              <a:off x="1120338" y="26669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4" name="Shape 224"/>
            <p:cNvSpPr/>
            <p:nvPr/>
          </p:nvSpPr>
          <p:spPr>
            <a:xfrm>
              <a:off x="3811488" y="26669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5" name="Shape 225"/>
            <p:cNvSpPr/>
            <p:nvPr/>
          </p:nvSpPr>
          <p:spPr>
            <a:xfrm>
              <a:off x="6529289" y="26669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6" name="Shape 226"/>
            <p:cNvSpPr/>
            <p:nvPr/>
          </p:nvSpPr>
          <p:spPr>
            <a:xfrm>
              <a:off x="9196289" y="26542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7" name="Shape 227"/>
            <p:cNvSpPr/>
            <p:nvPr/>
          </p:nvSpPr>
          <p:spPr>
            <a:xfrm>
              <a:off x="1741150" y="1623354"/>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28" name="Shape 228"/>
            <p:cNvSpPr/>
            <p:nvPr/>
          </p:nvSpPr>
          <p:spPr>
            <a:xfrm>
              <a:off x="4414499" y="1597954"/>
              <a:ext cx="2056152"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29" name="Shape 229"/>
            <p:cNvSpPr/>
            <p:nvPr/>
          </p:nvSpPr>
          <p:spPr>
            <a:xfrm>
              <a:off x="7124700" y="1597954"/>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0" name="Shape 230"/>
            <p:cNvSpPr/>
            <p:nvPr/>
          </p:nvSpPr>
          <p:spPr>
            <a:xfrm>
              <a:off x="1741150" y="2970311"/>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1" name="Shape 231"/>
            <p:cNvSpPr/>
            <p:nvPr/>
          </p:nvSpPr>
          <p:spPr>
            <a:xfrm>
              <a:off x="4458949" y="2970311"/>
              <a:ext cx="2056152"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2" name="Shape 232"/>
            <p:cNvSpPr/>
            <p:nvPr/>
          </p:nvSpPr>
          <p:spPr>
            <a:xfrm>
              <a:off x="7131050" y="2970311"/>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3" name="Shape 233"/>
            <p:cNvSpPr/>
            <p:nvPr/>
          </p:nvSpPr>
          <p:spPr>
            <a:xfrm flipV="1">
              <a:off x="1423649" y="1886530"/>
              <a:ext cx="1" cy="789900"/>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4" name="Shape 234"/>
            <p:cNvSpPr/>
            <p:nvPr/>
          </p:nvSpPr>
          <p:spPr>
            <a:xfrm flipV="1">
              <a:off x="4121149" y="1889561"/>
              <a:ext cx="1" cy="78990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5" name="Shape 235"/>
            <p:cNvSpPr/>
            <p:nvPr/>
          </p:nvSpPr>
          <p:spPr>
            <a:xfrm flipV="1">
              <a:off x="6832599" y="1889561"/>
              <a:ext cx="1" cy="78990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6" name="Shape 236"/>
            <p:cNvSpPr/>
            <p:nvPr/>
          </p:nvSpPr>
          <p:spPr>
            <a:xfrm flipV="1">
              <a:off x="9499601" y="1889561"/>
              <a:ext cx="1" cy="78990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7" name="Shape 237"/>
            <p:cNvSpPr/>
            <p:nvPr/>
          </p:nvSpPr>
          <p:spPr>
            <a:xfrm>
              <a:off x="26541" y="1201575"/>
              <a:ext cx="1078360" cy="396380"/>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38" name="Shape 238"/>
            <p:cNvSpPr/>
            <p:nvPr/>
          </p:nvSpPr>
          <p:spPr>
            <a:xfrm flipV="1">
              <a:off x="0" y="1760375"/>
              <a:ext cx="1131442" cy="289075"/>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39" name="Shape 239"/>
            <p:cNvSpPr/>
            <p:nvPr/>
          </p:nvSpPr>
          <p:spPr>
            <a:xfrm flipV="1">
              <a:off x="101599" y="3220875"/>
              <a:ext cx="1131443" cy="289075"/>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sp>
          <p:nvSpPr>
            <p:cNvPr id="240" name="Shape 240"/>
            <p:cNvSpPr/>
            <p:nvPr/>
          </p:nvSpPr>
          <p:spPr>
            <a:xfrm>
              <a:off x="64641" y="2436972"/>
              <a:ext cx="1078360" cy="396380"/>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sp>
          <p:nvSpPr>
            <p:cNvPr id="241" name="Shape 241"/>
            <p:cNvSpPr/>
            <p:nvPr/>
          </p:nvSpPr>
          <p:spPr>
            <a:xfrm>
              <a:off x="9754850" y="1789272"/>
              <a:ext cx="1078360" cy="396380"/>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42" name="Shape 242"/>
            <p:cNvSpPr/>
            <p:nvPr/>
          </p:nvSpPr>
          <p:spPr>
            <a:xfrm flipV="1">
              <a:off x="9604570" y="690107"/>
              <a:ext cx="943224" cy="600986"/>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43" name="Shape 243"/>
            <p:cNvSpPr/>
            <p:nvPr/>
          </p:nvSpPr>
          <p:spPr>
            <a:xfrm flipV="1">
              <a:off x="9784319" y="2666704"/>
              <a:ext cx="943224" cy="173789"/>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sp>
          <p:nvSpPr>
            <p:cNvPr id="244" name="Shape 244"/>
            <p:cNvSpPr/>
            <p:nvPr/>
          </p:nvSpPr>
          <p:spPr>
            <a:xfrm>
              <a:off x="9716750" y="3163709"/>
              <a:ext cx="1078360" cy="396380"/>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grpSp>
      <p:sp>
        <p:nvSpPr>
          <p:cNvPr id="246" name="Shape 246"/>
          <p:cNvSpPr/>
          <p:nvPr/>
        </p:nvSpPr>
        <p:spPr>
          <a:xfrm>
            <a:off x="5819483" y="8394700"/>
            <a:ext cx="211378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Full Network View</a:t>
            </a:r>
          </a:p>
        </p:txBody>
      </p:sp>
      <p:sp>
        <p:nvSpPr>
          <p:cNvPr id="247" name="Shape 247"/>
          <p:cNvSpPr/>
          <p:nvPr/>
        </p:nvSpPr>
        <p:spPr>
          <a:xfrm>
            <a:off x="8253760" y="3759200"/>
            <a:ext cx="267843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Abstract Network View</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lvl="0">
              <a:defRPr sz="1800"/>
            </a:pPr>
            <a:r>
              <a:rPr sz="8000"/>
              <a:t>More Detailed Model</a:t>
            </a:r>
          </a:p>
        </p:txBody>
      </p:sp>
      <p:sp>
        <p:nvSpPr>
          <p:cNvPr id="250" name="Shape 250"/>
          <p:cNvSpPr/>
          <p:nvPr>
            <p:ph type="body" idx="1"/>
          </p:nvPr>
        </p:nvSpPr>
        <p:spPr>
          <a:xfrm>
            <a:off x="484286" y="2482850"/>
            <a:ext cx="11099801" cy="6286500"/>
          </a:xfrm>
          <a:prstGeom prst="rect">
            <a:avLst/>
          </a:prstGeom>
        </p:spPr>
        <p:txBody>
          <a:bodyPr/>
          <a:lstStyle>
            <a:lvl1pPr marL="0" indent="0">
              <a:buSzTx/>
              <a:buNone/>
              <a:defRPr sz="2000"/>
            </a:lvl1pPr>
          </a:lstStyle>
          <a:p>
            <a:pPr lvl="0">
              <a:defRPr sz="1800"/>
            </a:pPr>
            <a:r>
              <a:rPr sz="2000"/>
              <a:t>Service model can generally be described by a table pipeline.</a:t>
            </a:r>
            <a:endParaRPr sz="2000"/>
          </a:p>
        </p:txBody>
      </p:sp>
      <p:sp>
        <p:nvSpPr>
          <p:cNvPr id="251" name="Shape 251"/>
          <p:cNvSpPr/>
          <p:nvPr/>
        </p:nvSpPr>
        <p:spPr>
          <a:xfrm>
            <a:off x="2235200" y="6032500"/>
            <a:ext cx="1270000"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59" name="Group 259"/>
          <p:cNvGrpSpPr/>
          <p:nvPr/>
        </p:nvGrpSpPr>
        <p:grpSpPr>
          <a:xfrm>
            <a:off x="2471861" y="6321325"/>
            <a:ext cx="618878" cy="692350"/>
            <a:chOff x="0" y="0"/>
            <a:chExt cx="618876" cy="692348"/>
          </a:xfrm>
        </p:grpSpPr>
        <p:sp>
          <p:nvSpPr>
            <p:cNvPr id="252" name="Shape 252"/>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3" name="Shape 253"/>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4" name="Shape 254"/>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5" name="Shape 255"/>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6" name="Shape 256"/>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7" name="Shape 257"/>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8" name="Shape 258"/>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60" name="Shape 260"/>
          <p:cNvSpPr/>
          <p:nvPr/>
        </p:nvSpPr>
        <p:spPr>
          <a:xfrm>
            <a:off x="3955615" y="6032500"/>
            <a:ext cx="1270001"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68" name="Group 268"/>
          <p:cNvGrpSpPr/>
          <p:nvPr/>
        </p:nvGrpSpPr>
        <p:grpSpPr>
          <a:xfrm>
            <a:off x="4254500" y="6321325"/>
            <a:ext cx="618877" cy="692350"/>
            <a:chOff x="0" y="0"/>
            <a:chExt cx="618876" cy="692348"/>
          </a:xfrm>
        </p:grpSpPr>
        <p:sp>
          <p:nvSpPr>
            <p:cNvPr id="261" name="Shape 261"/>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2" name="Shape 262"/>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3" name="Shape 263"/>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4" name="Shape 264"/>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5" name="Shape 265"/>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6" name="Shape 266"/>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7" name="Shape 267"/>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69" name="Shape 269"/>
          <p:cNvSpPr/>
          <p:nvPr/>
        </p:nvSpPr>
        <p:spPr>
          <a:xfrm>
            <a:off x="5676031" y="6032500"/>
            <a:ext cx="1270001"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77" name="Group 277"/>
          <p:cNvGrpSpPr/>
          <p:nvPr/>
        </p:nvGrpSpPr>
        <p:grpSpPr>
          <a:xfrm>
            <a:off x="6001593" y="6321325"/>
            <a:ext cx="618878" cy="692350"/>
            <a:chOff x="0" y="0"/>
            <a:chExt cx="618876" cy="692348"/>
          </a:xfrm>
        </p:grpSpPr>
        <p:sp>
          <p:nvSpPr>
            <p:cNvPr id="270" name="Shape 270"/>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1" name="Shape 271"/>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2" name="Shape 272"/>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3" name="Shape 273"/>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4" name="Shape 274"/>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5" name="Shape 275"/>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6" name="Shape 276"/>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78" name="Shape 278"/>
          <p:cNvSpPr/>
          <p:nvPr/>
        </p:nvSpPr>
        <p:spPr>
          <a:xfrm>
            <a:off x="611558" y="6565900"/>
            <a:ext cx="117322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Packet In</a:t>
            </a:r>
          </a:p>
        </p:txBody>
      </p:sp>
      <p:sp>
        <p:nvSpPr>
          <p:cNvPr id="279" name="Shape 279"/>
          <p:cNvSpPr/>
          <p:nvPr/>
        </p:nvSpPr>
        <p:spPr>
          <a:xfrm>
            <a:off x="2582925" y="6959600"/>
            <a:ext cx="39674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L2</a:t>
            </a:r>
          </a:p>
        </p:txBody>
      </p:sp>
      <p:sp>
        <p:nvSpPr>
          <p:cNvPr id="280" name="Shape 280"/>
          <p:cNvSpPr/>
          <p:nvPr/>
        </p:nvSpPr>
        <p:spPr>
          <a:xfrm>
            <a:off x="4392241" y="6959600"/>
            <a:ext cx="39674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L3</a:t>
            </a:r>
          </a:p>
        </p:txBody>
      </p:sp>
      <p:sp>
        <p:nvSpPr>
          <p:cNvPr id="281" name="Shape 281"/>
          <p:cNvSpPr/>
          <p:nvPr/>
        </p:nvSpPr>
        <p:spPr>
          <a:xfrm>
            <a:off x="5867847" y="6959600"/>
            <a:ext cx="73533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ACLs</a:t>
            </a:r>
          </a:p>
        </p:txBody>
      </p:sp>
      <p:sp>
        <p:nvSpPr>
          <p:cNvPr id="282" name="Shape 282"/>
          <p:cNvSpPr/>
          <p:nvPr/>
        </p:nvSpPr>
        <p:spPr>
          <a:xfrm>
            <a:off x="7297641" y="6565900"/>
            <a:ext cx="137083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Packet Out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lvl="0">
              <a:defRPr sz="1800"/>
            </a:pPr>
            <a:r>
              <a:rPr sz="8000"/>
              <a:t>How to implement this?</a:t>
            </a:r>
          </a:p>
        </p:txBody>
      </p:sp>
      <p:sp>
        <p:nvSpPr>
          <p:cNvPr id="285" name="Shape 285"/>
          <p:cNvSpPr/>
          <p:nvPr>
            <p:ph type="body" idx="1"/>
          </p:nvPr>
        </p:nvSpPr>
        <p:spPr>
          <a:xfrm>
            <a:off x="952500" y="2609850"/>
            <a:ext cx="11099800" cy="6286500"/>
          </a:xfrm>
          <a:prstGeom prst="rect">
            <a:avLst/>
          </a:prstGeom>
        </p:spPr>
        <p:txBody>
          <a:bodyPr/>
          <a:lstStyle/>
          <a:p>
            <a:pPr lvl="0">
              <a:defRPr sz="1800"/>
            </a:pPr>
            <a:r>
              <a:rPr sz="2000"/>
              <a:t>Create table pipelines in virtual space (L2, L3, ACL).</a:t>
            </a:r>
            <a:endParaRPr sz="2000"/>
          </a:p>
          <a:p>
            <a:pPr lvl="0">
              <a:defRPr sz="1800"/>
            </a:pPr>
            <a:r>
              <a:rPr sz="2000"/>
              <a:t>Distribute pipeline operations over network of physical hardware. (physical switches)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prstGeom prst="rect">
            <a:avLst/>
          </a:prstGeom>
        </p:spPr>
        <p:txBody>
          <a:bodyPr/>
          <a:lstStyle/>
          <a:p>
            <a:pPr lvl="0">
              <a:defRPr sz="1800"/>
            </a:pPr>
            <a:r>
              <a:rPr sz="8000"/>
              <a:t>SDN V2</a:t>
            </a:r>
          </a:p>
        </p:txBody>
      </p:sp>
      <p:sp>
        <p:nvSpPr>
          <p:cNvPr id="288" name="Shape 288"/>
          <p:cNvSpPr/>
          <p:nvPr>
            <p:ph type="body" idx="1"/>
          </p:nvPr>
        </p:nvSpPr>
        <p:spPr>
          <a:prstGeom prst="rect">
            <a:avLst/>
          </a:prstGeom>
        </p:spPr>
        <p:txBody>
          <a:bodyPr/>
          <a:lstStyle/>
          <a:p>
            <a:pPr lvl="0">
              <a:defRPr sz="1800"/>
            </a:pPr>
            <a:r>
              <a:rPr sz="2000"/>
              <a:t>Control program</a:t>
            </a:r>
            <a:endParaRPr sz="2000"/>
          </a:p>
          <a:p>
            <a:pPr lvl="0">
              <a:defRPr sz="1800"/>
            </a:pPr>
            <a:r>
              <a:rPr sz="2000"/>
              <a:t>Abstract Network View</a:t>
            </a:r>
            <a:endParaRPr sz="2000"/>
          </a:p>
          <a:p>
            <a:pPr lvl="0">
              <a:defRPr sz="1800"/>
            </a:pPr>
            <a:r>
              <a:rPr sz="2000"/>
              <a:t>Nypervisor</a:t>
            </a:r>
            <a:endParaRPr sz="2000"/>
          </a:p>
          <a:p>
            <a:pPr lvl="0">
              <a:defRPr sz="1800"/>
            </a:pPr>
            <a:r>
              <a:rPr sz="2000"/>
              <a:t>Global Network View</a:t>
            </a:r>
            <a:endParaRPr sz="2000"/>
          </a:p>
          <a:p>
            <a:pPr lvl="0">
              <a:defRPr sz="1800"/>
            </a:pPr>
            <a:r>
              <a:rPr sz="2000"/>
              <a:t>Network Operation System</a:t>
            </a:r>
            <a:endParaRPr sz="2000"/>
          </a:p>
          <a:p>
            <a:pPr lvl="0">
              <a:defRPr sz="1800"/>
            </a:pPr>
            <a:r>
              <a:rPr sz="2000"/>
              <a:t>Network Elements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lvl1pPr>
              <a:defRPr sz="6000"/>
            </a:lvl1pPr>
          </a:lstStyle>
          <a:p>
            <a:pPr lvl="0">
              <a:defRPr sz="1800"/>
            </a:pPr>
            <a:r>
              <a:rPr sz="6000"/>
              <a:t>Agenda</a:t>
            </a:r>
          </a:p>
        </p:txBody>
      </p:sp>
      <p:sp>
        <p:nvSpPr>
          <p:cNvPr id="35" name="Shape 35"/>
          <p:cNvSpPr/>
          <p:nvPr>
            <p:ph type="body" idx="1"/>
          </p:nvPr>
        </p:nvSpPr>
        <p:spPr>
          <a:prstGeom prst="rect">
            <a:avLst/>
          </a:prstGeom>
        </p:spPr>
        <p:txBody>
          <a:bodyPr/>
          <a:lstStyle/>
          <a:p>
            <a:pPr lvl="0" marL="444500" indent="-444500">
              <a:defRPr sz="1800"/>
            </a:pPr>
            <a:r>
              <a:rPr sz="2000"/>
              <a:t>About me</a:t>
            </a:r>
            <a:endParaRPr sz="2000"/>
          </a:p>
          <a:p>
            <a:pPr lvl="0" marL="444500" indent="-444500">
              <a:defRPr sz="1800"/>
            </a:pPr>
            <a:r>
              <a:rPr sz="2000"/>
              <a:t>Requirements of Software-Defined Networking (SDN)</a:t>
            </a:r>
            <a:endParaRPr sz="2000"/>
          </a:p>
          <a:p>
            <a:pPr lvl="0" marL="444500" indent="-444500">
              <a:defRPr sz="1800"/>
            </a:pPr>
            <a:r>
              <a:rPr sz="2000"/>
              <a:t>What is SDN</a:t>
            </a:r>
            <a:endParaRPr sz="2000"/>
          </a:p>
          <a:p>
            <a:pPr lvl="0" marL="444500" indent="-444500">
              <a:defRPr sz="1800"/>
            </a:pPr>
            <a:r>
              <a:rPr sz="2000"/>
              <a:t>SDN killer application - Network Function Virtualization NFV</a:t>
            </a:r>
            <a:endParaRPr sz="2000"/>
          </a:p>
          <a:p>
            <a:pPr lvl="0" marL="444500" indent="-444500">
              <a:defRPr sz="1800"/>
            </a:pPr>
            <a:r>
              <a:rPr sz="2000"/>
              <a:t>Trema - an OSS SDN controller</a:t>
            </a:r>
            <a:endParaRPr sz="2000"/>
          </a:p>
          <a:p>
            <a:pPr lvl="0" marL="444500" indent="-444500">
              <a:defRPr sz="1800"/>
            </a:pPr>
            <a:r>
              <a:rPr sz="2000"/>
              <a:t>Questions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560831">
              <a:defRPr sz="7679"/>
            </a:lvl1pPr>
          </a:lstStyle>
          <a:p>
            <a:pPr lvl="0">
              <a:defRPr sz="1800"/>
            </a:pPr>
            <a:r>
              <a:rPr sz="7679"/>
              <a:t>Three Network Interfaces</a:t>
            </a:r>
          </a:p>
        </p:txBody>
      </p:sp>
      <p:sp>
        <p:nvSpPr>
          <p:cNvPr id="291" name="Shape 291"/>
          <p:cNvSpPr/>
          <p:nvPr>
            <p:ph type="body" idx="1"/>
          </p:nvPr>
        </p:nvSpPr>
        <p:spPr>
          <a:prstGeom prst="rect">
            <a:avLst/>
          </a:prstGeom>
        </p:spPr>
        <p:txBody>
          <a:bodyPr/>
          <a:lstStyle/>
          <a:p>
            <a:pPr lvl="0">
              <a:defRPr sz="1800"/>
            </a:pPr>
            <a:r>
              <a:rPr sz="2000"/>
              <a:t>Forwarding interface</a:t>
            </a:r>
            <a:endParaRPr sz="2000"/>
          </a:p>
          <a:p>
            <a:pPr lvl="1">
              <a:defRPr sz="1800"/>
            </a:pPr>
            <a:r>
              <a:rPr sz="2000"/>
              <a:t>Provides flexible abstract forwarding model</a:t>
            </a:r>
            <a:endParaRPr sz="2000"/>
          </a:p>
          <a:p>
            <a:pPr lvl="0">
              <a:defRPr sz="1800"/>
            </a:pPr>
            <a:r>
              <a:rPr sz="2000"/>
              <a:t>Global network view</a:t>
            </a:r>
            <a:endParaRPr sz="2000"/>
          </a:p>
          <a:p>
            <a:pPr lvl="1">
              <a:defRPr sz="1800"/>
            </a:pPr>
            <a:r>
              <a:rPr sz="2000"/>
              <a:t>Shields higher layers from state dissemination/collection</a:t>
            </a:r>
            <a:endParaRPr sz="2000"/>
          </a:p>
          <a:p>
            <a:pPr lvl="0">
              <a:defRPr sz="1800"/>
            </a:pPr>
            <a:r>
              <a:rPr sz="2000"/>
              <a:t>Abstract Network View</a:t>
            </a:r>
            <a:endParaRPr sz="2000"/>
          </a:p>
          <a:p>
            <a:pPr lvl="1">
              <a:defRPr sz="1800"/>
            </a:pPr>
            <a:r>
              <a:rPr sz="2000"/>
              <a:t>Shields control program from details of physical network.</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lvl1pPr defTabSz="490727">
              <a:defRPr sz="6719"/>
            </a:lvl1pPr>
          </a:lstStyle>
          <a:p>
            <a:pPr lvl="0">
              <a:defRPr sz="1800"/>
            </a:pPr>
            <a:r>
              <a:rPr sz="6719"/>
              <a:t>From SDN to clean state architecture</a:t>
            </a:r>
          </a:p>
        </p:txBody>
      </p:sp>
      <p:sp>
        <p:nvSpPr>
          <p:cNvPr id="294" name="Shape 294"/>
          <p:cNvSpPr/>
          <p:nvPr>
            <p:ph type="body" idx="1"/>
          </p:nvPr>
        </p:nvSpPr>
        <p:spPr>
          <a:prstGeom prst="rect">
            <a:avLst/>
          </a:prstGeom>
        </p:spPr>
        <p:txBody>
          <a:bodyPr/>
          <a:lstStyle/>
          <a:p>
            <a:pPr lvl="0">
              <a:defRPr sz="1800"/>
            </a:pPr>
            <a:r>
              <a:rPr sz="2000"/>
              <a:t>These are the basic abstractions that underlie SDN</a:t>
            </a:r>
            <a:endParaRPr sz="2000"/>
          </a:p>
          <a:p>
            <a:pPr lvl="0">
              <a:defRPr sz="1800"/>
            </a:pPr>
            <a:r>
              <a:rPr sz="2000"/>
              <a:t>Are abstractions only relevant to network control?</a:t>
            </a:r>
            <a:endParaRPr sz="2000"/>
          </a:p>
          <a:p>
            <a:pPr lvl="0">
              <a:defRPr sz="1800"/>
            </a:pPr>
            <a:r>
              <a:rPr sz="2000"/>
              <a:t>What about more general architectural questions?</a:t>
            </a:r>
            <a:endParaRPr sz="2000"/>
          </a:p>
          <a:p>
            <a:pPr lvl="0">
              <a:defRPr sz="1800"/>
            </a:pPr>
            <a:r>
              <a:rPr sz="2000"/>
              <a:t>What problems do we want abstractions to solve?</a:t>
            </a:r>
            <a:endParaRPr sz="2000"/>
          </a:p>
          <a:p>
            <a:pPr lvl="1">
              <a:defRPr sz="1800"/>
            </a:pPr>
            <a:r>
              <a:rPr sz="2000"/>
              <a:t>Architectural rigidity.</a:t>
            </a:r>
            <a:endParaRPr sz="2000"/>
          </a:p>
          <a:p>
            <a:pPr lvl="0">
              <a:defRPr sz="1800"/>
            </a:pPr>
            <a:r>
              <a:rPr sz="2000"/>
              <a:t>How can we make the architecture evolvable?</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490727">
              <a:defRPr sz="6719"/>
            </a:lvl1pPr>
          </a:lstStyle>
          <a:p>
            <a:pPr lvl="0">
              <a:defRPr sz="1800"/>
            </a:pPr>
            <a:r>
              <a:rPr sz="6719"/>
              <a:t>Why is current architecture rigid?</a:t>
            </a:r>
          </a:p>
        </p:txBody>
      </p:sp>
      <p:sp>
        <p:nvSpPr>
          <p:cNvPr id="297" name="Shape 297"/>
          <p:cNvSpPr/>
          <p:nvPr>
            <p:ph type="body" idx="1"/>
          </p:nvPr>
        </p:nvSpPr>
        <p:spPr>
          <a:prstGeom prst="rect">
            <a:avLst/>
          </a:prstGeom>
        </p:spPr>
        <p:txBody>
          <a:bodyPr/>
          <a:lstStyle/>
          <a:p>
            <a:pPr lvl="0">
              <a:defRPr sz="1800"/>
            </a:pPr>
            <a:r>
              <a:rPr sz="2000"/>
              <a:t>IP is central component of architecture</a:t>
            </a:r>
            <a:endParaRPr sz="2000"/>
          </a:p>
          <a:p>
            <a:pPr lvl="0">
              <a:defRPr sz="1800"/>
            </a:pPr>
            <a:r>
              <a:rPr sz="2000"/>
              <a:t>IP is embedded in interdomain routing</a:t>
            </a:r>
            <a:endParaRPr sz="2000"/>
          </a:p>
          <a:p>
            <a:pPr lvl="1">
              <a:defRPr sz="1800"/>
            </a:pPr>
            <a:r>
              <a:rPr sz="2000"/>
              <a:t>and interdomain routing is hard to change</a:t>
            </a:r>
            <a:endParaRPr sz="2000"/>
          </a:p>
          <a:p>
            <a:pPr lvl="0">
              <a:defRPr sz="1800"/>
            </a:pPr>
            <a:r>
              <a:rPr sz="2000"/>
              <a:t>IP is embedded in applications (via API)</a:t>
            </a:r>
            <a:endParaRPr sz="2000"/>
          </a:p>
          <a:p>
            <a:pPr lvl="1">
              <a:defRPr sz="1800"/>
            </a:pPr>
            <a:r>
              <a:rPr sz="2000"/>
              <a:t>and hard to change all applications</a:t>
            </a:r>
            <a:endParaRPr sz="2000"/>
          </a:p>
          <a:p>
            <a:pPr lvl="0">
              <a:defRPr sz="1800"/>
            </a:pPr>
            <a:r>
              <a:rPr sz="2000"/>
              <a:t>Therefore very hard to change all IP.</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pPr lvl="0">
              <a:defRPr sz="1800"/>
            </a:pPr>
            <a:r>
              <a:rPr sz="8000"/>
              <a:t>Current Internet</a:t>
            </a:r>
          </a:p>
        </p:txBody>
      </p:sp>
      <p:sp>
        <p:nvSpPr>
          <p:cNvPr id="300" name="Shape 300"/>
          <p:cNvSpPr/>
          <p:nvPr>
            <p:ph type="body" idx="1"/>
          </p:nvPr>
        </p:nvSpPr>
        <p:spPr>
          <a:prstGeom prst="rect">
            <a:avLst/>
          </a:prstGeom>
        </p:spPr>
        <p:txBody>
          <a:bodyPr/>
          <a:lstStyle/>
          <a:p>
            <a:pPr lvl="0">
              <a:defRPr sz="1800"/>
            </a:pPr>
            <a:r>
              <a:rPr sz="2000"/>
              <a:t>Application</a:t>
            </a:r>
            <a:endParaRPr sz="2000"/>
          </a:p>
          <a:p>
            <a:pPr lvl="0">
              <a:defRPr sz="1800"/>
            </a:pPr>
            <a:r>
              <a:rPr sz="2000"/>
              <a:t>Network Stack</a:t>
            </a:r>
            <a:endParaRPr sz="2000"/>
          </a:p>
          <a:p>
            <a:pPr lvl="1">
              <a:defRPr sz="1800"/>
            </a:pPr>
            <a:r>
              <a:rPr sz="2000"/>
              <a:t>IP</a:t>
            </a:r>
            <a:endParaRPr sz="2000"/>
          </a:p>
          <a:p>
            <a:pPr lvl="0">
              <a:defRPr sz="1800"/>
            </a:pPr>
            <a:r>
              <a:rPr sz="2000"/>
              <a:t>Domain</a:t>
            </a:r>
            <a:endParaRPr sz="2000"/>
          </a:p>
          <a:p>
            <a:pPr lvl="1">
              <a:defRPr sz="1800"/>
            </a:pPr>
            <a:r>
              <a:rPr sz="2000"/>
              <a:t>BGP</a:t>
            </a:r>
            <a:endParaRPr sz="2000"/>
          </a:p>
          <a:p>
            <a:pPr lvl="0">
              <a:defRPr sz="1800"/>
            </a:pPr>
            <a:r>
              <a:rPr sz="2000"/>
              <a:t>Rest of internet</a:t>
            </a:r>
            <a:endParaRPr sz="2000"/>
          </a:p>
          <a:p>
            <a:pPr lvl="0">
              <a:defRPr sz="1800"/>
            </a:pPr>
            <a:r>
              <a:rPr sz="2000"/>
              <a:t>Architecture is very rigid</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xfrm>
            <a:off x="952500" y="419100"/>
            <a:ext cx="11099800" cy="2159000"/>
          </a:xfrm>
          <a:prstGeom prst="rect">
            <a:avLst/>
          </a:prstGeom>
        </p:spPr>
        <p:txBody>
          <a:bodyPr/>
          <a:lstStyle>
            <a:lvl1pPr defTabSz="490727">
              <a:defRPr sz="6719"/>
            </a:lvl1pPr>
          </a:lstStyle>
          <a:p>
            <a:pPr lvl="0">
              <a:defRPr sz="1800"/>
            </a:pPr>
            <a:r>
              <a:rPr sz="6719"/>
              <a:t>Insert Two Architectural Abastraction</a:t>
            </a:r>
          </a:p>
        </p:txBody>
      </p:sp>
      <p:sp>
        <p:nvSpPr>
          <p:cNvPr id="303" name="Shape 303"/>
          <p:cNvSpPr/>
          <p:nvPr>
            <p:ph type="body" idx="1"/>
          </p:nvPr>
        </p:nvSpPr>
        <p:spPr>
          <a:prstGeom prst="rect">
            <a:avLst/>
          </a:prstGeom>
        </p:spPr>
        <p:txBody>
          <a:bodyPr/>
          <a:lstStyle/>
          <a:p>
            <a:pPr lvl="0">
              <a:defRPr sz="1800"/>
            </a:pPr>
            <a:r>
              <a:rPr sz="2000"/>
              <a:t>Control program</a:t>
            </a:r>
            <a:endParaRPr sz="2000"/>
          </a:p>
          <a:p>
            <a:pPr lvl="0">
              <a:defRPr sz="1800"/>
            </a:pPr>
            <a:r>
              <a:rPr sz="2000"/>
              <a:t>Abstract Network View</a:t>
            </a:r>
            <a:endParaRPr sz="2000"/>
          </a:p>
          <a:p>
            <a:pPr lvl="0">
              <a:defRPr sz="1800"/>
            </a:pPr>
            <a:r>
              <a:rPr sz="2000"/>
              <a:t>Nypervisor</a:t>
            </a:r>
            <a:endParaRPr sz="2000"/>
          </a:p>
          <a:p>
            <a:pPr lvl="0">
              <a:defRPr sz="1800"/>
            </a:pPr>
            <a:r>
              <a:rPr sz="2000"/>
              <a:t>Global Network View</a:t>
            </a:r>
            <a:endParaRPr sz="2000"/>
          </a:p>
          <a:p>
            <a:pPr lvl="0">
              <a:defRPr sz="1800"/>
            </a:pPr>
            <a:r>
              <a:rPr sz="2000"/>
              <a:t>Network Operation System</a:t>
            </a:r>
            <a:endParaRPr sz="2000"/>
          </a:p>
          <a:p>
            <a:pPr lvl="0">
              <a:defRPr sz="1800"/>
            </a:pPr>
            <a:r>
              <a:rPr sz="2000"/>
              <a:t>Network Elements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xfrm>
            <a:off x="952500" y="-194"/>
            <a:ext cx="11099800" cy="2159001"/>
          </a:xfrm>
          <a:prstGeom prst="rect">
            <a:avLst/>
          </a:prstGeom>
        </p:spPr>
        <p:txBody>
          <a:bodyPr/>
          <a:lstStyle/>
          <a:p>
            <a:pPr lvl="0">
              <a:defRPr sz="1800"/>
            </a:pPr>
            <a:r>
              <a:rPr sz="8000"/>
              <a:t>About me</a:t>
            </a:r>
          </a:p>
        </p:txBody>
      </p:sp>
      <p:sp>
        <p:nvSpPr>
          <p:cNvPr id="38" name="Shape 38"/>
          <p:cNvSpPr/>
          <p:nvPr>
            <p:ph type="body" idx="1"/>
          </p:nvPr>
        </p:nvSpPr>
        <p:spPr>
          <a:xfrm>
            <a:off x="952500" y="2609850"/>
            <a:ext cx="11099800" cy="6286500"/>
          </a:xfrm>
          <a:prstGeom prst="rect">
            <a:avLst/>
          </a:prstGeom>
        </p:spPr>
        <p:txBody>
          <a:bodyPr/>
          <a:lstStyle/>
          <a:p>
            <a:pPr lvl="0" marL="391159" indent="-391159" defTabSz="514095">
              <a:spcBef>
                <a:spcPts val="3600"/>
              </a:spcBef>
              <a:defRPr sz="1800"/>
            </a:pPr>
            <a:r>
              <a:rPr sz="3168"/>
              <a:t>My full name: Nick Karanatsios</a:t>
            </a:r>
            <a:endParaRPr sz="3168"/>
          </a:p>
          <a:p>
            <a:pPr lvl="0" marL="391159" indent="-391159" defTabSz="514095">
              <a:spcBef>
                <a:spcPts val="3600"/>
              </a:spcBef>
              <a:defRPr sz="1800"/>
            </a:pPr>
            <a:r>
              <a:rPr sz="3168"/>
              <a:t>Full-time employee of NEC Engineering Ltd.</a:t>
            </a:r>
            <a:endParaRPr sz="3168"/>
          </a:p>
          <a:p>
            <a:pPr lvl="0" marL="391159" indent="-391159" defTabSz="514095">
              <a:spcBef>
                <a:spcPts val="3600"/>
              </a:spcBef>
              <a:defRPr sz="1800"/>
            </a:pPr>
            <a:r>
              <a:rPr sz="3168"/>
              <a:t>Participation on OSS project(s).</a:t>
            </a:r>
            <a:endParaRPr sz="3168"/>
          </a:p>
          <a:p>
            <a:pPr lvl="0" marL="391159" indent="-391159" defTabSz="514095">
              <a:spcBef>
                <a:spcPts val="3600"/>
              </a:spcBef>
              <a:defRPr sz="1800"/>
            </a:pPr>
            <a:r>
              <a:rPr sz="3168"/>
              <a:t>25+ years of programming experience.</a:t>
            </a:r>
            <a:endParaRPr sz="3168"/>
          </a:p>
          <a:p>
            <a:pPr lvl="0" marL="391159" indent="-391159" defTabSz="514095">
              <a:spcBef>
                <a:spcPts val="3600"/>
              </a:spcBef>
              <a:defRPr sz="1800"/>
            </a:pPr>
            <a:r>
              <a:rPr sz="3168"/>
              <a:t>My favorite programming languages - Ruby and Objective C.</a:t>
            </a:r>
            <a:endParaRPr sz="3168"/>
          </a:p>
          <a:p>
            <a:pPr lvl="0" marL="391159" indent="-391159" defTabSz="514095">
              <a:spcBef>
                <a:spcPts val="3600"/>
              </a:spcBef>
              <a:defRPr sz="1800"/>
            </a:pPr>
            <a:r>
              <a:rPr sz="3168"/>
              <a:t>Involved in OpenFlow development projects nearly since it’s inception.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xfrm>
            <a:off x="952500" y="-194"/>
            <a:ext cx="11099800" cy="2159001"/>
          </a:xfrm>
          <a:prstGeom prst="rect">
            <a:avLst/>
          </a:prstGeom>
        </p:spPr>
        <p:txBody>
          <a:bodyPr/>
          <a:lstStyle/>
          <a:p>
            <a:pPr lvl="0">
              <a:defRPr sz="1800"/>
            </a:pPr>
            <a:r>
              <a:rPr sz="6000"/>
              <a:t>Why we need </a:t>
            </a:r>
            <a:r>
              <a:rPr sz="6000"/>
              <a:t>SDN?</a:t>
            </a:r>
          </a:p>
        </p:txBody>
      </p:sp>
      <p:sp>
        <p:nvSpPr>
          <p:cNvPr id="41" name="Shape 41"/>
          <p:cNvSpPr/>
          <p:nvPr>
            <p:ph type="body" idx="1"/>
          </p:nvPr>
        </p:nvSpPr>
        <p:spPr>
          <a:xfrm>
            <a:off x="63113" y="2741718"/>
            <a:ext cx="7112774" cy="6286501"/>
          </a:xfrm>
          <a:prstGeom prst="rect">
            <a:avLst/>
          </a:prstGeom>
        </p:spPr>
        <p:txBody>
          <a:bodyPr/>
          <a:lstStyle/>
          <a:p>
            <a:pPr lvl="0" marL="444500" indent="-444500">
              <a:spcBef>
                <a:spcPts val="4200"/>
              </a:spcBef>
              <a:defRPr sz="1800"/>
            </a:pPr>
            <a:r>
              <a:rPr sz="2000"/>
              <a:t>Internet protocol suite - many independent layers, lots of protocols, well defined standards.</a:t>
            </a:r>
            <a:endParaRPr sz="2000"/>
          </a:p>
          <a:p>
            <a:pPr lvl="1" marL="691444" indent="-246944">
              <a:spcBef>
                <a:spcPts val="4200"/>
              </a:spcBef>
              <a:buSzPct val="45000"/>
              <a:buBlip>
                <a:blip r:embed="rId3"/>
              </a:buBlip>
              <a:defRPr sz="1800"/>
            </a:pPr>
            <a:r>
              <a:rPr sz="2000"/>
              <a:t>Application layer (BGP, and other management protocols)</a:t>
            </a:r>
            <a:endParaRPr sz="2000"/>
          </a:p>
          <a:p>
            <a:pPr lvl="1" marL="691444" indent="-246944">
              <a:spcBef>
                <a:spcPts val="4200"/>
              </a:spcBef>
              <a:buSzPct val="45000"/>
              <a:buBlip>
                <a:blip r:embed="rId3"/>
              </a:buBlip>
              <a:defRPr sz="1800"/>
            </a:pPr>
            <a:r>
              <a:rPr sz="2000"/>
              <a:t>Transport layer ( Best-effort delivery TCP, UDP others)</a:t>
            </a:r>
            <a:endParaRPr sz="2000"/>
          </a:p>
          <a:p>
            <a:pPr lvl="1" marL="691444" indent="-246944">
              <a:spcBef>
                <a:spcPts val="4200"/>
              </a:spcBef>
              <a:buSzPct val="45000"/>
              <a:buBlip>
                <a:blip r:embed="rId3"/>
              </a:buBlip>
              <a:defRPr sz="1800"/>
            </a:pPr>
            <a:r>
              <a:rPr sz="2000"/>
              <a:t>Internet layer (IP, ICMP, IPsec)</a:t>
            </a:r>
            <a:endParaRPr sz="2000"/>
          </a:p>
          <a:p>
            <a:pPr lvl="1" marL="691444" indent="-246944">
              <a:spcBef>
                <a:spcPts val="4200"/>
              </a:spcBef>
              <a:buSzPct val="45000"/>
              <a:buBlip>
                <a:blip r:embed="rId3"/>
              </a:buBlip>
              <a:defRPr sz="1800"/>
            </a:pPr>
            <a:r>
              <a:rPr sz="2000"/>
              <a:t>Link layer (OSPF, ARP Tunnels, Media access control (Ethernet))</a:t>
            </a:r>
          </a:p>
        </p:txBody>
      </p:sp>
      <p:sp>
        <p:nvSpPr>
          <p:cNvPr id="42" name="Shape 42"/>
          <p:cNvSpPr/>
          <p:nvPr/>
        </p:nvSpPr>
        <p:spPr>
          <a:xfrm>
            <a:off x="7542410" y="4560762"/>
            <a:ext cx="3032154" cy="763873"/>
          </a:xfrm>
          <a:prstGeom prst="roundRect">
            <a:avLst>
              <a:gd name="adj" fmla="val 24939"/>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defRPr sz="2400">
                <a:latin typeface="Helvetica"/>
                <a:ea typeface="Helvetica"/>
                <a:cs typeface="Helvetica"/>
                <a:sym typeface="Helvetica"/>
              </a:defRPr>
            </a:lvl1pPr>
          </a:lstStyle>
          <a:p>
            <a:pPr lvl="0">
              <a:defRPr sz="1800"/>
            </a:pPr>
            <a:r>
              <a:rPr sz="2400"/>
              <a:t>Application layer</a:t>
            </a:r>
          </a:p>
        </p:txBody>
      </p:sp>
      <p:sp>
        <p:nvSpPr>
          <p:cNvPr id="43" name="Shape 43"/>
          <p:cNvSpPr/>
          <p:nvPr/>
        </p:nvSpPr>
        <p:spPr>
          <a:xfrm>
            <a:off x="7542410" y="5503032"/>
            <a:ext cx="3032154" cy="763873"/>
          </a:xfrm>
          <a:prstGeom prst="roundRect">
            <a:avLst>
              <a:gd name="adj" fmla="val 24939"/>
            </a:avLst>
          </a:prstGeom>
          <a:solidFill>
            <a:srgbClr val="C3971A"/>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Transport layer</a:t>
            </a:r>
          </a:p>
        </p:txBody>
      </p:sp>
      <p:sp>
        <p:nvSpPr>
          <p:cNvPr id="44" name="Shape 44"/>
          <p:cNvSpPr/>
          <p:nvPr/>
        </p:nvSpPr>
        <p:spPr>
          <a:xfrm>
            <a:off x="7542410" y="6445303"/>
            <a:ext cx="3032154" cy="763873"/>
          </a:xfrm>
          <a:prstGeom prst="roundRect">
            <a:avLst>
              <a:gd name="adj" fmla="val 24939"/>
            </a:avLst>
          </a:prstGeom>
          <a:solidFill>
            <a:srgbClr val="DCDEE0"/>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IP layer</a:t>
            </a:r>
          </a:p>
        </p:txBody>
      </p:sp>
      <p:sp>
        <p:nvSpPr>
          <p:cNvPr id="45" name="Shape 45"/>
          <p:cNvSpPr/>
          <p:nvPr/>
        </p:nvSpPr>
        <p:spPr>
          <a:xfrm>
            <a:off x="7542410" y="7387573"/>
            <a:ext cx="3032154" cy="763874"/>
          </a:xfrm>
          <a:prstGeom prst="roundRect">
            <a:avLst>
              <a:gd name="adj" fmla="val 24939"/>
            </a:avLst>
          </a:prstGeom>
          <a:solidFill>
            <a:srgbClr val="51A7F9"/>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Link layer</a:t>
            </a:r>
          </a:p>
        </p:txBody>
      </p:sp>
      <p:sp>
        <p:nvSpPr>
          <p:cNvPr id="46" name="Shape 46"/>
          <p:cNvSpPr/>
          <p:nvPr/>
        </p:nvSpPr>
        <p:spPr>
          <a:xfrm>
            <a:off x="10634029" y="4557548"/>
            <a:ext cx="1456448" cy="3593754"/>
          </a:xfrm>
          <a:prstGeom prst="roundRect">
            <a:avLst>
              <a:gd name="adj" fmla="val 13080"/>
            </a:avLst>
          </a:prstGeom>
          <a:solidFill>
            <a:srgbClr val="70BF41"/>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p>
            <a:pPr lvl="0" algn="l">
              <a:defRPr sz="1800"/>
            </a:pPr>
            <a:r>
              <a:rPr sz="2400">
                <a:latin typeface="Helvetica"/>
                <a:ea typeface="Helvetica"/>
                <a:cs typeface="Helvetica"/>
                <a:sym typeface="Helvetica"/>
              </a:rPr>
              <a:t>Internet</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Protocol</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Suite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xfrm>
            <a:off x="952500" y="59099"/>
            <a:ext cx="11099800" cy="2159001"/>
          </a:xfrm>
          <a:prstGeom prst="rect">
            <a:avLst/>
          </a:prstGeom>
        </p:spPr>
        <p:txBody>
          <a:bodyPr/>
          <a:lstStyle>
            <a:lvl1pPr>
              <a:defRPr sz="6000"/>
            </a:lvl1pPr>
          </a:lstStyle>
          <a:p>
            <a:pPr lvl="0">
              <a:defRPr sz="1800"/>
            </a:pPr>
            <a:r>
              <a:rPr sz="6000"/>
              <a:t>Multifunctional router/switch</a:t>
            </a:r>
          </a:p>
        </p:txBody>
      </p:sp>
      <p:sp>
        <p:nvSpPr>
          <p:cNvPr id="51" name="Shape 51"/>
          <p:cNvSpPr/>
          <p:nvPr>
            <p:ph type="body" idx="1"/>
          </p:nvPr>
        </p:nvSpPr>
        <p:spPr>
          <a:xfrm>
            <a:off x="124259" y="2603500"/>
            <a:ext cx="6990482" cy="6286500"/>
          </a:xfrm>
          <a:prstGeom prst="rect">
            <a:avLst/>
          </a:prstGeom>
        </p:spPr>
        <p:txBody>
          <a:bodyPr/>
          <a:lstStyle/>
          <a:p>
            <a:pPr lvl="0" marL="444500" indent="-444500">
              <a:spcBef>
                <a:spcPts val="4200"/>
              </a:spcBef>
              <a:defRPr sz="1800"/>
            </a:pPr>
            <a:r>
              <a:rPr sz="2000"/>
              <a:t>a soup of protocols, all three layers implemented in one box, lots of decision logic.</a:t>
            </a:r>
            <a:endParaRPr sz="2000"/>
          </a:p>
          <a:p>
            <a:pPr lvl="0" marL="444500" indent="-444500">
              <a:spcBef>
                <a:spcPts val="4200"/>
              </a:spcBef>
              <a:defRPr sz="1800"/>
            </a:pPr>
            <a:r>
              <a:rPr sz="2000"/>
              <a:t> Management plane: CLI/GUI</a:t>
            </a:r>
            <a:endParaRPr sz="2000"/>
          </a:p>
          <a:p>
            <a:pPr lvl="1" marL="673100" indent="-228600">
              <a:spcBef>
                <a:spcPts val="4200"/>
              </a:spcBef>
              <a:buSzPct val="100000"/>
              <a:buBlip>
                <a:blip r:embed="rId3"/>
              </a:buBlip>
              <a:defRPr sz="1800"/>
            </a:pPr>
            <a:r>
              <a:rPr sz="2000"/>
              <a:t> Control plane: static routes, OSPF(Open Shortest Path), Neighbor, link, ip routing tables</a:t>
            </a:r>
            <a:endParaRPr sz="2000"/>
          </a:p>
          <a:p>
            <a:pPr lvl="1" marL="673100" indent="-228600">
              <a:spcBef>
                <a:spcPts val="4200"/>
              </a:spcBef>
              <a:buSzPct val="100000"/>
              <a:buBlip>
                <a:blip r:embed="rId3"/>
              </a:buBlip>
              <a:defRPr sz="1800"/>
            </a:pPr>
            <a:r>
              <a:rPr sz="2000"/>
              <a:t> Data plane: forwarding table</a:t>
            </a:r>
            <a:endParaRPr sz="2000"/>
          </a:p>
          <a:p>
            <a:pPr lvl="0" marL="444500" indent="-444500">
              <a:spcBef>
                <a:spcPts val="4200"/>
              </a:spcBef>
              <a:defRPr sz="1800"/>
            </a:pPr>
            <a:r>
              <a:rPr sz="2000"/>
              <a:t>Some protocols like BGP require manual configuration. </a:t>
            </a:r>
            <a:endParaRPr sz="2000"/>
          </a:p>
          <a:p>
            <a:pPr lvl="0" marL="444500" indent="-444500">
              <a:spcBef>
                <a:spcPts val="4200"/>
              </a:spcBef>
              <a:defRPr sz="1800"/>
            </a:pPr>
            <a:r>
              <a:rPr sz="2000"/>
              <a:t>A misconfiguration may have a significant impact on the network.</a:t>
            </a:r>
          </a:p>
        </p:txBody>
      </p:sp>
      <p:sp>
        <p:nvSpPr>
          <p:cNvPr id="52" name="Shape 52"/>
          <p:cNvSpPr/>
          <p:nvPr/>
        </p:nvSpPr>
        <p:spPr>
          <a:xfrm>
            <a:off x="7542410" y="2948228"/>
            <a:ext cx="5308601" cy="6261101"/>
          </a:xfrm>
          <a:prstGeom prst="roundRect">
            <a:avLst>
              <a:gd name="adj" fmla="val 3589"/>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53" name="Shape 53"/>
          <p:cNvSpPr/>
          <p:nvPr/>
        </p:nvSpPr>
        <p:spPr>
          <a:xfrm>
            <a:off x="7621410" y="3022160"/>
            <a:ext cx="1994613"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Router/Switch</a:t>
            </a:r>
          </a:p>
        </p:txBody>
      </p:sp>
      <p:sp>
        <p:nvSpPr>
          <p:cNvPr id="54" name="Shape 54"/>
          <p:cNvSpPr/>
          <p:nvPr/>
        </p:nvSpPr>
        <p:spPr>
          <a:xfrm>
            <a:off x="7614074" y="3642835"/>
            <a:ext cx="5165272" cy="815464"/>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t>Management plane</a:t>
            </a:r>
            <a:endParaRPr sz="2400"/>
          </a:p>
          <a:p>
            <a:pPr lvl="0">
              <a:defRPr sz="1800"/>
            </a:pPr>
            <a:r>
              <a:rPr sz="2400"/>
              <a:t>CLI/GUI</a:t>
            </a:r>
          </a:p>
        </p:txBody>
      </p:sp>
      <p:sp>
        <p:nvSpPr>
          <p:cNvPr id="55" name="Shape 55"/>
          <p:cNvSpPr/>
          <p:nvPr/>
        </p:nvSpPr>
        <p:spPr>
          <a:xfrm>
            <a:off x="7614074" y="4864645"/>
            <a:ext cx="5165272" cy="2639902"/>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sp>
        <p:nvSpPr>
          <p:cNvPr id="56" name="Shape 56"/>
          <p:cNvSpPr/>
          <p:nvPr/>
        </p:nvSpPr>
        <p:spPr>
          <a:xfrm>
            <a:off x="7640090" y="4912718"/>
            <a:ext cx="1938224"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a:lvl1pPr>
          </a:lstStyle>
          <a:p>
            <a:pPr lvl="0">
              <a:defRPr sz="1800"/>
            </a:pPr>
            <a:r>
              <a:rPr sz="2400"/>
              <a:t>Control plane</a:t>
            </a:r>
          </a:p>
        </p:txBody>
      </p:sp>
      <p:sp>
        <p:nvSpPr>
          <p:cNvPr id="57" name="Shape 57"/>
          <p:cNvSpPr/>
          <p:nvPr/>
        </p:nvSpPr>
        <p:spPr>
          <a:xfrm>
            <a:off x="7678015" y="5511799"/>
            <a:ext cx="3414569"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lvl1pPr>
          </a:lstStyle>
          <a:p>
            <a:pPr lvl="0">
              <a:defRPr sz="1800"/>
            </a:pPr>
            <a:r>
              <a:rPr sz="2400"/>
              <a:t>OSPF</a:t>
            </a:r>
          </a:p>
        </p:txBody>
      </p:sp>
      <p:sp>
        <p:nvSpPr>
          <p:cNvPr id="58" name="Shape 58"/>
          <p:cNvSpPr/>
          <p:nvPr/>
        </p:nvSpPr>
        <p:spPr>
          <a:xfrm>
            <a:off x="7614074" y="7910893"/>
            <a:ext cx="5165272" cy="1113017"/>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sp>
        <p:nvSpPr>
          <p:cNvPr id="59" name="Shape 59"/>
          <p:cNvSpPr/>
          <p:nvPr/>
        </p:nvSpPr>
        <p:spPr>
          <a:xfrm>
            <a:off x="11156961" y="8499267"/>
            <a:ext cx="1571245" cy="4699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data plane</a:t>
            </a:r>
          </a:p>
        </p:txBody>
      </p:sp>
      <p:sp>
        <p:nvSpPr>
          <p:cNvPr id="60" name="Shape 60"/>
          <p:cNvSpPr/>
          <p:nvPr/>
        </p:nvSpPr>
        <p:spPr>
          <a:xfrm>
            <a:off x="8804585" y="7912538"/>
            <a:ext cx="2784250"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forwarding table</a:t>
            </a:r>
          </a:p>
        </p:txBody>
      </p:sp>
      <p:sp>
        <p:nvSpPr>
          <p:cNvPr id="61" name="Shape 61"/>
          <p:cNvSpPr/>
          <p:nvPr/>
        </p:nvSpPr>
        <p:spPr>
          <a:xfrm>
            <a:off x="10324604" y="6855910"/>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IP routing table</a:t>
            </a:r>
          </a:p>
        </p:txBody>
      </p:sp>
      <p:sp>
        <p:nvSpPr>
          <p:cNvPr id="62" name="Shape 62"/>
          <p:cNvSpPr/>
          <p:nvPr/>
        </p:nvSpPr>
        <p:spPr>
          <a:xfrm>
            <a:off x="10420259" y="5022246"/>
            <a:ext cx="2301525"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lvl1pPr>
          </a:lstStyle>
          <a:p>
            <a:pPr lvl="0">
              <a:defRPr sz="1800"/>
            </a:pPr>
            <a:r>
              <a:rPr sz="2400"/>
              <a:t>static routes</a:t>
            </a:r>
          </a:p>
        </p:txBody>
      </p:sp>
      <p:sp>
        <p:nvSpPr>
          <p:cNvPr id="63" name="Shape 63"/>
          <p:cNvSpPr/>
          <p:nvPr/>
        </p:nvSpPr>
        <p:spPr>
          <a:xfrm>
            <a:off x="8391194" y="6330693"/>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link state table</a:t>
            </a:r>
          </a:p>
        </p:txBody>
      </p:sp>
      <p:sp>
        <p:nvSpPr>
          <p:cNvPr id="64" name="Shape 64"/>
          <p:cNvSpPr/>
          <p:nvPr/>
        </p:nvSpPr>
        <p:spPr>
          <a:xfrm>
            <a:off x="7658454" y="6919216"/>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neighbor table</a:t>
            </a:r>
          </a:p>
        </p:txBody>
      </p:sp>
      <p:sp>
        <p:nvSpPr>
          <p:cNvPr id="65" name="Shape 65"/>
          <p:cNvSpPr/>
          <p:nvPr/>
        </p:nvSpPr>
        <p:spPr>
          <a:xfrm>
            <a:off x="10037386" y="4513647"/>
            <a:ext cx="1" cy="978500"/>
          </a:xfrm>
          <a:prstGeom prst="line">
            <a:avLst/>
          </a:prstGeom>
          <a:ln w="50800">
            <a:solidFill/>
            <a:miter lim="400000"/>
            <a:tailEnd type="triangle"/>
          </a:ln>
        </p:spPr>
        <p:txBody>
          <a:bodyPr lIns="0" tIns="0" rIns="0" bIns="0" anchor="ctr"/>
          <a:lstStyle/>
          <a:p>
            <a:pPr lvl="0">
              <a:defRPr sz="2400"/>
            </a:pPr>
          </a:p>
        </p:txBody>
      </p:sp>
      <p:sp>
        <p:nvSpPr>
          <p:cNvPr id="66" name="Shape 66"/>
          <p:cNvSpPr/>
          <p:nvPr/>
        </p:nvSpPr>
        <p:spPr>
          <a:xfrm>
            <a:off x="11571021" y="5501973"/>
            <a:ext cx="1" cy="1365246"/>
          </a:xfrm>
          <a:prstGeom prst="line">
            <a:avLst/>
          </a:prstGeom>
          <a:ln w="50800">
            <a:solidFill/>
            <a:miter lim="400000"/>
            <a:tailEnd type="triangle"/>
          </a:ln>
        </p:spPr>
        <p:txBody>
          <a:bodyPr lIns="0" tIns="0" rIns="0" bIns="0" anchor="ctr"/>
          <a:lstStyle/>
          <a:p>
            <a:pPr lvl="0">
              <a:defRPr sz="2400"/>
            </a:pPr>
          </a:p>
        </p:txBody>
      </p:sp>
      <p:sp>
        <p:nvSpPr>
          <p:cNvPr id="67" name="Shape 67"/>
          <p:cNvSpPr/>
          <p:nvPr/>
        </p:nvSpPr>
        <p:spPr>
          <a:xfrm>
            <a:off x="10801778" y="7308806"/>
            <a:ext cx="1" cy="613249"/>
          </a:xfrm>
          <a:prstGeom prst="line">
            <a:avLst/>
          </a:prstGeom>
          <a:ln w="50800">
            <a:solidFill/>
            <a:miter lim="400000"/>
            <a:tailEnd type="triangle"/>
          </a:ln>
        </p:spPr>
        <p:txBody>
          <a:bodyPr lIns="0" tIns="0" rIns="0" bIns="0" anchor="ctr"/>
          <a:lstStyle/>
          <a:p>
            <a:pPr lvl="0">
              <a:defRPr sz="2400"/>
            </a:pPr>
          </a:p>
        </p:txBody>
      </p:sp>
      <p:sp>
        <p:nvSpPr>
          <p:cNvPr id="68" name="Shape 68"/>
          <p:cNvSpPr/>
          <p:nvPr/>
        </p:nvSpPr>
        <p:spPr>
          <a:xfrm>
            <a:off x="10015580" y="6001353"/>
            <a:ext cx="1" cy="366487"/>
          </a:xfrm>
          <a:prstGeom prst="line">
            <a:avLst/>
          </a:prstGeom>
          <a:ln w="50800">
            <a:solidFill/>
            <a:miter lim="400000"/>
            <a:tailEnd type="triangle"/>
          </a:ln>
        </p:spPr>
        <p:txBody>
          <a:bodyPr lIns="0" tIns="0" rIns="0" bIns="0" anchor="ctr"/>
          <a:lstStyle/>
          <a:p>
            <a:pPr lvl="0">
              <a:defRPr sz="2400"/>
            </a:pPr>
          </a:p>
        </p:txBody>
      </p:sp>
      <p:sp>
        <p:nvSpPr>
          <p:cNvPr id="69" name="Shape 69"/>
          <p:cNvSpPr/>
          <p:nvPr/>
        </p:nvSpPr>
        <p:spPr>
          <a:xfrm>
            <a:off x="10985903" y="5990785"/>
            <a:ext cx="1" cy="886261"/>
          </a:xfrm>
          <a:prstGeom prst="line">
            <a:avLst/>
          </a:prstGeom>
          <a:ln w="50800">
            <a:solidFill/>
            <a:miter lim="400000"/>
            <a:tailEnd type="triangle"/>
          </a:ln>
        </p:spPr>
        <p:txBody>
          <a:bodyPr lIns="0" tIns="0" rIns="0" bIns="0" anchor="ctr"/>
          <a:lstStyle/>
          <a:p>
            <a:pPr lvl="0">
              <a:defRPr sz="2400"/>
            </a:pPr>
          </a:p>
        </p:txBody>
      </p:sp>
      <p:sp>
        <p:nvSpPr>
          <p:cNvPr id="70" name="Shape 70"/>
          <p:cNvSpPr/>
          <p:nvPr/>
        </p:nvSpPr>
        <p:spPr>
          <a:xfrm>
            <a:off x="8098008" y="6002998"/>
            <a:ext cx="1" cy="886260"/>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29453"/>
            <a:ext cx="11099800" cy="2159001"/>
          </a:xfrm>
          <a:prstGeom prst="rect">
            <a:avLst/>
          </a:prstGeom>
        </p:spPr>
        <p:txBody>
          <a:bodyPr/>
          <a:lstStyle>
            <a:lvl1pPr>
              <a:defRPr sz="6000"/>
            </a:lvl1pPr>
          </a:lstStyle>
          <a:p>
            <a:pPr lvl="0">
              <a:defRPr sz="1800"/>
            </a:pPr>
            <a:r>
              <a:rPr sz="6000"/>
              <a:t>User requirements</a:t>
            </a:r>
          </a:p>
        </p:txBody>
      </p:sp>
      <p:sp>
        <p:nvSpPr>
          <p:cNvPr id="75" name="Shape 75"/>
          <p:cNvSpPr/>
          <p:nvPr>
            <p:ph type="body" idx="1"/>
          </p:nvPr>
        </p:nvSpPr>
        <p:spPr>
          <a:xfrm>
            <a:off x="122406" y="2609850"/>
            <a:ext cx="11099801" cy="6286500"/>
          </a:xfrm>
          <a:prstGeom prst="rect">
            <a:avLst/>
          </a:prstGeom>
        </p:spPr>
        <p:txBody>
          <a:bodyPr/>
          <a:lstStyle/>
          <a:p>
            <a:pPr lvl="0" marL="444500" indent="-444500">
              <a:defRPr sz="1800"/>
            </a:pPr>
            <a:r>
              <a:rPr sz="2000"/>
              <a:t>end-to-end quality of service assurance </a:t>
            </a:r>
            <a:endParaRPr sz="2000"/>
          </a:p>
          <a:p>
            <a:pPr lvl="0" marL="444500" indent="-444500">
              <a:defRPr sz="1800"/>
            </a:pPr>
            <a:r>
              <a:rPr sz="2000"/>
              <a:t>easy access to network from any user device</a:t>
            </a:r>
            <a:endParaRPr sz="2000"/>
          </a:p>
          <a:p>
            <a:pPr lvl="0" marL="444500" indent="-444500">
              <a:defRPr sz="1800"/>
            </a:pPr>
            <a:r>
              <a:rPr sz="2000"/>
              <a:t>User mobility</a:t>
            </a:r>
            <a:endParaRPr sz="2000"/>
          </a:p>
          <a:p>
            <a:pPr lvl="0" marL="444500" indent="-444500">
              <a:defRPr sz="1800"/>
            </a:pPr>
            <a:r>
              <a:rPr sz="2000"/>
              <a:t>isolation of user typically found in cloud system while maximizing resource sharing</a:t>
            </a:r>
            <a:endParaRPr sz="2000"/>
          </a:p>
          <a:p>
            <a:pPr lvl="0" marL="444500" indent="-444500">
              <a:defRPr sz="1800"/>
            </a:pPr>
            <a:r>
              <a:rPr sz="2000"/>
              <a:t>higher bandwidth requirements with introduction and support of 3D high definition content.</a:t>
            </a:r>
            <a:endParaRPr sz="2000"/>
          </a:p>
          <a:p>
            <a:pPr lvl="0" marL="444500" indent="-444500">
              <a:defRPr sz="1800"/>
            </a:pPr>
            <a:r>
              <a:rPr sz="2000"/>
              <a:t>to deal with such diverse traffic patterns</a:t>
            </a:r>
            <a:endParaRPr sz="2000"/>
          </a:p>
          <a:p>
            <a:pPr lvl="1">
              <a:buChar char="★"/>
              <a:defRPr sz="1800"/>
            </a:pPr>
            <a:r>
              <a:rPr sz="2000"/>
              <a:t>middleboxes, load balances, firewalls, Carrier Grade NAT (CG-NAT), intrusion prevention system (IPS), intrusion detection system (IDS), encryption and compression engines.  </a:t>
            </a:r>
          </a:p>
        </p:txBody>
      </p:sp>
    </p:spTree>
  </p:cSld>
  <p:clrMapOvr>
    <a:masterClrMapping/>
  </p:clrMapOvr>
  <p:transition spd="slow"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xfrm>
            <a:off x="952500" y="25400"/>
            <a:ext cx="11099800" cy="2159000"/>
          </a:xfrm>
          <a:prstGeom prst="rect">
            <a:avLst/>
          </a:prstGeom>
        </p:spPr>
        <p:txBody>
          <a:bodyPr/>
          <a:lstStyle>
            <a:lvl1pPr>
              <a:defRPr sz="6000"/>
            </a:lvl1pPr>
          </a:lstStyle>
          <a:p>
            <a:pPr lvl="0">
              <a:defRPr sz="1800"/>
            </a:pPr>
            <a:r>
              <a:rPr sz="6000"/>
              <a:t>SDN definition</a:t>
            </a:r>
          </a:p>
        </p:txBody>
      </p:sp>
      <p:sp>
        <p:nvSpPr>
          <p:cNvPr id="80" name="Shape 80"/>
          <p:cNvSpPr/>
          <p:nvPr>
            <p:ph type="body" idx="1"/>
          </p:nvPr>
        </p:nvSpPr>
        <p:spPr>
          <a:xfrm>
            <a:off x="208684" y="2597150"/>
            <a:ext cx="6320490" cy="6286500"/>
          </a:xfrm>
          <a:prstGeom prst="rect">
            <a:avLst/>
          </a:prstGeom>
        </p:spPr>
        <p:txBody>
          <a:bodyPr/>
          <a:lstStyle/>
          <a:p>
            <a:pPr lvl="0" marL="444500" indent="-444500">
              <a:spcBef>
                <a:spcPts val="4200"/>
              </a:spcBef>
              <a:defRPr sz="1800"/>
            </a:pPr>
            <a:r>
              <a:rPr sz="2000"/>
              <a:t>SDN is analogous to any operating system. SDN’s OS is called Network OS(NOS).</a:t>
            </a:r>
            <a:endParaRPr sz="2000"/>
          </a:p>
          <a:p>
            <a:pPr lvl="0" marL="444500" indent="-444500">
              <a:spcBef>
                <a:spcPts val="4200"/>
              </a:spcBef>
              <a:defRPr sz="1800"/>
            </a:pPr>
            <a:r>
              <a:rPr sz="2000"/>
              <a:t>NOS separates abstracts and centralizes the control of the network from the underlying forwarding infrastructure.</a:t>
            </a:r>
            <a:endParaRPr sz="2000"/>
          </a:p>
          <a:p>
            <a:pPr lvl="0" marL="444500" indent="-444500">
              <a:spcBef>
                <a:spcPts val="4200"/>
              </a:spcBef>
              <a:defRPr sz="1800"/>
            </a:pPr>
            <a:r>
              <a:rPr sz="2000"/>
              <a:t>NOS segregates applications from knowing low level details to program the network.</a:t>
            </a:r>
            <a:endParaRPr sz="2000"/>
          </a:p>
          <a:p>
            <a:pPr lvl="0" marL="444500" indent="-444500">
              <a:spcBef>
                <a:spcPts val="4200"/>
              </a:spcBef>
              <a:defRPr sz="1800"/>
            </a:pPr>
            <a:r>
              <a:rPr sz="2000"/>
              <a:t>Forwarding infrastructure - a list of sparse network elements refer to as switches or as network elements.</a:t>
            </a:r>
          </a:p>
        </p:txBody>
      </p:sp>
      <p:sp>
        <p:nvSpPr>
          <p:cNvPr id="81" name="Shape 81"/>
          <p:cNvSpPr/>
          <p:nvPr/>
        </p:nvSpPr>
        <p:spPr>
          <a:xfrm>
            <a:off x="7512763" y="2845456"/>
            <a:ext cx="2695741" cy="4654821"/>
          </a:xfrm>
          <a:prstGeom prst="roundRect">
            <a:avLst>
              <a:gd name="adj" fmla="val 7067"/>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82" name="Shape 82"/>
          <p:cNvSpPr/>
          <p:nvPr/>
        </p:nvSpPr>
        <p:spPr>
          <a:xfrm>
            <a:off x="7584428" y="3929838"/>
            <a:ext cx="2435390" cy="815464"/>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lvl="0">
              <a:defRPr sz="1800"/>
            </a:pPr>
            <a:r>
              <a:rPr sz="2400"/>
              <a:t>Network OS</a:t>
            </a:r>
          </a:p>
        </p:txBody>
      </p:sp>
      <p:sp>
        <p:nvSpPr>
          <p:cNvPr id="83" name="Shape 83"/>
          <p:cNvSpPr/>
          <p:nvPr/>
        </p:nvSpPr>
        <p:spPr>
          <a:xfrm>
            <a:off x="7584428" y="6071639"/>
            <a:ext cx="2435390" cy="111301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Forwarding Infrastructure</a:t>
            </a:r>
          </a:p>
        </p:txBody>
      </p:sp>
      <p:sp>
        <p:nvSpPr>
          <p:cNvPr id="84" name="Shape 84"/>
          <p:cNvSpPr/>
          <p:nvPr/>
        </p:nvSpPr>
        <p:spPr>
          <a:xfrm>
            <a:off x="10343956" y="3651419"/>
            <a:ext cx="2409990" cy="1087617"/>
          </a:xfrm>
          <a:prstGeom prst="roundRect">
            <a:avLst>
              <a:gd name="adj" fmla="val 17515"/>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Plane</a:t>
            </a:r>
          </a:p>
        </p:txBody>
      </p:sp>
      <p:sp>
        <p:nvSpPr>
          <p:cNvPr id="85" name="Shape 85"/>
          <p:cNvSpPr/>
          <p:nvPr/>
        </p:nvSpPr>
        <p:spPr>
          <a:xfrm>
            <a:off x="10331256" y="6084339"/>
            <a:ext cx="2409990" cy="1087617"/>
          </a:xfrm>
          <a:prstGeom prst="roundRect">
            <a:avLst>
              <a:gd name="adj" fmla="val 17515"/>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solidFill>
                  <a:srgbClr val="FFFFFF"/>
                </a:solidFill>
              </a:rPr>
              <a:t>Data</a:t>
            </a:r>
            <a:endParaRPr sz="2400">
              <a:solidFill>
                <a:srgbClr val="FFFFFF"/>
              </a:solidFill>
            </a:endParaRPr>
          </a:p>
          <a:p>
            <a:pPr lvl="0">
              <a:defRPr sz="1800"/>
            </a:pPr>
            <a:r>
              <a:rPr sz="2400">
                <a:solidFill>
                  <a:srgbClr val="FFFFFF"/>
                </a:solidFill>
              </a:rPr>
              <a:t>Plane</a:t>
            </a:r>
          </a:p>
        </p:txBody>
      </p:sp>
      <p:sp>
        <p:nvSpPr>
          <p:cNvPr id="86" name="Shape 86"/>
          <p:cNvSpPr/>
          <p:nvPr/>
        </p:nvSpPr>
        <p:spPr>
          <a:xfrm>
            <a:off x="7584428"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7" name="Shape 87"/>
          <p:cNvSpPr/>
          <p:nvPr/>
        </p:nvSpPr>
        <p:spPr>
          <a:xfrm>
            <a:off x="8457089"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8" name="Shape 88"/>
          <p:cNvSpPr/>
          <p:nvPr/>
        </p:nvSpPr>
        <p:spPr>
          <a:xfrm>
            <a:off x="9329750"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9" name="Shape 89"/>
          <p:cNvSpPr/>
          <p:nvPr/>
        </p:nvSpPr>
        <p:spPr>
          <a:xfrm>
            <a:off x="7445017" y="5515185"/>
            <a:ext cx="2755032" cy="1"/>
          </a:xfrm>
          <a:prstGeom prst="line">
            <a:avLst/>
          </a:prstGeom>
          <a:ln w="38100" cap="rnd">
            <a:solidFill/>
            <a:custDash>
              <a:ds d="100000" sp="200000"/>
            </a:custDash>
            <a:miter lim="400000"/>
          </a:ln>
        </p:spPr>
        <p:txBody>
          <a:bodyPr lIns="50800" tIns="50800" rIns="50800" bIns="50800" anchor="ctr"/>
          <a:lstStyle/>
          <a:p>
            <a:pPr lvl="0">
              <a:defRPr sz="2400"/>
            </a:pPr>
          </a:p>
        </p:txBody>
      </p:sp>
      <p:sp>
        <p:nvSpPr>
          <p:cNvPr id="90" name="Shape 90"/>
          <p:cNvSpPr/>
          <p:nvPr/>
        </p:nvSpPr>
        <p:spPr>
          <a:xfrm>
            <a:off x="10171435" y="5515185"/>
            <a:ext cx="2729633" cy="1"/>
          </a:xfrm>
          <a:prstGeom prst="line">
            <a:avLst/>
          </a:prstGeom>
          <a:ln w="38100" cap="rnd">
            <a:solidFill/>
            <a:custDash>
              <a:ds d="100000" sp="200000"/>
            </a:custDash>
            <a:miter lim="400000"/>
          </a:ln>
        </p:spPr>
        <p:txBody>
          <a:bodyPr lIns="50800" tIns="50800" rIns="50800" bIns="50800" anchor="ctr"/>
          <a:lstStyle/>
          <a:p>
            <a:pPr lvl="0">
              <a:defRPr sz="2400"/>
            </a:pPr>
          </a:p>
        </p:txBody>
      </p:sp>
      <p:sp>
        <p:nvSpPr>
          <p:cNvPr id="91" name="Shape 91"/>
          <p:cNvSpPr/>
          <p:nvPr/>
        </p:nvSpPr>
        <p:spPr>
          <a:xfrm flipV="1">
            <a:off x="11612958" y="4773470"/>
            <a:ext cx="1" cy="1270001"/>
          </a:xfrm>
          <a:prstGeom prst="line">
            <a:avLst/>
          </a:prstGeom>
          <a:ln w="50800">
            <a:solidFill>
              <a:srgbClr val="C82506"/>
            </a:solidFill>
            <a:miter lim="400000"/>
          </a:ln>
        </p:spPr>
        <p:txBody>
          <a:bodyPr lIns="0" tIns="0" rIns="0" bIns="0" anchor="ctr"/>
          <a:lstStyle/>
          <a:p>
            <a:pPr lvl="0">
              <a:defRPr sz="2400"/>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lvl1pPr>
              <a:defRPr sz="6000"/>
            </a:lvl1pPr>
          </a:lstStyle>
          <a:p>
            <a:pPr lvl="0">
              <a:defRPr sz="1800"/>
            </a:pPr>
            <a:r>
              <a:rPr sz="6000"/>
              <a:t>SDN definition</a:t>
            </a:r>
          </a:p>
        </p:txBody>
      </p:sp>
      <p:sp>
        <p:nvSpPr>
          <p:cNvPr id="96" name="Shape 96"/>
          <p:cNvSpPr/>
          <p:nvPr>
            <p:ph type="body" idx="1"/>
          </p:nvPr>
        </p:nvSpPr>
        <p:spPr>
          <a:xfrm>
            <a:off x="77936" y="2182103"/>
            <a:ext cx="6320490" cy="6286501"/>
          </a:xfrm>
          <a:prstGeom prst="rect">
            <a:avLst/>
          </a:prstGeom>
        </p:spPr>
        <p:txBody>
          <a:bodyPr/>
          <a:lstStyle/>
          <a:p>
            <a:pPr lvl="0" marL="444500" indent="-444500">
              <a:spcBef>
                <a:spcPts val="4200"/>
              </a:spcBef>
              <a:defRPr sz="1800"/>
            </a:pPr>
            <a:r>
              <a:rPr sz="2000"/>
              <a:t>Applications use the northbound API to interact with the SDN control plane.</a:t>
            </a:r>
            <a:endParaRPr sz="2000"/>
          </a:p>
          <a:p>
            <a:pPr lvl="0" marL="444500" indent="-444500">
              <a:spcBef>
                <a:spcPts val="4200"/>
              </a:spcBef>
              <a:defRPr sz="1800"/>
            </a:pPr>
            <a:r>
              <a:rPr sz="2000"/>
              <a:t>SDN control plane hosts specific network modules and other more general modules.</a:t>
            </a:r>
            <a:endParaRPr sz="2000"/>
          </a:p>
          <a:p>
            <a:pPr lvl="0" marL="444500" indent="-444500">
              <a:spcBef>
                <a:spcPts val="4200"/>
              </a:spcBef>
              <a:defRPr sz="1800"/>
            </a:pPr>
            <a:r>
              <a:rPr sz="2000"/>
              <a:t>Control plane to data plane interaction is governed by the southbound API. </a:t>
            </a:r>
            <a:endParaRPr sz="2000"/>
          </a:p>
          <a:p>
            <a:pPr lvl="0" marL="444500" indent="-444500">
              <a:spcBef>
                <a:spcPts val="4200"/>
              </a:spcBef>
              <a:defRPr sz="1800"/>
            </a:pPr>
            <a:r>
              <a:rPr sz="2000"/>
              <a:t>OpenFlow is one of the most used control protocol but not the only one.</a:t>
            </a:r>
          </a:p>
        </p:txBody>
      </p:sp>
      <p:sp>
        <p:nvSpPr>
          <p:cNvPr id="97" name="Shape 97"/>
          <p:cNvSpPr/>
          <p:nvPr/>
        </p:nvSpPr>
        <p:spPr>
          <a:xfrm>
            <a:off x="6566864" y="2082240"/>
            <a:ext cx="6295090" cy="6261101"/>
          </a:xfrm>
          <a:prstGeom prst="roundRect">
            <a:avLst>
              <a:gd name="adj" fmla="val 3053"/>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grpSp>
        <p:nvGrpSpPr>
          <p:cNvPr id="103" name="Group 103"/>
          <p:cNvGrpSpPr/>
          <p:nvPr/>
        </p:nvGrpSpPr>
        <p:grpSpPr>
          <a:xfrm>
            <a:off x="7316830" y="2243279"/>
            <a:ext cx="4938294" cy="677564"/>
            <a:chOff x="0" y="0"/>
            <a:chExt cx="4938292" cy="677562"/>
          </a:xfrm>
        </p:grpSpPr>
        <p:sp>
          <p:nvSpPr>
            <p:cNvPr id="98" name="Shape 98"/>
            <p:cNvSpPr/>
            <p:nvPr/>
          </p:nvSpPr>
          <p:spPr>
            <a:xfrm>
              <a:off x="0" y="0"/>
              <a:ext cx="4938293" cy="67756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pPr>
            </a:p>
          </p:txBody>
        </p:sp>
        <p:sp>
          <p:nvSpPr>
            <p:cNvPr id="99" name="Shape 99"/>
            <p:cNvSpPr/>
            <p:nvPr/>
          </p:nvSpPr>
          <p:spPr>
            <a:xfrm>
              <a:off x="274312" y="112917"/>
              <a:ext cx="1401962"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App layer</a:t>
              </a:r>
            </a:p>
          </p:txBody>
        </p:sp>
        <p:sp>
          <p:nvSpPr>
            <p:cNvPr id="100" name="Shape 100"/>
            <p:cNvSpPr/>
            <p:nvPr/>
          </p:nvSpPr>
          <p:spPr>
            <a:xfrm>
              <a:off x="2124112" y="112917"/>
              <a:ext cx="690068"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101" name="Shape 101"/>
            <p:cNvSpPr/>
            <p:nvPr/>
          </p:nvSpPr>
          <p:spPr>
            <a:xfrm>
              <a:off x="3113552" y="112917"/>
              <a:ext cx="690068"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102" name="Shape 102"/>
            <p:cNvSpPr/>
            <p:nvPr/>
          </p:nvSpPr>
          <p:spPr>
            <a:xfrm>
              <a:off x="4218876" y="112917"/>
              <a:ext cx="690069"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grpSp>
      <p:sp>
        <p:nvSpPr>
          <p:cNvPr id="104" name="Shape 104"/>
          <p:cNvSpPr/>
          <p:nvPr/>
        </p:nvSpPr>
        <p:spPr>
          <a:xfrm>
            <a:off x="6633529" y="3640546"/>
            <a:ext cx="6187160" cy="1746397"/>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107" name="Group 107"/>
          <p:cNvGrpSpPr/>
          <p:nvPr/>
        </p:nvGrpSpPr>
        <p:grpSpPr>
          <a:xfrm>
            <a:off x="6865910" y="3840036"/>
            <a:ext cx="2071548" cy="863601"/>
            <a:chOff x="-14823" y="-11906"/>
            <a:chExt cx="2071547" cy="863600"/>
          </a:xfrm>
        </p:grpSpPr>
        <p:pic>
          <p:nvPicPr>
            <p:cNvPr id="105" name="tree.png"/>
            <p:cNvPicPr/>
            <p:nvPr/>
          </p:nvPicPr>
          <p:blipFill>
            <a:blip r:embed="rId4">
              <a:extLst/>
            </a:blip>
            <a:stretch>
              <a:fillRect/>
            </a:stretch>
          </p:blipFill>
          <p:spPr>
            <a:xfrm>
              <a:off x="1538353" y="216693"/>
              <a:ext cx="406401" cy="406401"/>
            </a:xfrm>
            <a:prstGeom prst="rect">
              <a:avLst/>
            </a:prstGeom>
            <a:ln w="12700" cap="flat">
              <a:noFill/>
              <a:miter lim="400000"/>
            </a:ln>
            <a:effectLst/>
          </p:spPr>
        </p:pic>
        <p:sp>
          <p:nvSpPr>
            <p:cNvPr id="106" name="Shape 106"/>
            <p:cNvSpPr/>
            <p:nvPr/>
          </p:nvSpPr>
          <p:spPr>
            <a:xfrm>
              <a:off x="-14824" y="-11907"/>
              <a:ext cx="2071548" cy="8636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defRPr sz="1800"/>
              </a:pPr>
              <a:r>
                <a:rPr sz="2400">
                  <a:latin typeface="Helvetica"/>
                  <a:ea typeface="Helvetica"/>
                  <a:cs typeface="Helvetica"/>
                  <a:sym typeface="Helvetica"/>
                </a:rPr>
                <a:t>Topology</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Discovery</a:t>
              </a:r>
            </a:p>
          </p:txBody>
        </p:sp>
      </p:grpSp>
      <p:sp>
        <p:nvSpPr>
          <p:cNvPr id="108" name="Shape 108"/>
          <p:cNvSpPr/>
          <p:nvPr/>
        </p:nvSpPr>
        <p:spPr>
          <a:xfrm>
            <a:off x="9203541" y="3851942"/>
            <a:ext cx="1766541" cy="863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latin typeface="Helvetica"/>
                <a:ea typeface="Helvetica"/>
                <a:cs typeface="Helvetica"/>
                <a:sym typeface="Helvetica"/>
              </a:rPr>
              <a:t>Traffic</a:t>
            </a:r>
            <a:endParaRPr sz="2400">
              <a:latin typeface="Helvetica"/>
              <a:ea typeface="Helvetica"/>
              <a:cs typeface="Helvetica"/>
              <a:sym typeface="Helvetica"/>
            </a:endParaRPr>
          </a:p>
          <a:p>
            <a:pPr lvl="0">
              <a:defRPr sz="1800"/>
            </a:pPr>
            <a:r>
              <a:rPr sz="2400">
                <a:latin typeface="Helvetica"/>
                <a:ea typeface="Helvetica"/>
                <a:cs typeface="Helvetica"/>
                <a:sym typeface="Helvetica"/>
              </a:rPr>
              <a:t>Engineering</a:t>
            </a:r>
          </a:p>
        </p:txBody>
      </p:sp>
      <p:sp>
        <p:nvSpPr>
          <p:cNvPr id="109" name="Shape 109"/>
          <p:cNvSpPr/>
          <p:nvPr/>
        </p:nvSpPr>
        <p:spPr>
          <a:xfrm>
            <a:off x="11391327" y="3794792"/>
            <a:ext cx="1172866" cy="495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a:latin typeface="Helvetica"/>
                <a:ea typeface="Helvetica"/>
                <a:cs typeface="Helvetica"/>
                <a:sym typeface="Helvetica"/>
              </a:defRPr>
            </a:lvl1pPr>
          </a:lstStyle>
          <a:p>
            <a:pPr lvl="0">
              <a:defRPr sz="1800"/>
            </a:pPr>
            <a:r>
              <a:rPr sz="2400"/>
              <a:t>Mobility</a:t>
            </a:r>
          </a:p>
        </p:txBody>
      </p:sp>
      <p:sp>
        <p:nvSpPr>
          <p:cNvPr id="110" name="Shape 110"/>
          <p:cNvSpPr/>
          <p:nvPr/>
        </p:nvSpPr>
        <p:spPr>
          <a:xfrm>
            <a:off x="6722246" y="3712723"/>
            <a:ext cx="6009726" cy="1641968"/>
          </a:xfrm>
          <a:prstGeom prst="roundRect">
            <a:avLst>
              <a:gd name="adj" fmla="val 11602"/>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111" name="Shape 111"/>
          <p:cNvSpPr/>
          <p:nvPr/>
        </p:nvSpPr>
        <p:spPr>
          <a:xfrm>
            <a:off x="8512633" y="4815075"/>
            <a:ext cx="242895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SDN Control S/W</a:t>
            </a:r>
          </a:p>
        </p:txBody>
      </p:sp>
      <p:sp>
        <p:nvSpPr>
          <p:cNvPr id="112" name="Shape 112"/>
          <p:cNvSpPr/>
          <p:nvPr/>
        </p:nvSpPr>
        <p:spPr>
          <a:xfrm>
            <a:off x="9780698" y="2962226"/>
            <a:ext cx="1" cy="677564"/>
          </a:xfrm>
          <a:prstGeom prst="line">
            <a:avLst/>
          </a:prstGeom>
          <a:ln w="25400">
            <a:solidFill/>
            <a:miter lim="400000"/>
            <a:tailEnd type="triangle"/>
          </a:ln>
        </p:spPr>
        <p:txBody>
          <a:bodyPr lIns="50800" tIns="50800" rIns="50800" bIns="50800" anchor="ctr"/>
          <a:lstStyle/>
          <a:p>
            <a:pPr lvl="0">
              <a:defRPr sz="2400"/>
            </a:pPr>
          </a:p>
        </p:txBody>
      </p:sp>
      <p:sp>
        <p:nvSpPr>
          <p:cNvPr id="113" name="Shape 113"/>
          <p:cNvSpPr/>
          <p:nvPr/>
        </p:nvSpPr>
        <p:spPr>
          <a:xfrm>
            <a:off x="9898966" y="3066058"/>
            <a:ext cx="118169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NBI API</a:t>
            </a:r>
          </a:p>
        </p:txBody>
      </p:sp>
      <p:grpSp>
        <p:nvGrpSpPr>
          <p:cNvPr id="120" name="Group 120"/>
          <p:cNvGrpSpPr/>
          <p:nvPr/>
        </p:nvGrpSpPr>
        <p:grpSpPr>
          <a:xfrm>
            <a:off x="6759420" y="6106646"/>
            <a:ext cx="6042556" cy="1894935"/>
            <a:chOff x="0" y="0"/>
            <a:chExt cx="6042555" cy="1894934"/>
          </a:xfrm>
        </p:grpSpPr>
        <p:sp>
          <p:nvSpPr>
            <p:cNvPr id="114" name="Shape 114"/>
            <p:cNvSpPr/>
            <p:nvPr/>
          </p:nvSpPr>
          <p:spPr>
            <a:xfrm>
              <a:off x="0" y="0"/>
              <a:ext cx="6042556" cy="1894935"/>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pic>
          <p:nvPicPr>
            <p:cNvPr id="115" name="router.jpg"/>
            <p:cNvPicPr/>
            <p:nvPr/>
          </p:nvPicPr>
          <p:blipFill>
            <a:blip r:embed="rId5">
              <a:extLst/>
            </a:blip>
            <a:stretch>
              <a:fillRect/>
            </a:stretch>
          </p:blipFill>
          <p:spPr>
            <a:xfrm>
              <a:off x="487087" y="84204"/>
              <a:ext cx="1724192" cy="944608"/>
            </a:xfrm>
            <a:prstGeom prst="rect">
              <a:avLst/>
            </a:prstGeom>
            <a:ln w="12700" cap="flat">
              <a:noFill/>
              <a:miter lim="400000"/>
            </a:ln>
            <a:effectLst/>
          </p:spPr>
        </p:pic>
        <p:sp>
          <p:nvSpPr>
            <p:cNvPr id="116" name="Shape 116"/>
            <p:cNvSpPr/>
            <p:nvPr/>
          </p:nvSpPr>
          <p:spPr>
            <a:xfrm>
              <a:off x="622217" y="882422"/>
              <a:ext cx="1181697" cy="677564"/>
            </a:xfrm>
            <a:prstGeom prst="rect">
              <a:avLst/>
            </a:prstGeom>
            <a:blipFill rotWithShape="1">
              <a:blip r:embed="rId6"/>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router</a:t>
              </a:r>
            </a:p>
          </p:txBody>
        </p:sp>
        <p:pic>
          <p:nvPicPr>
            <p:cNvPr id="117" name="network-switch.jpg"/>
            <p:cNvPicPr/>
            <p:nvPr/>
          </p:nvPicPr>
          <p:blipFill>
            <a:blip r:embed="rId7">
              <a:extLst/>
            </a:blip>
            <a:stretch>
              <a:fillRect/>
            </a:stretch>
          </p:blipFill>
          <p:spPr>
            <a:xfrm>
              <a:off x="2905317" y="24267"/>
              <a:ext cx="1181696" cy="740641"/>
            </a:xfrm>
            <a:prstGeom prst="rect">
              <a:avLst/>
            </a:prstGeom>
            <a:ln w="12700" cap="flat">
              <a:noFill/>
              <a:miter lim="400000"/>
            </a:ln>
            <a:effectLst/>
          </p:spPr>
        </p:pic>
        <p:sp>
          <p:nvSpPr>
            <p:cNvPr id="118" name="Shape 118"/>
            <p:cNvSpPr/>
            <p:nvPr/>
          </p:nvSpPr>
          <p:spPr>
            <a:xfrm>
              <a:off x="2779982" y="882422"/>
              <a:ext cx="1181696" cy="677564"/>
            </a:xfrm>
            <a:prstGeom prst="rect">
              <a:avLst/>
            </a:prstGeom>
            <a:blipFill rotWithShape="1">
              <a:blip r:embed="rId6"/>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switch</a:t>
              </a:r>
            </a:p>
          </p:txBody>
        </p:sp>
        <p:sp>
          <p:nvSpPr>
            <p:cNvPr id="119" name="Shape 119"/>
            <p:cNvSpPr/>
            <p:nvPr/>
          </p:nvSpPr>
          <p:spPr>
            <a:xfrm>
              <a:off x="4329522" y="1313132"/>
              <a:ext cx="1647777" cy="4953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atin typeface="Helvetica"/>
                  <a:ea typeface="Helvetica"/>
                  <a:cs typeface="Helvetica"/>
                  <a:sym typeface="Helvetica"/>
                </a:defRPr>
              </a:lvl1pPr>
            </a:lstStyle>
            <a:p>
              <a:pPr lvl="0">
                <a:defRPr sz="1800"/>
              </a:pPr>
              <a:r>
                <a:rPr sz="2400"/>
                <a:t>Data Plane</a:t>
              </a:r>
            </a:p>
          </p:txBody>
        </p:sp>
      </p:grpSp>
      <p:sp>
        <p:nvSpPr>
          <p:cNvPr id="121" name="Shape 121"/>
          <p:cNvSpPr/>
          <p:nvPr/>
        </p:nvSpPr>
        <p:spPr>
          <a:xfrm>
            <a:off x="9507475" y="5401619"/>
            <a:ext cx="1" cy="677563"/>
          </a:xfrm>
          <a:prstGeom prst="line">
            <a:avLst/>
          </a:prstGeom>
          <a:ln w="25400">
            <a:solidFill/>
            <a:miter lim="400000"/>
            <a:tailEnd type="triangle"/>
          </a:ln>
        </p:spPr>
        <p:txBody>
          <a:bodyPr lIns="50800" tIns="50800" rIns="50800" bIns="50800" anchor="ctr"/>
          <a:lstStyle/>
          <a:p>
            <a:pPr lvl="0">
              <a:defRPr sz="2400"/>
            </a:pPr>
          </a:p>
        </p:txBody>
      </p:sp>
      <p:sp>
        <p:nvSpPr>
          <p:cNvPr id="122" name="Shape 122"/>
          <p:cNvSpPr/>
          <p:nvPr/>
        </p:nvSpPr>
        <p:spPr>
          <a:xfrm>
            <a:off x="9673147" y="5491530"/>
            <a:ext cx="11648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SBI API</a:t>
            </a:r>
          </a:p>
        </p:txBody>
      </p:sp>
      <p:sp>
        <p:nvSpPr>
          <p:cNvPr id="123" name="Shape 123"/>
          <p:cNvSpPr/>
          <p:nvPr/>
        </p:nvSpPr>
        <p:spPr>
          <a:xfrm>
            <a:off x="11018612" y="4351525"/>
            <a:ext cx="1664296" cy="863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latin typeface="Helvetica"/>
                <a:ea typeface="Helvetica"/>
                <a:cs typeface="Helvetica"/>
                <a:sym typeface="Helvetica"/>
              </a:rPr>
              <a:t>Label</a:t>
            </a:r>
            <a:endParaRPr sz="2400">
              <a:latin typeface="Helvetica"/>
              <a:ea typeface="Helvetica"/>
              <a:cs typeface="Helvetica"/>
              <a:sym typeface="Helvetica"/>
            </a:endParaRPr>
          </a:p>
          <a:p>
            <a:pPr lvl="0">
              <a:defRPr sz="1800"/>
            </a:pPr>
            <a:r>
              <a:rPr sz="2400">
                <a:latin typeface="Helvetica"/>
                <a:ea typeface="Helvetica"/>
                <a:cs typeface="Helvetica"/>
                <a:sym typeface="Helvetica"/>
              </a:rPr>
              <a:t>Distribution</a:t>
            </a:r>
          </a:p>
        </p:txBody>
      </p:sp>
    </p:spTree>
  </p:cSld>
  <p:clrMapOvr>
    <a:masterClrMapping/>
  </p:clrMapOvr>
  <p:transition spd="slow"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952500" y="-10516"/>
            <a:ext cx="11099800" cy="2159001"/>
          </a:xfrm>
          <a:prstGeom prst="rect">
            <a:avLst/>
          </a:prstGeom>
        </p:spPr>
        <p:txBody>
          <a:bodyPr/>
          <a:lstStyle>
            <a:lvl1pPr>
              <a:defRPr sz="6000"/>
            </a:lvl1pPr>
          </a:lstStyle>
          <a:p>
            <a:pPr lvl="0">
              <a:defRPr sz="1800"/>
            </a:pPr>
            <a:r>
              <a:rPr sz="6000"/>
              <a:t>SDN layers</a:t>
            </a:r>
          </a:p>
        </p:txBody>
      </p:sp>
      <p:sp>
        <p:nvSpPr>
          <p:cNvPr id="128" name="Shape 128"/>
          <p:cNvSpPr/>
          <p:nvPr>
            <p:ph type="body" idx="1"/>
          </p:nvPr>
        </p:nvSpPr>
        <p:spPr>
          <a:xfrm>
            <a:off x="77936" y="2182103"/>
            <a:ext cx="6320490" cy="6286501"/>
          </a:xfrm>
          <a:prstGeom prst="rect">
            <a:avLst/>
          </a:prstGeom>
        </p:spPr>
        <p:txBody>
          <a:bodyPr/>
          <a:lstStyle/>
          <a:p>
            <a:pPr lvl="0" marL="444500" indent="-444500">
              <a:spcBef>
                <a:spcPts val="4200"/>
              </a:spcBef>
              <a:defRPr sz="1800"/>
            </a:pPr>
            <a:r>
              <a:rPr sz="2000"/>
              <a:t>Clean separation b/n application and control layer.</a:t>
            </a:r>
            <a:endParaRPr sz="2000"/>
          </a:p>
          <a:p>
            <a:pPr lvl="0" marL="444500" indent="-444500">
              <a:spcBef>
                <a:spcPts val="4200"/>
              </a:spcBef>
              <a:defRPr sz="1800"/>
            </a:pPr>
            <a:r>
              <a:rPr sz="2000"/>
              <a:t>Logically centralized control layer responsible for creating network services for applications to use.</a:t>
            </a:r>
            <a:endParaRPr sz="2000"/>
          </a:p>
          <a:p>
            <a:pPr lvl="0" marL="444500" indent="-444500">
              <a:spcBef>
                <a:spcPts val="4200"/>
              </a:spcBef>
              <a:defRPr sz="1800"/>
            </a:pPr>
            <a:r>
              <a:rPr sz="2000"/>
              <a:t>Infrastructure layer executes actions on behalf of the control layer. </a:t>
            </a:r>
          </a:p>
        </p:txBody>
      </p:sp>
      <p:sp>
        <p:nvSpPr>
          <p:cNvPr id="129" name="Shape 129"/>
          <p:cNvSpPr/>
          <p:nvPr/>
        </p:nvSpPr>
        <p:spPr>
          <a:xfrm>
            <a:off x="6566864" y="2082240"/>
            <a:ext cx="6295090" cy="7316319"/>
          </a:xfrm>
          <a:prstGeom prst="roundRect">
            <a:avLst>
              <a:gd name="adj" fmla="val 3037"/>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130" name="Shape 130"/>
          <p:cNvSpPr/>
          <p:nvPr/>
        </p:nvSpPr>
        <p:spPr>
          <a:xfrm>
            <a:off x="6756786" y="2255504"/>
            <a:ext cx="5915246" cy="1373763"/>
          </a:xfrm>
          <a:prstGeom prst="rect">
            <a:avLst/>
          </a:prstGeom>
          <a:ln w="25400">
            <a:solidFill>
              <a:srgbClr val="85888D"/>
            </a:solidFill>
            <a:miter lim="400000"/>
          </a:ln>
        </p:spPr>
        <p:txBody>
          <a:bodyPr lIns="50800" tIns="50800" rIns="50800" bIns="50800" anchor="ctr"/>
          <a:lstStyle/>
          <a:p>
            <a:pPr lvl="0">
              <a:defRPr sz="2400"/>
            </a:pPr>
          </a:p>
        </p:txBody>
      </p:sp>
      <p:grpSp>
        <p:nvGrpSpPr>
          <p:cNvPr id="134" name="Group 134"/>
          <p:cNvGrpSpPr/>
          <p:nvPr/>
        </p:nvGrpSpPr>
        <p:grpSpPr>
          <a:xfrm>
            <a:off x="8855258" y="2315385"/>
            <a:ext cx="3706604" cy="1150239"/>
            <a:chOff x="0" y="0"/>
            <a:chExt cx="3706603" cy="1150237"/>
          </a:xfrm>
        </p:grpSpPr>
        <p:sp>
          <p:nvSpPr>
            <p:cNvPr id="131" name="Shape 131"/>
            <p:cNvSpPr/>
            <p:nvPr/>
          </p:nvSpPr>
          <p:spPr>
            <a:xfrm>
              <a:off x="0" y="0"/>
              <a:ext cx="3378488" cy="748007"/>
            </a:xfrm>
            <a:prstGeom prst="rect">
              <a:avLst/>
            </a:prstGeom>
            <a:blipFill rotWithShape="1">
              <a:blip r:embed="rId2"/>
              <a:srcRect l="0" t="0" r="0" b="0"/>
              <a:tile tx="0" ty="0" sx="100000" sy="100000" flip="none" algn="tl"/>
            </a:blipFill>
            <a:ln w="25400" cap="flat">
              <a:solidFill>
                <a:srgbClr val="85888D"/>
              </a:solidFill>
              <a:prstDash val="solid"/>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Business Applications</a:t>
              </a:r>
            </a:p>
          </p:txBody>
        </p:sp>
        <p:sp>
          <p:nvSpPr>
            <p:cNvPr id="132" name="Shape 132"/>
            <p:cNvSpPr/>
            <p:nvPr/>
          </p:nvSpPr>
          <p:spPr>
            <a:xfrm>
              <a:off x="164057" y="201115"/>
              <a:ext cx="3378489" cy="748008"/>
            </a:xfrm>
            <a:prstGeom prst="rect">
              <a:avLst/>
            </a:prstGeom>
            <a:blipFill rotWithShape="1">
              <a:blip r:embed="rId2"/>
              <a:srcRect l="0" t="0" r="0" b="0"/>
              <a:tile tx="0" ty="0" sx="100000" sy="100000" flip="none" algn="tl"/>
            </a:blipFill>
            <a:ln w="25400" cap="flat">
              <a:solidFill>
                <a:srgbClr val="85888D"/>
              </a:solidFill>
              <a:prstDash val="solid"/>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Business Applications</a:t>
              </a:r>
            </a:p>
          </p:txBody>
        </p:sp>
        <p:sp>
          <p:nvSpPr>
            <p:cNvPr id="133" name="Shape 133"/>
            <p:cNvSpPr/>
            <p:nvPr/>
          </p:nvSpPr>
          <p:spPr>
            <a:xfrm>
              <a:off x="328115" y="402231"/>
              <a:ext cx="3378489" cy="748007"/>
            </a:xfrm>
            <a:prstGeom prst="rect">
              <a:avLst/>
            </a:prstGeom>
            <a:blipFill rotWithShape="1">
              <a:blip r:embed="rId2"/>
              <a:srcRect l="0" t="0" r="0" b="0"/>
              <a:tile tx="0" ty="0" sx="100000" sy="100000" flip="none" algn="tl"/>
            </a:blipFill>
            <a:ln w="25400" cap="flat">
              <a:solidFill>
                <a:srgbClr val="85888D"/>
              </a:solidFill>
              <a:prstDash val="solid"/>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Business Applications</a:t>
              </a:r>
            </a:p>
          </p:txBody>
        </p:sp>
      </p:grpSp>
      <p:sp>
        <p:nvSpPr>
          <p:cNvPr id="135" name="Shape 135"/>
          <p:cNvSpPr/>
          <p:nvPr/>
        </p:nvSpPr>
        <p:spPr>
          <a:xfrm>
            <a:off x="6902494" y="2513634"/>
            <a:ext cx="1690093" cy="838201"/>
          </a:xfrm>
          <a:prstGeom prst="rect">
            <a:avLst/>
          </a:prstGeom>
          <a:blipFill>
            <a:blip r:embed="rId2"/>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Application</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36" name="Shape 136"/>
          <p:cNvSpPr/>
          <p:nvPr/>
        </p:nvSpPr>
        <p:spPr>
          <a:xfrm>
            <a:off x="6756786" y="4593037"/>
            <a:ext cx="5915246" cy="1373763"/>
          </a:xfrm>
          <a:prstGeom prst="rect">
            <a:avLst/>
          </a:prstGeom>
          <a:ln w="25400">
            <a:solidFill>
              <a:srgbClr val="85888D"/>
            </a:solidFill>
            <a:miter lim="400000"/>
          </a:ln>
        </p:spPr>
        <p:txBody>
          <a:bodyPr lIns="50800" tIns="50800" rIns="50800" bIns="50800" anchor="ctr"/>
          <a:lstStyle/>
          <a:p>
            <a:pPr lvl="0">
              <a:defRPr sz="2400"/>
            </a:pPr>
          </a:p>
        </p:txBody>
      </p:sp>
      <p:sp>
        <p:nvSpPr>
          <p:cNvPr id="137" name="Shape 137"/>
          <p:cNvSpPr/>
          <p:nvPr/>
        </p:nvSpPr>
        <p:spPr>
          <a:xfrm>
            <a:off x="6940867" y="4860818"/>
            <a:ext cx="1181547" cy="8382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38" name="Shape 138"/>
          <p:cNvSpPr/>
          <p:nvPr/>
        </p:nvSpPr>
        <p:spPr>
          <a:xfrm>
            <a:off x="8715443" y="4704800"/>
            <a:ext cx="3378489" cy="74800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Business Applications</a:t>
            </a:r>
          </a:p>
        </p:txBody>
      </p:sp>
      <p:sp>
        <p:nvSpPr>
          <p:cNvPr id="139" name="Shape 139"/>
          <p:cNvSpPr/>
          <p:nvPr/>
        </p:nvSpPr>
        <p:spPr>
          <a:xfrm>
            <a:off x="8879500" y="4905915"/>
            <a:ext cx="3378489" cy="748008"/>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Business Applications</a:t>
            </a:r>
          </a:p>
        </p:txBody>
      </p:sp>
      <p:sp>
        <p:nvSpPr>
          <p:cNvPr id="140" name="Shape 140"/>
          <p:cNvSpPr/>
          <p:nvPr/>
        </p:nvSpPr>
        <p:spPr>
          <a:xfrm>
            <a:off x="9043558" y="5107030"/>
            <a:ext cx="3378489" cy="748008"/>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Services</a:t>
            </a:r>
          </a:p>
        </p:txBody>
      </p:sp>
      <p:sp>
        <p:nvSpPr>
          <p:cNvPr id="141" name="Shape 141"/>
          <p:cNvSpPr/>
          <p:nvPr/>
        </p:nvSpPr>
        <p:spPr>
          <a:xfrm>
            <a:off x="6760057" y="6917871"/>
            <a:ext cx="5915246" cy="2272761"/>
          </a:xfrm>
          <a:prstGeom prst="rect">
            <a:avLst/>
          </a:prstGeom>
          <a:ln w="25400">
            <a:solidFill>
              <a:srgbClr val="85888D"/>
            </a:solidFill>
            <a:miter lim="400000"/>
          </a:ln>
        </p:spPr>
        <p:txBody>
          <a:bodyPr lIns="50800" tIns="50800" rIns="50800" bIns="50800" anchor="ctr"/>
          <a:lstStyle/>
          <a:p>
            <a:pPr lvl="0">
              <a:defRPr sz="2400"/>
            </a:pPr>
          </a:p>
        </p:txBody>
      </p:sp>
      <p:sp>
        <p:nvSpPr>
          <p:cNvPr id="142" name="Shape 142"/>
          <p:cNvSpPr/>
          <p:nvPr/>
        </p:nvSpPr>
        <p:spPr>
          <a:xfrm>
            <a:off x="6918614" y="7144502"/>
            <a:ext cx="1994596" cy="8382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Infrastructure</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43" name="Shape 143"/>
          <p:cNvSpPr/>
          <p:nvPr/>
        </p:nvSpPr>
        <p:spPr>
          <a:xfrm>
            <a:off x="6950364" y="8232311"/>
            <a:ext cx="2535426" cy="748008"/>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Element</a:t>
            </a:r>
          </a:p>
        </p:txBody>
      </p:sp>
      <p:sp>
        <p:nvSpPr>
          <p:cNvPr id="144" name="Shape 144"/>
          <p:cNvSpPr/>
          <p:nvPr/>
        </p:nvSpPr>
        <p:spPr>
          <a:xfrm>
            <a:off x="10037727" y="8232311"/>
            <a:ext cx="2535425" cy="748008"/>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Element</a:t>
            </a:r>
          </a:p>
        </p:txBody>
      </p:sp>
      <p:sp>
        <p:nvSpPr>
          <p:cNvPr id="145" name="Shape 145"/>
          <p:cNvSpPr/>
          <p:nvPr/>
        </p:nvSpPr>
        <p:spPr>
          <a:xfrm>
            <a:off x="9255597" y="7230748"/>
            <a:ext cx="2535425" cy="748008"/>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Element</a:t>
            </a:r>
          </a:p>
        </p:txBody>
      </p:sp>
      <p:sp>
        <p:nvSpPr>
          <p:cNvPr id="146" name="Shape 146"/>
          <p:cNvSpPr/>
          <p:nvPr/>
        </p:nvSpPr>
        <p:spPr>
          <a:xfrm>
            <a:off x="9349762" y="3440900"/>
            <a:ext cx="1" cy="1265573"/>
          </a:xfrm>
          <a:prstGeom prst="line">
            <a:avLst/>
          </a:prstGeom>
          <a:ln w="50800">
            <a:solidFill/>
            <a:miter lim="400000"/>
            <a:headEnd type="triangle"/>
            <a:tailEnd type="triangle"/>
          </a:ln>
        </p:spPr>
        <p:txBody>
          <a:bodyPr lIns="0" tIns="0" rIns="0" bIns="0" anchor="ctr"/>
          <a:lstStyle/>
          <a:p>
            <a:pPr lvl="0">
              <a:defRPr sz="2400"/>
            </a:pPr>
          </a:p>
        </p:txBody>
      </p:sp>
      <p:sp>
        <p:nvSpPr>
          <p:cNvPr id="147" name="Shape 147"/>
          <p:cNvSpPr/>
          <p:nvPr/>
        </p:nvSpPr>
        <p:spPr>
          <a:xfrm>
            <a:off x="10287786" y="3440900"/>
            <a:ext cx="1" cy="1265573"/>
          </a:xfrm>
          <a:prstGeom prst="line">
            <a:avLst/>
          </a:prstGeom>
          <a:ln w="50800">
            <a:solidFill/>
            <a:miter lim="400000"/>
            <a:headEnd type="triangle"/>
            <a:tailEnd type="triangle"/>
          </a:ln>
        </p:spPr>
        <p:txBody>
          <a:bodyPr lIns="0" tIns="0" rIns="0" bIns="0" anchor="ctr"/>
          <a:lstStyle/>
          <a:p>
            <a:pPr lvl="0">
              <a:defRPr sz="2400"/>
            </a:pPr>
          </a:p>
        </p:txBody>
      </p:sp>
      <p:sp>
        <p:nvSpPr>
          <p:cNvPr id="148" name="Shape 148"/>
          <p:cNvSpPr/>
          <p:nvPr/>
        </p:nvSpPr>
        <p:spPr>
          <a:xfrm>
            <a:off x="11604957" y="3440900"/>
            <a:ext cx="1" cy="1265573"/>
          </a:xfrm>
          <a:prstGeom prst="line">
            <a:avLst/>
          </a:prstGeom>
          <a:ln w="50800">
            <a:solidFill/>
            <a:miter lim="400000"/>
            <a:headEnd type="triangle"/>
            <a:tailEnd type="triangle"/>
          </a:ln>
        </p:spPr>
        <p:txBody>
          <a:bodyPr lIns="0" tIns="0" rIns="0" bIns="0" anchor="ctr"/>
          <a:lstStyle/>
          <a:p>
            <a:pPr lvl="0">
              <a:defRPr sz="2400"/>
            </a:pPr>
          </a:p>
        </p:txBody>
      </p:sp>
      <p:sp>
        <p:nvSpPr>
          <p:cNvPr id="149" name="Shape 149"/>
          <p:cNvSpPr/>
          <p:nvPr/>
        </p:nvSpPr>
        <p:spPr>
          <a:xfrm>
            <a:off x="9521230" y="5998888"/>
            <a:ext cx="1" cy="978305"/>
          </a:xfrm>
          <a:prstGeom prst="line">
            <a:avLst/>
          </a:prstGeom>
          <a:ln w="50800">
            <a:solidFill/>
            <a:miter lim="400000"/>
            <a:headEnd type="triangle"/>
            <a:tailEnd type="triangle"/>
          </a:ln>
        </p:spPr>
        <p:txBody>
          <a:bodyPr lIns="0" tIns="0" rIns="0" bIns="0" anchor="ctr"/>
          <a:lstStyle/>
          <a:p>
            <a:pPr lvl="0">
              <a:defRPr sz="2400"/>
            </a:pPr>
          </a:p>
        </p:txBody>
      </p:sp>
      <p:sp>
        <p:nvSpPr>
          <p:cNvPr id="150" name="Shape 150"/>
          <p:cNvSpPr/>
          <p:nvPr/>
        </p:nvSpPr>
        <p:spPr>
          <a:xfrm>
            <a:off x="9771579" y="6234442"/>
            <a:ext cx="150346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OpenFlow</a:t>
            </a:r>
          </a:p>
        </p:txBody>
      </p:sp>
      <p:sp>
        <p:nvSpPr>
          <p:cNvPr id="151" name="Shape 151"/>
          <p:cNvSpPr/>
          <p:nvPr/>
        </p:nvSpPr>
        <p:spPr>
          <a:xfrm>
            <a:off x="10646539" y="3838736"/>
            <a:ext cx="60558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API</a:t>
            </a:r>
          </a:p>
        </p:txBody>
      </p:sp>
    </p:spTree>
  </p:cSld>
  <p:clrMapOvr>
    <a:masterClrMapping/>
  </p:clrMapOvr>
  <p:transition spd="slow"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