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Shape 45"/>
          <p:cNvSpPr/>
          <p:nvPr>
            <p:ph type="sldImg"/>
          </p:nvPr>
        </p:nvSpPr>
        <p:spPr>
          <a:prstGeom prst="rect">
            <a:avLst/>
          </a:prstGeom>
        </p:spPr>
        <p:txBody>
          <a:bodyPr/>
          <a:lstStyle/>
          <a:p>
            <a:pPr lvl="0"/>
          </a:p>
        </p:txBody>
      </p:sp>
      <p:sp>
        <p:nvSpPr>
          <p:cNvPr id="46" name="Shape 46"/>
          <p:cNvSpPr/>
          <p:nvPr>
            <p:ph type="body" sz="quarter" idx="1"/>
          </p:nvPr>
        </p:nvSpPr>
        <p:spPr>
          <a:prstGeom prst="rect">
            <a:avLst/>
          </a:prstGeom>
        </p:spPr>
        <p:txBody>
          <a:bodyPr/>
          <a:lstStyle/>
          <a:p>
            <a:pPr lvl="0">
              <a:defRPr sz="1800"/>
            </a:pPr>
            <a:r>
              <a:rPr sz="2400"/>
              <a:t>Difficult to introduce a new control mechanism - increased complexity. There is no control plane abstraction. For example applications can choose TCP or UDP depending on real-time constraints imposed to achieve what is required best.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sldImg"/>
          </p:nvPr>
        </p:nvSpPr>
        <p:spPr>
          <a:prstGeom prst="rect">
            <a:avLst/>
          </a:prstGeom>
        </p:spPr>
        <p:txBody>
          <a:bodyPr/>
          <a:lstStyle/>
          <a:p>
            <a:pPr lvl="0"/>
          </a:p>
        </p:txBody>
      </p:sp>
      <p:sp>
        <p:nvSpPr>
          <p:cNvPr id="70" name="Shape 70"/>
          <p:cNvSpPr/>
          <p:nvPr>
            <p:ph type="body" sz="quarter" idx="1"/>
          </p:nvPr>
        </p:nvSpPr>
        <p:spPr>
          <a:prstGeom prst="rect">
            <a:avLst/>
          </a:prstGeom>
        </p:spPr>
        <p:txBody>
          <a:bodyPr/>
          <a:lstStyle/>
          <a:p>
            <a:pPr lvl="0">
              <a:defRPr sz="1800"/>
            </a:pPr>
            <a:r>
              <a:rPr sz="2400"/>
              <a:t>At least you have Open Shortest Path/ Policy based routing </a:t>
            </a:r>
            <a:endParaRPr sz="2400"/>
          </a:p>
          <a:p>
            <a:pPr lvl="0">
              <a:defRPr sz="1800"/>
            </a:pPr>
            <a:r>
              <a:rPr sz="2400"/>
              <a:t>Management/Policy plane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400"/>
              <a:t>All the above complicate our network requirements and it is believed that configuring such networks would be cumbersome and error prone task for network operators.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sldImg"/>
          </p:nvPr>
        </p:nvSpPr>
        <p:spPr>
          <a:prstGeom prst="rect">
            <a:avLst/>
          </a:prstGeom>
        </p:spPr>
        <p:txBody>
          <a:bodyPr/>
          <a:lstStyle/>
          <a:p>
            <a:pPr lvl="0"/>
          </a:p>
        </p:txBody>
      </p:sp>
      <p:sp>
        <p:nvSpPr>
          <p:cNvPr id="91" name="Shape 91"/>
          <p:cNvSpPr/>
          <p:nvPr>
            <p:ph type="body" sz="quarter" idx="1"/>
          </p:nvPr>
        </p:nvSpPr>
        <p:spPr>
          <a:prstGeom prst="rect">
            <a:avLst/>
          </a:prstGeom>
        </p:spPr>
        <p:txBody>
          <a:bodyPr/>
          <a:lstStyle/>
          <a:p>
            <a:pPr lvl="0">
              <a:defRPr sz="1800"/>
            </a:pPr>
            <a:r>
              <a:rPr sz="2400"/>
              <a:t>In the simple cases switches would not exchange any control information between them. In other cases switches may be more advance boxes with routing and tunneling capabilities. Switches may also be aggregation switches that pass traffic to a core network. The core network could be a non SDN network. For example it could be an IP/MPLS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lvl="0"/>
          </a:p>
        </p:txBody>
      </p:sp>
      <p:sp>
        <p:nvSpPr>
          <p:cNvPr id="124" name="Shape 124"/>
          <p:cNvSpPr/>
          <p:nvPr>
            <p:ph type="body" sz="quarter" idx="1"/>
          </p:nvPr>
        </p:nvSpPr>
        <p:spPr>
          <a:prstGeom prst="rect">
            <a:avLst/>
          </a:prstGeom>
        </p:spPr>
        <p:txBody>
          <a:bodyPr/>
          <a:lstStyle/>
          <a:p>
            <a:pPr lvl="0">
              <a:defRPr sz="1800"/>
            </a:pPr>
            <a:r>
              <a:rPr sz="2400"/>
              <a:t>NBI - NorthBound API not standardlized most likely to be RESTful. SouthBound API is OpenFlow other protocols could also be used.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jpeg"/><Relationship Id="rId6" Type="http://schemas.openxmlformats.org/officeDocument/2006/relationships/image" Target="../media/image1.png"/><Relationship Id="rId7" Type="http://schemas.openxmlformats.org/officeDocument/2006/relationships/image" Target="../media/image2.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pPr>
            <a:r>
              <a:rPr sz="8000"/>
              <a:t>SDN</a:t>
            </a:r>
          </a:p>
        </p:txBody>
      </p:sp>
      <p:sp>
        <p:nvSpPr>
          <p:cNvPr id="33" name="Shape 33"/>
          <p:cNvSpPr/>
          <p:nvPr>
            <p:ph type="body" idx="1"/>
          </p:nvPr>
        </p:nvSpPr>
        <p:spPr>
          <a:prstGeom prst="rect">
            <a:avLst/>
          </a:prstGeom>
        </p:spPr>
        <p:txBody>
          <a:bodyPr/>
          <a:lstStyle/>
          <a:p>
            <a:pPr lvl="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lvl="0">
              <a:defRPr sz="1800"/>
            </a:pPr>
            <a:r>
              <a:rPr sz="8000"/>
              <a:t>Are we done yet?</a:t>
            </a:r>
          </a:p>
        </p:txBody>
      </p:sp>
      <p:sp>
        <p:nvSpPr>
          <p:cNvPr id="133" name="Shape 133"/>
          <p:cNvSpPr/>
          <p:nvPr>
            <p:ph type="body" idx="1"/>
          </p:nvPr>
        </p:nvSpPr>
        <p:spPr>
          <a:xfrm>
            <a:off x="952500" y="2609850"/>
            <a:ext cx="11099800" cy="6286500"/>
          </a:xfrm>
          <a:prstGeom prst="rect">
            <a:avLst/>
          </a:prstGeom>
        </p:spPr>
        <p:txBody>
          <a:bodyPr/>
          <a:lstStyle/>
          <a:p>
            <a:pPr lvl="0">
              <a:defRPr sz="1800"/>
            </a:pPr>
            <a:r>
              <a:rPr sz="2000"/>
              <a:t>This approach requires control program or operator to configure each individual network device.</a:t>
            </a:r>
            <a:endParaRPr sz="2000"/>
          </a:p>
          <a:p>
            <a:pPr lvl="0">
              <a:defRPr sz="1800"/>
            </a:pPr>
            <a:r>
              <a:rPr sz="2000"/>
              <a:t>That is more complicated than it should be!</a:t>
            </a:r>
            <a:endParaRPr sz="2000"/>
          </a:p>
          <a:p>
            <a:pPr lvl="0">
              <a:defRPr sz="1800"/>
            </a:pPr>
            <a:r>
              <a:rPr sz="2000"/>
              <a:t>NOS eases implementation of functionality.</a:t>
            </a:r>
            <a:endParaRPr sz="2000"/>
          </a:p>
          <a:p>
            <a:pPr lvl="1">
              <a:buChar char="★"/>
              <a:defRPr sz="1800"/>
            </a:pPr>
            <a:r>
              <a:rPr sz="2000"/>
              <a:t>but not specification of functionality.</a:t>
            </a:r>
            <a:endParaRPr sz="2000"/>
          </a:p>
          <a:p>
            <a:pPr lvl="0">
              <a:defRPr sz="1800"/>
            </a:pPr>
            <a:r>
              <a:rPr sz="2000"/>
              <a:t>How can we provide abstractions that are more meaningful to operators and control programs?</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defTabSz="490727">
              <a:defRPr sz="6719"/>
            </a:lvl1pPr>
          </a:lstStyle>
          <a:p>
            <a:pPr lvl="0">
              <a:defRPr sz="1800"/>
            </a:pPr>
            <a:r>
              <a:rPr sz="6719"/>
              <a:t>Simplifying Specification via Abstraction</a:t>
            </a:r>
          </a:p>
        </p:txBody>
      </p:sp>
      <p:sp>
        <p:nvSpPr>
          <p:cNvPr id="136" name="Shape 136"/>
          <p:cNvSpPr/>
          <p:nvPr>
            <p:ph type="body" idx="1"/>
          </p:nvPr>
        </p:nvSpPr>
        <p:spPr>
          <a:prstGeom prst="rect">
            <a:avLst/>
          </a:prstGeom>
        </p:spPr>
        <p:txBody>
          <a:bodyPr/>
          <a:lstStyle/>
          <a:p>
            <a:pPr lvl="0">
              <a:defRPr sz="1800"/>
            </a:pPr>
            <a:r>
              <a:rPr sz="2000"/>
              <a:t>Give control program abstract view of network</a:t>
            </a:r>
            <a:endParaRPr sz="2000"/>
          </a:p>
          <a:p>
            <a:pPr lvl="1">
              <a:defRPr sz="1800"/>
            </a:pPr>
            <a:r>
              <a:rPr sz="2000"/>
              <a:t>Where abstract view is function of global view</a:t>
            </a:r>
            <a:endParaRPr sz="2000"/>
          </a:p>
          <a:p>
            <a:pPr lvl="0">
              <a:defRPr sz="1800"/>
            </a:pPr>
            <a:r>
              <a:rPr sz="2000"/>
              <a:t>Then control program is abstract mapping</a:t>
            </a:r>
            <a:endParaRPr sz="2000"/>
          </a:p>
          <a:p>
            <a:pPr lvl="1" marL="0" indent="228600">
              <a:buSzTx/>
              <a:buNone/>
              <a:defRPr sz="1800"/>
            </a:pPr>
            <a:r>
              <a:rPr sz="2000"/>
              <a:t>- Abstract configuration = F(abstract view)</a:t>
            </a:r>
            <a:endParaRPr sz="2000"/>
          </a:p>
          <a:p>
            <a:pPr lvl="0" marL="246944" indent="-246944">
              <a:defRPr sz="1800"/>
            </a:pPr>
            <a:r>
              <a:rPr sz="2000"/>
              <a:t>Model just enough detail to specify goals</a:t>
            </a:r>
            <a:endParaRPr sz="2000"/>
          </a:p>
          <a:p>
            <a:pPr lvl="1" marL="0" indent="228600">
              <a:buSzTx/>
              <a:buNone/>
              <a:defRPr sz="1800"/>
            </a:pPr>
            <a:r>
              <a:rPr sz="2000"/>
              <a:t>- Don’t provide information needed to implement goals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lvl1pPr defTabSz="490727">
              <a:defRPr sz="6719"/>
            </a:lvl1pPr>
          </a:lstStyle>
          <a:p>
            <a:pPr lvl="0">
              <a:defRPr sz="1800"/>
            </a:pPr>
            <a:r>
              <a:rPr sz="6719"/>
              <a:t>One Simple Example: Access Control</a:t>
            </a:r>
          </a:p>
        </p:txBody>
      </p:sp>
      <p:sp>
        <p:nvSpPr>
          <p:cNvPr id="139" name="Shape 139"/>
          <p:cNvSpPr/>
          <p:nvPr/>
        </p:nvSpPr>
        <p:spPr>
          <a:xfrm>
            <a:off x="5676900" y="3479800"/>
            <a:ext cx="1270000" cy="127000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40" name="Shape 140"/>
          <p:cNvSpPr/>
          <p:nvPr/>
        </p:nvSpPr>
        <p:spPr>
          <a:xfrm flipV="1">
            <a:off x="5153700" y="4622800"/>
            <a:ext cx="789900" cy="789900"/>
          </a:xfrm>
          <a:prstGeom prst="line">
            <a:avLst/>
          </a:prstGeom>
          <a:ln w="25400">
            <a:solidFill>
              <a:srgbClr val="51A7F9"/>
            </a:solidFill>
            <a:miter lim="400000"/>
          </a:ln>
        </p:spPr>
        <p:txBody>
          <a:bodyPr lIns="0" tIns="0" rIns="0" bIns="0" anchor="ctr"/>
          <a:lstStyle/>
          <a:p>
            <a:pPr lvl="0">
              <a:defRPr sz="2400"/>
            </a:pPr>
          </a:p>
        </p:txBody>
      </p:sp>
      <p:sp>
        <p:nvSpPr>
          <p:cNvPr id="141" name="Shape 141"/>
          <p:cNvSpPr/>
          <p:nvPr/>
        </p:nvSpPr>
        <p:spPr>
          <a:xfrm flipV="1">
            <a:off x="6311899" y="4762500"/>
            <a:ext cx="1" cy="839048"/>
          </a:xfrm>
          <a:prstGeom prst="line">
            <a:avLst/>
          </a:prstGeom>
          <a:ln w="25400">
            <a:solidFill>
              <a:srgbClr val="51A7F9"/>
            </a:solidFill>
            <a:miter lim="400000"/>
          </a:ln>
        </p:spPr>
        <p:txBody>
          <a:bodyPr lIns="0" tIns="0" rIns="0" bIns="0" anchor="ctr"/>
          <a:lstStyle/>
          <a:p>
            <a:pPr lvl="0">
              <a:defRPr sz="2400"/>
            </a:pPr>
          </a:p>
        </p:txBody>
      </p:sp>
      <p:sp>
        <p:nvSpPr>
          <p:cNvPr id="142" name="Shape 142"/>
          <p:cNvSpPr/>
          <p:nvPr/>
        </p:nvSpPr>
        <p:spPr>
          <a:xfrm flipV="1">
            <a:off x="4555659" y="4229100"/>
            <a:ext cx="1133941" cy="356810"/>
          </a:xfrm>
          <a:prstGeom prst="line">
            <a:avLst/>
          </a:prstGeom>
          <a:ln w="25400">
            <a:solidFill>
              <a:srgbClr val="51A7F9"/>
            </a:solidFill>
            <a:miter lim="400000"/>
          </a:ln>
        </p:spPr>
        <p:txBody>
          <a:bodyPr lIns="0" tIns="0" rIns="0" bIns="0" anchor="ctr"/>
          <a:lstStyle/>
          <a:p>
            <a:pPr lvl="0">
              <a:defRPr sz="2400"/>
            </a:pPr>
          </a:p>
        </p:txBody>
      </p:sp>
      <p:sp>
        <p:nvSpPr>
          <p:cNvPr id="143" name="Shape 143"/>
          <p:cNvSpPr/>
          <p:nvPr/>
        </p:nvSpPr>
        <p:spPr>
          <a:xfrm flipV="1">
            <a:off x="6258600" y="2697500"/>
            <a:ext cx="1" cy="789900"/>
          </a:xfrm>
          <a:prstGeom prst="line">
            <a:avLst/>
          </a:prstGeom>
          <a:ln w="25400">
            <a:solidFill>
              <a:srgbClr val="51A7F9"/>
            </a:solidFill>
            <a:miter lim="400000"/>
          </a:ln>
        </p:spPr>
        <p:txBody>
          <a:bodyPr lIns="0" tIns="0" rIns="0" bIns="0" anchor="ctr"/>
          <a:lstStyle/>
          <a:p>
            <a:pPr lvl="0">
              <a:defRPr sz="2400"/>
            </a:pPr>
          </a:p>
        </p:txBody>
      </p:sp>
      <p:sp>
        <p:nvSpPr>
          <p:cNvPr id="144" name="Shape 144"/>
          <p:cNvSpPr/>
          <p:nvPr/>
        </p:nvSpPr>
        <p:spPr>
          <a:xfrm>
            <a:off x="6944400" y="4104599"/>
            <a:ext cx="1270001" cy="1"/>
          </a:xfrm>
          <a:prstGeom prst="line">
            <a:avLst/>
          </a:prstGeom>
          <a:ln w="25400">
            <a:solidFill>
              <a:srgbClr val="51A7F9"/>
            </a:solidFill>
            <a:miter lim="400000"/>
          </a:ln>
        </p:spPr>
        <p:txBody>
          <a:bodyPr lIns="0" tIns="0" rIns="0" bIns="0" anchor="ctr"/>
          <a:lstStyle/>
          <a:p>
            <a:pPr lvl="0">
              <a:defRPr sz="2400"/>
            </a:pPr>
          </a:p>
        </p:txBody>
      </p:sp>
      <p:sp>
        <p:nvSpPr>
          <p:cNvPr id="145" name="Shape 145"/>
          <p:cNvSpPr/>
          <p:nvPr/>
        </p:nvSpPr>
        <p:spPr>
          <a:xfrm>
            <a:off x="6779300" y="4510999"/>
            <a:ext cx="1122165" cy="440185"/>
          </a:xfrm>
          <a:prstGeom prst="line">
            <a:avLst/>
          </a:prstGeom>
          <a:ln w="25400">
            <a:solidFill>
              <a:srgbClr val="51A7F9"/>
            </a:solidFill>
            <a:miter lim="400000"/>
          </a:ln>
        </p:spPr>
        <p:txBody>
          <a:bodyPr lIns="0" tIns="0" rIns="0" bIns="0" anchor="ctr"/>
          <a:lstStyle/>
          <a:p>
            <a:pPr lvl="0">
              <a:defRPr sz="2400"/>
            </a:pPr>
          </a:p>
        </p:txBody>
      </p:sp>
      <p:sp>
        <p:nvSpPr>
          <p:cNvPr id="146" name="Shape 146"/>
          <p:cNvSpPr/>
          <p:nvPr/>
        </p:nvSpPr>
        <p:spPr>
          <a:xfrm>
            <a:off x="4671100" y="3306017"/>
            <a:ext cx="1122165" cy="440186"/>
          </a:xfrm>
          <a:prstGeom prst="line">
            <a:avLst/>
          </a:prstGeom>
          <a:ln w="25400">
            <a:solidFill>
              <a:srgbClr val="51A7F9"/>
            </a:solidFill>
            <a:miter lim="400000"/>
          </a:ln>
        </p:spPr>
        <p:txBody>
          <a:bodyPr lIns="0" tIns="0" rIns="0" bIns="0" anchor="ctr"/>
          <a:lstStyle/>
          <a:p>
            <a:pPr lvl="0">
              <a:defRPr sz="2400"/>
            </a:pPr>
          </a:p>
        </p:txBody>
      </p:sp>
      <p:sp>
        <p:nvSpPr>
          <p:cNvPr id="147" name="Shape 147"/>
          <p:cNvSpPr/>
          <p:nvPr/>
        </p:nvSpPr>
        <p:spPr>
          <a:xfrm flipV="1">
            <a:off x="6773411" y="3308995"/>
            <a:ext cx="1133942" cy="356810"/>
          </a:xfrm>
          <a:prstGeom prst="line">
            <a:avLst/>
          </a:prstGeom>
          <a:ln w="25400">
            <a:solidFill>
              <a:srgbClr val="51A7F9"/>
            </a:solidFill>
            <a:miter lim="400000"/>
          </a:ln>
        </p:spPr>
        <p:txBody>
          <a:bodyPr lIns="0" tIns="0" rIns="0" bIns="0" anchor="ctr"/>
          <a:lstStyle/>
          <a:p>
            <a:pPr lvl="0">
              <a:defRPr sz="2400"/>
            </a:pPr>
          </a:p>
        </p:txBody>
      </p:sp>
      <p:sp>
        <p:nvSpPr>
          <p:cNvPr id="148" name="Shape 148"/>
          <p:cNvSpPr/>
          <p:nvPr/>
        </p:nvSpPr>
        <p:spPr>
          <a:xfrm>
            <a:off x="2554188" y="6057900"/>
            <a:ext cx="606624"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49" name="Shape 149"/>
          <p:cNvSpPr/>
          <p:nvPr/>
        </p:nvSpPr>
        <p:spPr>
          <a:xfrm>
            <a:off x="5245338" y="6057900"/>
            <a:ext cx="606624"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0" name="Shape 150"/>
          <p:cNvSpPr/>
          <p:nvPr/>
        </p:nvSpPr>
        <p:spPr>
          <a:xfrm>
            <a:off x="7949188" y="6057143"/>
            <a:ext cx="606624"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1" name="Shape 151"/>
          <p:cNvSpPr/>
          <p:nvPr/>
        </p:nvSpPr>
        <p:spPr>
          <a:xfrm>
            <a:off x="10630138" y="6057900"/>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2" name="Shape 152"/>
          <p:cNvSpPr/>
          <p:nvPr/>
        </p:nvSpPr>
        <p:spPr>
          <a:xfrm>
            <a:off x="2554188" y="7429500"/>
            <a:ext cx="606624"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3" name="Shape 153"/>
          <p:cNvSpPr/>
          <p:nvPr/>
        </p:nvSpPr>
        <p:spPr>
          <a:xfrm>
            <a:off x="5245338" y="7429500"/>
            <a:ext cx="606624"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4" name="Shape 154"/>
          <p:cNvSpPr/>
          <p:nvPr/>
        </p:nvSpPr>
        <p:spPr>
          <a:xfrm>
            <a:off x="7963138" y="7429500"/>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5" name="Shape 155"/>
          <p:cNvSpPr/>
          <p:nvPr/>
        </p:nvSpPr>
        <p:spPr>
          <a:xfrm>
            <a:off x="10630138" y="7416800"/>
            <a:ext cx="606625" cy="60662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solidFill>
                  <a:srgbClr val="FFFFFF"/>
                </a:solidFill>
              </a:defRPr>
            </a:pPr>
          </a:p>
        </p:txBody>
      </p:sp>
      <p:sp>
        <p:nvSpPr>
          <p:cNvPr id="156" name="Shape 156"/>
          <p:cNvSpPr/>
          <p:nvPr/>
        </p:nvSpPr>
        <p:spPr>
          <a:xfrm>
            <a:off x="3175000" y="6385854"/>
            <a:ext cx="2056151" cy="1"/>
          </a:xfrm>
          <a:prstGeom prst="line">
            <a:avLst/>
          </a:prstGeom>
          <a:ln w="50800">
            <a:solidFill>
              <a:srgbClr val="1A931F"/>
            </a:solidFill>
            <a:miter lim="400000"/>
          </a:ln>
        </p:spPr>
        <p:txBody>
          <a:bodyPr lIns="0" tIns="0" rIns="0" bIns="0" anchor="ctr"/>
          <a:lstStyle/>
          <a:p>
            <a:pPr lvl="0">
              <a:defRPr sz="2400"/>
            </a:pPr>
          </a:p>
        </p:txBody>
      </p:sp>
      <p:sp>
        <p:nvSpPr>
          <p:cNvPr id="157" name="Shape 157"/>
          <p:cNvSpPr/>
          <p:nvPr/>
        </p:nvSpPr>
        <p:spPr>
          <a:xfrm>
            <a:off x="5848350" y="6360454"/>
            <a:ext cx="2056151" cy="1"/>
          </a:xfrm>
          <a:prstGeom prst="line">
            <a:avLst/>
          </a:prstGeom>
          <a:ln w="50800">
            <a:solidFill>
              <a:srgbClr val="1A931F"/>
            </a:solidFill>
            <a:miter lim="400000"/>
          </a:ln>
        </p:spPr>
        <p:txBody>
          <a:bodyPr lIns="0" tIns="0" rIns="0" bIns="0" anchor="ctr"/>
          <a:lstStyle/>
          <a:p>
            <a:pPr lvl="0">
              <a:defRPr sz="2400"/>
            </a:pPr>
          </a:p>
        </p:txBody>
      </p:sp>
      <p:sp>
        <p:nvSpPr>
          <p:cNvPr id="158" name="Shape 158"/>
          <p:cNvSpPr/>
          <p:nvPr/>
        </p:nvSpPr>
        <p:spPr>
          <a:xfrm>
            <a:off x="8558550" y="6360454"/>
            <a:ext cx="2056151" cy="1"/>
          </a:xfrm>
          <a:prstGeom prst="line">
            <a:avLst/>
          </a:prstGeom>
          <a:ln w="50800">
            <a:solidFill>
              <a:srgbClr val="1A931F"/>
            </a:solidFill>
            <a:miter lim="400000"/>
          </a:ln>
        </p:spPr>
        <p:txBody>
          <a:bodyPr lIns="0" tIns="0" rIns="0" bIns="0" anchor="ctr"/>
          <a:lstStyle/>
          <a:p>
            <a:pPr lvl="0">
              <a:defRPr sz="2400"/>
            </a:pPr>
          </a:p>
        </p:txBody>
      </p:sp>
      <p:sp>
        <p:nvSpPr>
          <p:cNvPr id="159" name="Shape 159"/>
          <p:cNvSpPr/>
          <p:nvPr/>
        </p:nvSpPr>
        <p:spPr>
          <a:xfrm>
            <a:off x="3175000" y="7732811"/>
            <a:ext cx="2056151" cy="1"/>
          </a:xfrm>
          <a:prstGeom prst="line">
            <a:avLst/>
          </a:prstGeom>
          <a:ln w="50800">
            <a:solidFill>
              <a:srgbClr val="1A931F"/>
            </a:solidFill>
            <a:miter lim="400000"/>
          </a:ln>
        </p:spPr>
        <p:txBody>
          <a:bodyPr lIns="0" tIns="0" rIns="0" bIns="0" anchor="ctr"/>
          <a:lstStyle/>
          <a:p>
            <a:pPr lvl="0">
              <a:defRPr sz="2400"/>
            </a:pPr>
          </a:p>
        </p:txBody>
      </p:sp>
      <p:sp>
        <p:nvSpPr>
          <p:cNvPr id="160" name="Shape 160"/>
          <p:cNvSpPr/>
          <p:nvPr/>
        </p:nvSpPr>
        <p:spPr>
          <a:xfrm>
            <a:off x="5892800" y="7732811"/>
            <a:ext cx="2056151" cy="1"/>
          </a:xfrm>
          <a:prstGeom prst="line">
            <a:avLst/>
          </a:prstGeom>
          <a:ln w="50800">
            <a:solidFill>
              <a:srgbClr val="1A931F"/>
            </a:solidFill>
            <a:miter lim="400000"/>
          </a:ln>
        </p:spPr>
        <p:txBody>
          <a:bodyPr lIns="0" tIns="0" rIns="0" bIns="0" anchor="ctr"/>
          <a:lstStyle/>
          <a:p>
            <a:pPr lvl="0">
              <a:defRPr sz="2400"/>
            </a:pPr>
          </a:p>
        </p:txBody>
      </p:sp>
      <p:sp>
        <p:nvSpPr>
          <p:cNvPr id="161" name="Shape 161"/>
          <p:cNvSpPr/>
          <p:nvPr/>
        </p:nvSpPr>
        <p:spPr>
          <a:xfrm>
            <a:off x="8564900" y="7732811"/>
            <a:ext cx="2056151" cy="1"/>
          </a:xfrm>
          <a:prstGeom prst="line">
            <a:avLst/>
          </a:prstGeom>
          <a:ln w="50800">
            <a:solidFill>
              <a:srgbClr val="1A931F"/>
            </a:solidFill>
            <a:miter lim="400000"/>
          </a:ln>
        </p:spPr>
        <p:txBody>
          <a:bodyPr lIns="0" tIns="0" rIns="0" bIns="0" anchor="ctr"/>
          <a:lstStyle/>
          <a:p>
            <a:pPr lvl="0">
              <a:defRPr sz="2400"/>
            </a:pPr>
          </a:p>
        </p:txBody>
      </p:sp>
      <p:sp>
        <p:nvSpPr>
          <p:cNvPr id="162" name="Shape 162"/>
          <p:cNvSpPr/>
          <p:nvPr/>
        </p:nvSpPr>
        <p:spPr>
          <a:xfrm flipV="1">
            <a:off x="2857499" y="6649030"/>
            <a:ext cx="1" cy="789900"/>
          </a:xfrm>
          <a:prstGeom prst="line">
            <a:avLst/>
          </a:prstGeom>
          <a:ln w="50800">
            <a:solidFill>
              <a:srgbClr val="1A931F"/>
            </a:solidFill>
            <a:miter lim="400000"/>
          </a:ln>
        </p:spPr>
        <p:txBody>
          <a:bodyPr lIns="0" tIns="0" rIns="0" bIns="0" anchor="ctr"/>
          <a:lstStyle/>
          <a:p>
            <a:pPr lvl="0">
              <a:defRPr sz="2400"/>
            </a:pPr>
          </a:p>
        </p:txBody>
      </p:sp>
      <p:sp>
        <p:nvSpPr>
          <p:cNvPr id="163" name="Shape 163"/>
          <p:cNvSpPr/>
          <p:nvPr/>
        </p:nvSpPr>
        <p:spPr>
          <a:xfrm flipV="1">
            <a:off x="5555000" y="6652061"/>
            <a:ext cx="1" cy="789901"/>
          </a:xfrm>
          <a:prstGeom prst="line">
            <a:avLst/>
          </a:prstGeom>
          <a:ln w="50800">
            <a:solidFill>
              <a:srgbClr val="1A931F"/>
            </a:solidFill>
            <a:miter lim="400000"/>
          </a:ln>
        </p:spPr>
        <p:txBody>
          <a:bodyPr lIns="0" tIns="0" rIns="0" bIns="0" anchor="ctr"/>
          <a:lstStyle/>
          <a:p>
            <a:pPr lvl="0">
              <a:defRPr sz="2400"/>
            </a:pPr>
          </a:p>
        </p:txBody>
      </p:sp>
      <p:sp>
        <p:nvSpPr>
          <p:cNvPr id="164" name="Shape 164"/>
          <p:cNvSpPr/>
          <p:nvPr/>
        </p:nvSpPr>
        <p:spPr>
          <a:xfrm flipV="1">
            <a:off x="8266450" y="6652061"/>
            <a:ext cx="1" cy="789901"/>
          </a:xfrm>
          <a:prstGeom prst="line">
            <a:avLst/>
          </a:prstGeom>
          <a:ln w="50800">
            <a:solidFill>
              <a:srgbClr val="1A931F"/>
            </a:solidFill>
            <a:miter lim="400000"/>
          </a:ln>
        </p:spPr>
        <p:txBody>
          <a:bodyPr lIns="0" tIns="0" rIns="0" bIns="0" anchor="ctr"/>
          <a:lstStyle/>
          <a:p>
            <a:pPr lvl="0">
              <a:defRPr sz="2400"/>
            </a:pPr>
          </a:p>
        </p:txBody>
      </p:sp>
      <p:sp>
        <p:nvSpPr>
          <p:cNvPr id="165" name="Shape 165"/>
          <p:cNvSpPr/>
          <p:nvPr/>
        </p:nvSpPr>
        <p:spPr>
          <a:xfrm flipV="1">
            <a:off x="10933450" y="6652061"/>
            <a:ext cx="1" cy="789901"/>
          </a:xfrm>
          <a:prstGeom prst="line">
            <a:avLst/>
          </a:prstGeom>
          <a:ln w="50800">
            <a:solidFill>
              <a:srgbClr val="1A931F"/>
            </a:solidFill>
            <a:miter lim="400000"/>
          </a:ln>
        </p:spPr>
        <p:txBody>
          <a:bodyPr lIns="0" tIns="0" rIns="0" bIns="0" anchor="ctr"/>
          <a:lstStyle/>
          <a:p>
            <a:pPr lvl="0">
              <a:defRPr sz="2400"/>
            </a:pPr>
          </a:p>
        </p:txBody>
      </p:sp>
      <p:sp>
        <p:nvSpPr>
          <p:cNvPr id="166" name="Shape 166"/>
          <p:cNvSpPr/>
          <p:nvPr/>
        </p:nvSpPr>
        <p:spPr>
          <a:xfrm>
            <a:off x="1460391" y="5964075"/>
            <a:ext cx="1078360" cy="396380"/>
          </a:xfrm>
          <a:prstGeom prst="line">
            <a:avLst/>
          </a:prstGeom>
          <a:ln w="25400">
            <a:solidFill>
              <a:srgbClr val="51A7F9"/>
            </a:solidFill>
            <a:miter lim="400000"/>
          </a:ln>
        </p:spPr>
        <p:txBody>
          <a:bodyPr lIns="0" tIns="0" rIns="0" bIns="0" anchor="ctr"/>
          <a:lstStyle/>
          <a:p>
            <a:pPr lvl="0">
              <a:defRPr sz="2400"/>
            </a:pPr>
          </a:p>
        </p:txBody>
      </p:sp>
      <p:sp>
        <p:nvSpPr>
          <p:cNvPr id="167" name="Shape 167"/>
          <p:cNvSpPr/>
          <p:nvPr/>
        </p:nvSpPr>
        <p:spPr>
          <a:xfrm flipV="1">
            <a:off x="1433849" y="6522875"/>
            <a:ext cx="1131443" cy="289075"/>
          </a:xfrm>
          <a:prstGeom prst="line">
            <a:avLst/>
          </a:prstGeom>
          <a:ln w="25400">
            <a:solidFill>
              <a:srgbClr val="51A7F9"/>
            </a:solidFill>
            <a:miter lim="400000"/>
          </a:ln>
        </p:spPr>
        <p:txBody>
          <a:bodyPr lIns="0" tIns="0" rIns="0" bIns="0" anchor="ctr"/>
          <a:lstStyle/>
          <a:p>
            <a:pPr lvl="0">
              <a:defRPr sz="2400"/>
            </a:pPr>
          </a:p>
        </p:txBody>
      </p:sp>
      <p:sp>
        <p:nvSpPr>
          <p:cNvPr id="168" name="Shape 168"/>
          <p:cNvSpPr/>
          <p:nvPr/>
        </p:nvSpPr>
        <p:spPr>
          <a:xfrm flipV="1">
            <a:off x="1535449" y="7983375"/>
            <a:ext cx="1131443" cy="289075"/>
          </a:xfrm>
          <a:prstGeom prst="line">
            <a:avLst/>
          </a:prstGeom>
          <a:ln w="25400">
            <a:solidFill>
              <a:srgbClr val="B36AE2"/>
            </a:solidFill>
            <a:miter lim="400000"/>
          </a:ln>
        </p:spPr>
        <p:txBody>
          <a:bodyPr lIns="0" tIns="0" rIns="0" bIns="0" anchor="ctr"/>
          <a:lstStyle/>
          <a:p>
            <a:pPr lvl="0">
              <a:defRPr sz="2400"/>
            </a:pPr>
          </a:p>
        </p:txBody>
      </p:sp>
      <p:sp>
        <p:nvSpPr>
          <p:cNvPr id="169" name="Shape 169"/>
          <p:cNvSpPr/>
          <p:nvPr/>
        </p:nvSpPr>
        <p:spPr>
          <a:xfrm>
            <a:off x="1498490" y="7199472"/>
            <a:ext cx="1078361" cy="396380"/>
          </a:xfrm>
          <a:prstGeom prst="line">
            <a:avLst/>
          </a:prstGeom>
          <a:ln w="25400">
            <a:solidFill>
              <a:srgbClr val="B36AE2"/>
            </a:solidFill>
            <a:miter lim="400000"/>
          </a:ln>
        </p:spPr>
        <p:txBody>
          <a:bodyPr lIns="0" tIns="0" rIns="0" bIns="0" anchor="ctr"/>
          <a:lstStyle/>
          <a:p>
            <a:pPr lvl="0">
              <a:defRPr sz="2400"/>
            </a:pPr>
          </a:p>
        </p:txBody>
      </p:sp>
      <p:sp>
        <p:nvSpPr>
          <p:cNvPr id="170" name="Shape 170"/>
          <p:cNvSpPr/>
          <p:nvPr/>
        </p:nvSpPr>
        <p:spPr>
          <a:xfrm>
            <a:off x="11188700" y="6551772"/>
            <a:ext cx="1078360" cy="396380"/>
          </a:xfrm>
          <a:prstGeom prst="line">
            <a:avLst/>
          </a:prstGeom>
          <a:ln w="25400">
            <a:solidFill>
              <a:srgbClr val="51A7F9"/>
            </a:solidFill>
            <a:miter lim="400000"/>
          </a:ln>
        </p:spPr>
        <p:txBody>
          <a:bodyPr lIns="0" tIns="0" rIns="0" bIns="0" anchor="ctr"/>
          <a:lstStyle/>
          <a:p>
            <a:pPr lvl="0">
              <a:defRPr sz="2400"/>
            </a:pPr>
          </a:p>
        </p:txBody>
      </p:sp>
      <p:sp>
        <p:nvSpPr>
          <p:cNvPr id="171" name="Shape 171"/>
          <p:cNvSpPr/>
          <p:nvPr/>
        </p:nvSpPr>
        <p:spPr>
          <a:xfrm flipV="1">
            <a:off x="11038420" y="5452607"/>
            <a:ext cx="943224" cy="600986"/>
          </a:xfrm>
          <a:prstGeom prst="line">
            <a:avLst/>
          </a:prstGeom>
          <a:ln w="25400">
            <a:solidFill>
              <a:srgbClr val="51A7F9"/>
            </a:solidFill>
            <a:miter lim="400000"/>
          </a:ln>
        </p:spPr>
        <p:txBody>
          <a:bodyPr lIns="0" tIns="0" rIns="0" bIns="0" anchor="ctr"/>
          <a:lstStyle/>
          <a:p>
            <a:pPr lvl="0">
              <a:defRPr sz="2400"/>
            </a:pPr>
          </a:p>
        </p:txBody>
      </p:sp>
      <p:sp>
        <p:nvSpPr>
          <p:cNvPr id="172" name="Shape 172"/>
          <p:cNvSpPr/>
          <p:nvPr/>
        </p:nvSpPr>
        <p:spPr>
          <a:xfrm flipV="1">
            <a:off x="11218168" y="7429204"/>
            <a:ext cx="943224" cy="173789"/>
          </a:xfrm>
          <a:prstGeom prst="line">
            <a:avLst/>
          </a:prstGeom>
          <a:ln w="25400">
            <a:solidFill>
              <a:srgbClr val="B36AE2"/>
            </a:solidFill>
            <a:miter lim="400000"/>
          </a:ln>
        </p:spPr>
        <p:txBody>
          <a:bodyPr lIns="0" tIns="0" rIns="0" bIns="0" anchor="ctr"/>
          <a:lstStyle/>
          <a:p>
            <a:pPr lvl="0">
              <a:defRPr sz="2400"/>
            </a:pPr>
          </a:p>
        </p:txBody>
      </p:sp>
      <p:sp>
        <p:nvSpPr>
          <p:cNvPr id="173" name="Shape 173"/>
          <p:cNvSpPr/>
          <p:nvPr/>
        </p:nvSpPr>
        <p:spPr>
          <a:xfrm>
            <a:off x="11150600" y="7926209"/>
            <a:ext cx="1078360" cy="396380"/>
          </a:xfrm>
          <a:prstGeom prst="line">
            <a:avLst/>
          </a:prstGeom>
          <a:ln w="25400">
            <a:solidFill>
              <a:srgbClr val="B36AE2"/>
            </a:solidFill>
            <a:miter lim="400000"/>
          </a:ln>
        </p:spPr>
        <p:txBody>
          <a:bodyPr lIns="0" tIns="0" rIns="0" bIns="0" anchor="ctr"/>
          <a:lstStyle/>
          <a:p>
            <a:pPr lvl="0">
              <a:defRPr sz="2400"/>
            </a:pPr>
          </a:p>
        </p:txBody>
      </p:sp>
      <p:sp>
        <p:nvSpPr>
          <p:cNvPr id="174" name="Shape 174"/>
          <p:cNvSpPr/>
          <p:nvPr/>
        </p:nvSpPr>
        <p:spPr>
          <a:xfrm>
            <a:off x="5819483" y="8394700"/>
            <a:ext cx="211378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Full Network View</a:t>
            </a:r>
          </a:p>
        </p:txBody>
      </p:sp>
      <p:sp>
        <p:nvSpPr>
          <p:cNvPr id="175" name="Shape 175"/>
          <p:cNvSpPr/>
          <p:nvPr/>
        </p:nvSpPr>
        <p:spPr>
          <a:xfrm>
            <a:off x="8253760" y="3759200"/>
            <a:ext cx="26784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Abstract Network View</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title"/>
          </p:nvPr>
        </p:nvSpPr>
        <p:spPr>
          <a:prstGeom prst="rect">
            <a:avLst/>
          </a:prstGeom>
        </p:spPr>
        <p:txBody>
          <a:bodyPr/>
          <a:lstStyle/>
          <a:p>
            <a:pPr lvl="0">
              <a:defRPr sz="1800"/>
            </a:pPr>
            <a:r>
              <a:rPr sz="8000"/>
              <a:t>More Detailed Model</a:t>
            </a:r>
          </a:p>
        </p:txBody>
      </p:sp>
      <p:sp>
        <p:nvSpPr>
          <p:cNvPr id="178" name="Shape 178"/>
          <p:cNvSpPr/>
          <p:nvPr>
            <p:ph type="body" idx="1"/>
          </p:nvPr>
        </p:nvSpPr>
        <p:spPr>
          <a:xfrm>
            <a:off x="484286" y="2482850"/>
            <a:ext cx="11099801" cy="6286500"/>
          </a:xfrm>
          <a:prstGeom prst="rect">
            <a:avLst/>
          </a:prstGeom>
        </p:spPr>
        <p:txBody>
          <a:bodyPr/>
          <a:lstStyle>
            <a:lvl1pPr marL="0" indent="0">
              <a:buSzTx/>
              <a:buNone/>
              <a:defRPr sz="2000"/>
            </a:lvl1pPr>
          </a:lstStyle>
          <a:p>
            <a:pPr lvl="0">
              <a:defRPr sz="1800"/>
            </a:pPr>
            <a:r>
              <a:rPr sz="2000"/>
              <a:t>Service model can generally be described by a table pipeline.</a:t>
            </a:r>
            <a:endParaRPr sz="2000"/>
          </a:p>
        </p:txBody>
      </p:sp>
      <p:sp>
        <p:nvSpPr>
          <p:cNvPr id="179" name="Shape 179"/>
          <p:cNvSpPr/>
          <p:nvPr/>
        </p:nvSpPr>
        <p:spPr>
          <a:xfrm>
            <a:off x="2235200" y="6032500"/>
            <a:ext cx="1270000"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187" name="Group 187"/>
          <p:cNvGrpSpPr/>
          <p:nvPr/>
        </p:nvGrpSpPr>
        <p:grpSpPr>
          <a:xfrm>
            <a:off x="2471861" y="6321325"/>
            <a:ext cx="618878" cy="692350"/>
            <a:chOff x="0" y="0"/>
            <a:chExt cx="618876" cy="692348"/>
          </a:xfrm>
        </p:grpSpPr>
        <p:sp>
          <p:nvSpPr>
            <p:cNvPr id="180" name="Shape 180"/>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1" name="Shape 181"/>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2" name="Shape 182"/>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3" name="Shape 183"/>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4" name="Shape 184"/>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5" name="Shape 185"/>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86" name="Shape 186"/>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188" name="Shape 188"/>
          <p:cNvSpPr/>
          <p:nvPr/>
        </p:nvSpPr>
        <p:spPr>
          <a:xfrm>
            <a:off x="3955615"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196" name="Group 196"/>
          <p:cNvGrpSpPr/>
          <p:nvPr/>
        </p:nvGrpSpPr>
        <p:grpSpPr>
          <a:xfrm>
            <a:off x="4254500" y="6321325"/>
            <a:ext cx="618877" cy="692350"/>
            <a:chOff x="0" y="0"/>
            <a:chExt cx="618876" cy="692348"/>
          </a:xfrm>
        </p:grpSpPr>
        <p:sp>
          <p:nvSpPr>
            <p:cNvPr id="189" name="Shape 189"/>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0" name="Shape 190"/>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1" name="Shape 191"/>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2" name="Shape 192"/>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3" name="Shape 193"/>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4" name="Shape 194"/>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5" name="Shape 195"/>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197" name="Shape 197"/>
          <p:cNvSpPr/>
          <p:nvPr/>
        </p:nvSpPr>
        <p:spPr>
          <a:xfrm>
            <a:off x="5676031" y="6032500"/>
            <a:ext cx="1270001" cy="1270000"/>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grpSp>
        <p:nvGrpSpPr>
          <p:cNvPr id="205" name="Group 205"/>
          <p:cNvGrpSpPr/>
          <p:nvPr/>
        </p:nvGrpSpPr>
        <p:grpSpPr>
          <a:xfrm>
            <a:off x="6001593" y="6321325"/>
            <a:ext cx="618878" cy="692350"/>
            <a:chOff x="0" y="0"/>
            <a:chExt cx="618876" cy="692348"/>
          </a:xfrm>
        </p:grpSpPr>
        <p:sp>
          <p:nvSpPr>
            <p:cNvPr id="198" name="Shape 198"/>
            <p:cNvSpPr/>
            <p:nvPr/>
          </p:nvSpPr>
          <p:spPr>
            <a:xfrm>
              <a:off x="0" y="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199" name="Shape 199"/>
            <p:cNvSpPr/>
            <p:nvPr/>
          </p:nvSpPr>
          <p:spPr>
            <a:xfrm>
              <a:off x="0" y="1778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00" name="Shape 200"/>
            <p:cNvSpPr/>
            <p:nvPr/>
          </p:nvSpPr>
          <p:spPr>
            <a:xfrm>
              <a:off x="0" y="3556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01" name="Shape 201"/>
            <p:cNvSpPr/>
            <p:nvPr/>
          </p:nvSpPr>
          <p:spPr>
            <a:xfrm>
              <a:off x="0" y="533400"/>
              <a:ext cx="618877" cy="15240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02" name="Shape 202"/>
            <p:cNvSpPr/>
            <p:nvPr/>
          </p:nvSpPr>
          <p:spPr>
            <a:xfrm>
              <a:off x="139700" y="473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03" name="Shape 203"/>
            <p:cNvSpPr/>
            <p:nvPr/>
          </p:nvSpPr>
          <p:spPr>
            <a:xfrm>
              <a:off x="4953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sp>
          <p:nvSpPr>
            <p:cNvPr id="204" name="Shape 204"/>
            <p:cNvSpPr/>
            <p:nvPr/>
          </p:nvSpPr>
          <p:spPr>
            <a:xfrm>
              <a:off x="317500" y="34676"/>
              <a:ext cx="52487" cy="644973"/>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solidFill>
                    <a:srgbClr val="FFFFFF"/>
                  </a:solidFill>
                </a:defRPr>
              </a:pPr>
            </a:p>
          </p:txBody>
        </p:sp>
      </p:grpSp>
      <p:sp>
        <p:nvSpPr>
          <p:cNvPr id="206" name="Shape 206"/>
          <p:cNvSpPr/>
          <p:nvPr/>
        </p:nvSpPr>
        <p:spPr>
          <a:xfrm>
            <a:off x="611558" y="6565900"/>
            <a:ext cx="1173227"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In</a:t>
            </a:r>
          </a:p>
        </p:txBody>
      </p:sp>
      <p:sp>
        <p:nvSpPr>
          <p:cNvPr id="207" name="Shape 207"/>
          <p:cNvSpPr/>
          <p:nvPr/>
        </p:nvSpPr>
        <p:spPr>
          <a:xfrm>
            <a:off x="2582925"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L2</a:t>
            </a:r>
          </a:p>
        </p:txBody>
      </p:sp>
      <p:sp>
        <p:nvSpPr>
          <p:cNvPr id="208" name="Shape 208"/>
          <p:cNvSpPr/>
          <p:nvPr/>
        </p:nvSpPr>
        <p:spPr>
          <a:xfrm>
            <a:off x="4392241" y="6959600"/>
            <a:ext cx="39674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L3</a:t>
            </a:r>
          </a:p>
        </p:txBody>
      </p:sp>
      <p:sp>
        <p:nvSpPr>
          <p:cNvPr id="209" name="Shape 209"/>
          <p:cNvSpPr/>
          <p:nvPr/>
        </p:nvSpPr>
        <p:spPr>
          <a:xfrm>
            <a:off x="5867847" y="6959600"/>
            <a:ext cx="73533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ACLs</a:t>
            </a:r>
          </a:p>
        </p:txBody>
      </p:sp>
      <p:sp>
        <p:nvSpPr>
          <p:cNvPr id="210" name="Shape 210"/>
          <p:cNvSpPr/>
          <p:nvPr/>
        </p:nvSpPr>
        <p:spPr>
          <a:xfrm>
            <a:off x="7297641" y="6565900"/>
            <a:ext cx="13708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lvl="0">
              <a:defRPr sz="1800"/>
            </a:pPr>
            <a:r>
              <a:rPr sz="2000"/>
              <a:t>Packet Out</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lvl="0">
              <a:defRPr sz="1800"/>
            </a:pPr>
            <a:r>
              <a:rPr sz="8000"/>
              <a:t>How to implement this?</a:t>
            </a:r>
          </a:p>
        </p:txBody>
      </p:sp>
      <p:sp>
        <p:nvSpPr>
          <p:cNvPr id="213" name="Shape 213"/>
          <p:cNvSpPr/>
          <p:nvPr>
            <p:ph type="body" idx="1"/>
          </p:nvPr>
        </p:nvSpPr>
        <p:spPr>
          <a:xfrm>
            <a:off x="952500" y="2609850"/>
            <a:ext cx="11099800" cy="6286500"/>
          </a:xfrm>
          <a:prstGeom prst="rect">
            <a:avLst/>
          </a:prstGeom>
        </p:spPr>
        <p:txBody>
          <a:bodyPr/>
          <a:lstStyle/>
          <a:p>
            <a:pPr lvl="0">
              <a:defRPr sz="1800"/>
            </a:pPr>
            <a:r>
              <a:rPr sz="2000"/>
              <a:t>Create table pipelines in virtual space (L2, L3, ACL).</a:t>
            </a:r>
            <a:endParaRPr sz="2000"/>
          </a:p>
          <a:p>
            <a:pPr lvl="0">
              <a:defRPr sz="1800"/>
            </a:pPr>
            <a:r>
              <a:rPr sz="2000"/>
              <a:t>Distribute pipeline operations over network of physical hardware. (physical switches)</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lvl="0">
              <a:defRPr sz="1800"/>
            </a:pPr>
            <a:r>
              <a:rPr sz="8000"/>
              <a:t>SDN V2</a:t>
            </a:r>
          </a:p>
        </p:txBody>
      </p:sp>
      <p:sp>
        <p:nvSpPr>
          <p:cNvPr id="216" name="Shape 216"/>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lvl1pPr defTabSz="560831">
              <a:defRPr sz="7679"/>
            </a:lvl1pPr>
          </a:lstStyle>
          <a:p>
            <a:pPr lvl="0">
              <a:defRPr sz="1800"/>
            </a:pPr>
            <a:r>
              <a:rPr sz="7679"/>
              <a:t>Three Network Interfaces</a:t>
            </a:r>
          </a:p>
        </p:txBody>
      </p:sp>
      <p:sp>
        <p:nvSpPr>
          <p:cNvPr id="219" name="Shape 219"/>
          <p:cNvSpPr/>
          <p:nvPr>
            <p:ph type="body" idx="1"/>
          </p:nvPr>
        </p:nvSpPr>
        <p:spPr>
          <a:prstGeom prst="rect">
            <a:avLst/>
          </a:prstGeom>
        </p:spPr>
        <p:txBody>
          <a:bodyPr/>
          <a:lstStyle/>
          <a:p>
            <a:pPr lvl="0">
              <a:defRPr sz="1800"/>
            </a:pPr>
            <a:r>
              <a:rPr sz="2000"/>
              <a:t>Forwarding interface</a:t>
            </a:r>
            <a:endParaRPr sz="2000"/>
          </a:p>
          <a:p>
            <a:pPr lvl="1">
              <a:defRPr sz="1800"/>
            </a:pPr>
            <a:r>
              <a:rPr sz="2000"/>
              <a:t>Provides flexible abstract forwarding model</a:t>
            </a:r>
            <a:endParaRPr sz="2000"/>
          </a:p>
          <a:p>
            <a:pPr lvl="0">
              <a:defRPr sz="1800"/>
            </a:pPr>
            <a:r>
              <a:rPr sz="2000"/>
              <a:t>Global network view</a:t>
            </a:r>
            <a:endParaRPr sz="2000"/>
          </a:p>
          <a:p>
            <a:pPr lvl="1">
              <a:defRPr sz="1800"/>
            </a:pPr>
            <a:r>
              <a:rPr sz="2000"/>
              <a:t>Shields higher layers from state dissemination/collection</a:t>
            </a:r>
            <a:endParaRPr sz="2000"/>
          </a:p>
          <a:p>
            <a:pPr lvl="0">
              <a:defRPr sz="1800"/>
            </a:pPr>
            <a:r>
              <a:rPr sz="2000"/>
              <a:t>Abstract Network View</a:t>
            </a:r>
            <a:endParaRPr sz="2000"/>
          </a:p>
          <a:p>
            <a:pPr lvl="1">
              <a:defRPr sz="1800"/>
            </a:pPr>
            <a:r>
              <a:rPr sz="2000"/>
              <a:t>Shields control program from details of physical network.</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490727">
              <a:defRPr sz="6719"/>
            </a:lvl1pPr>
          </a:lstStyle>
          <a:p>
            <a:pPr lvl="0">
              <a:defRPr sz="1800"/>
            </a:pPr>
            <a:r>
              <a:rPr sz="6719"/>
              <a:t>From SDN to clean state architecture</a:t>
            </a:r>
          </a:p>
        </p:txBody>
      </p:sp>
      <p:sp>
        <p:nvSpPr>
          <p:cNvPr id="222" name="Shape 222"/>
          <p:cNvSpPr/>
          <p:nvPr>
            <p:ph type="body" idx="1"/>
          </p:nvPr>
        </p:nvSpPr>
        <p:spPr>
          <a:prstGeom prst="rect">
            <a:avLst/>
          </a:prstGeom>
        </p:spPr>
        <p:txBody>
          <a:bodyPr/>
          <a:lstStyle/>
          <a:p>
            <a:pPr lvl="0">
              <a:defRPr sz="1800"/>
            </a:pPr>
            <a:r>
              <a:rPr sz="2000"/>
              <a:t>These are the basic abstractions that underlie SDN</a:t>
            </a:r>
            <a:endParaRPr sz="2000"/>
          </a:p>
          <a:p>
            <a:pPr lvl="0">
              <a:defRPr sz="1800"/>
            </a:pPr>
            <a:r>
              <a:rPr sz="2000"/>
              <a:t>Are abstractions only relevant to network control?</a:t>
            </a:r>
            <a:endParaRPr sz="2000"/>
          </a:p>
          <a:p>
            <a:pPr lvl="0">
              <a:defRPr sz="1800"/>
            </a:pPr>
            <a:r>
              <a:rPr sz="2000"/>
              <a:t>What about more general architectural questions?</a:t>
            </a:r>
            <a:endParaRPr sz="2000"/>
          </a:p>
          <a:p>
            <a:pPr lvl="0">
              <a:defRPr sz="1800"/>
            </a:pPr>
            <a:r>
              <a:rPr sz="2000"/>
              <a:t>What problems do we want abstractions to solve?</a:t>
            </a:r>
            <a:endParaRPr sz="2000"/>
          </a:p>
          <a:p>
            <a:pPr lvl="1">
              <a:defRPr sz="1800"/>
            </a:pPr>
            <a:r>
              <a:rPr sz="2000"/>
              <a:t>Architectural rigidity.</a:t>
            </a:r>
            <a:endParaRPr sz="2000"/>
          </a:p>
          <a:p>
            <a:pPr lvl="0">
              <a:defRPr sz="1800"/>
            </a:pPr>
            <a:r>
              <a:rPr sz="2000"/>
              <a:t>How can we make the architecture evolvable?</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lvl1pPr defTabSz="490727">
              <a:defRPr sz="6719"/>
            </a:lvl1pPr>
          </a:lstStyle>
          <a:p>
            <a:pPr lvl="0">
              <a:defRPr sz="1800"/>
            </a:pPr>
            <a:r>
              <a:rPr sz="6719"/>
              <a:t>Why is current architecture rigid?</a:t>
            </a:r>
          </a:p>
        </p:txBody>
      </p:sp>
      <p:sp>
        <p:nvSpPr>
          <p:cNvPr id="225" name="Shape 225"/>
          <p:cNvSpPr/>
          <p:nvPr>
            <p:ph type="body" idx="1"/>
          </p:nvPr>
        </p:nvSpPr>
        <p:spPr>
          <a:prstGeom prst="rect">
            <a:avLst/>
          </a:prstGeom>
        </p:spPr>
        <p:txBody>
          <a:bodyPr/>
          <a:lstStyle/>
          <a:p>
            <a:pPr lvl="0">
              <a:defRPr sz="1800"/>
            </a:pPr>
            <a:r>
              <a:rPr sz="2000"/>
              <a:t>IP is central component of architecture</a:t>
            </a:r>
            <a:endParaRPr sz="2000"/>
          </a:p>
          <a:p>
            <a:pPr lvl="0">
              <a:defRPr sz="1800"/>
            </a:pPr>
            <a:r>
              <a:rPr sz="2000"/>
              <a:t>IP is embedded in interdomain routing</a:t>
            </a:r>
            <a:endParaRPr sz="2000"/>
          </a:p>
          <a:p>
            <a:pPr lvl="1">
              <a:defRPr sz="1800"/>
            </a:pPr>
            <a:r>
              <a:rPr sz="2000"/>
              <a:t>and interdomain routing is hard to change</a:t>
            </a:r>
            <a:endParaRPr sz="2000"/>
          </a:p>
          <a:p>
            <a:pPr lvl="0">
              <a:defRPr sz="1800"/>
            </a:pPr>
            <a:r>
              <a:rPr sz="2000"/>
              <a:t>IP is embedded in applications (via API)</a:t>
            </a:r>
            <a:endParaRPr sz="2000"/>
          </a:p>
          <a:p>
            <a:pPr lvl="1">
              <a:defRPr sz="1800"/>
            </a:pPr>
            <a:r>
              <a:rPr sz="2000"/>
              <a:t>and hard to change all applications</a:t>
            </a:r>
            <a:endParaRPr sz="2000"/>
          </a:p>
          <a:p>
            <a:pPr lvl="0">
              <a:defRPr sz="1800"/>
            </a:pPr>
            <a:r>
              <a:rPr sz="2000"/>
              <a:t>Therefore very hard to change all IP.</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lvl="0">
              <a:defRPr sz="1800"/>
            </a:pPr>
            <a:r>
              <a:rPr sz="8000"/>
              <a:t>Current Internet</a:t>
            </a:r>
          </a:p>
        </p:txBody>
      </p:sp>
      <p:sp>
        <p:nvSpPr>
          <p:cNvPr id="228" name="Shape 228"/>
          <p:cNvSpPr/>
          <p:nvPr>
            <p:ph type="body" idx="1"/>
          </p:nvPr>
        </p:nvSpPr>
        <p:spPr>
          <a:prstGeom prst="rect">
            <a:avLst/>
          </a:prstGeom>
        </p:spPr>
        <p:txBody>
          <a:bodyPr/>
          <a:lstStyle/>
          <a:p>
            <a:pPr lvl="0">
              <a:defRPr sz="1800"/>
            </a:pPr>
            <a:r>
              <a:rPr sz="2000"/>
              <a:t>Application</a:t>
            </a:r>
            <a:endParaRPr sz="2000"/>
          </a:p>
          <a:p>
            <a:pPr lvl="0">
              <a:defRPr sz="1800"/>
            </a:pPr>
            <a:r>
              <a:rPr sz="2000"/>
              <a:t>Network Stack</a:t>
            </a:r>
            <a:endParaRPr sz="2000"/>
          </a:p>
          <a:p>
            <a:pPr lvl="1">
              <a:defRPr sz="1800"/>
            </a:pPr>
            <a:r>
              <a:rPr sz="2000"/>
              <a:t>IP</a:t>
            </a:r>
            <a:endParaRPr sz="2000"/>
          </a:p>
          <a:p>
            <a:pPr lvl="0">
              <a:defRPr sz="1800"/>
            </a:pPr>
            <a:r>
              <a:rPr sz="2000"/>
              <a:t>Domain</a:t>
            </a:r>
            <a:endParaRPr sz="2000"/>
          </a:p>
          <a:p>
            <a:pPr lvl="1">
              <a:defRPr sz="1800"/>
            </a:pPr>
            <a:r>
              <a:rPr sz="2000"/>
              <a:t>BGP</a:t>
            </a:r>
            <a:endParaRPr sz="2000"/>
          </a:p>
          <a:p>
            <a:pPr lvl="0">
              <a:defRPr sz="1800"/>
            </a:pPr>
            <a:r>
              <a:rPr sz="2000"/>
              <a:t>Rest of internet</a:t>
            </a:r>
            <a:endParaRPr sz="2000"/>
          </a:p>
          <a:p>
            <a:pPr lvl="0">
              <a:defRPr sz="1800"/>
            </a:pPr>
            <a:r>
              <a:rPr sz="2000"/>
              <a:t>Architecture is very rigid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lvl1pPr>
              <a:defRPr sz="6000"/>
            </a:lvl1pPr>
          </a:lstStyle>
          <a:p>
            <a:pPr lvl="0">
              <a:defRPr sz="1800"/>
            </a:pPr>
            <a:r>
              <a:rPr sz="6000"/>
              <a:t>Agenda</a:t>
            </a:r>
          </a:p>
        </p:txBody>
      </p:sp>
      <p:sp>
        <p:nvSpPr>
          <p:cNvPr id="36" name="Shape 36"/>
          <p:cNvSpPr/>
          <p:nvPr>
            <p:ph type="body" idx="1"/>
          </p:nvPr>
        </p:nvSpPr>
        <p:spPr>
          <a:prstGeom prst="rect">
            <a:avLst/>
          </a:prstGeom>
        </p:spPr>
        <p:txBody>
          <a:bodyPr/>
          <a:lstStyle/>
          <a:p>
            <a:pPr lvl="0" marL="444500" indent="-444500">
              <a:defRPr sz="1800"/>
            </a:pPr>
            <a:r>
              <a:rPr sz="2000"/>
              <a:t>About me</a:t>
            </a:r>
            <a:endParaRPr sz="2000"/>
          </a:p>
          <a:p>
            <a:pPr lvl="0" marL="444500" indent="-444500">
              <a:defRPr sz="1800"/>
            </a:pPr>
            <a:r>
              <a:rPr sz="2000"/>
              <a:t>Requirements of Software-Defined Networking (SDN)</a:t>
            </a:r>
            <a:endParaRPr sz="2000"/>
          </a:p>
          <a:p>
            <a:pPr lvl="0" marL="444500" indent="-444500">
              <a:defRPr sz="1800"/>
            </a:pPr>
            <a:r>
              <a:rPr sz="2000"/>
              <a:t>What is SDN</a:t>
            </a:r>
            <a:endParaRPr sz="2000"/>
          </a:p>
          <a:p>
            <a:pPr lvl="0" marL="444500" indent="-444500">
              <a:defRPr sz="1800"/>
            </a:pPr>
            <a:r>
              <a:rPr sz="2000"/>
              <a:t>SDN killer application - Network Function Virtualization NFV</a:t>
            </a:r>
            <a:endParaRPr sz="2000"/>
          </a:p>
          <a:p>
            <a:pPr lvl="0" marL="444500" indent="-444500">
              <a:defRPr sz="1800"/>
            </a:pPr>
            <a:r>
              <a:rPr sz="2000"/>
              <a:t>Trema - an OSS SDN controller</a:t>
            </a:r>
            <a:endParaRPr sz="2000"/>
          </a:p>
          <a:p>
            <a:pPr lvl="0" marL="444500" indent="-444500">
              <a:defRPr sz="1800"/>
            </a:pPr>
            <a:r>
              <a:rPr sz="2000"/>
              <a:t>Questions</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lvl1pPr defTabSz="490727">
              <a:defRPr sz="6719"/>
            </a:lvl1pPr>
          </a:lstStyle>
          <a:p>
            <a:pPr lvl="0">
              <a:defRPr sz="1800"/>
            </a:pPr>
            <a:r>
              <a:rPr sz="6719"/>
              <a:t>Insert Two Architectural Abastraction</a:t>
            </a:r>
          </a:p>
        </p:txBody>
      </p:sp>
      <p:sp>
        <p:nvSpPr>
          <p:cNvPr id="231" name="Shape 231"/>
          <p:cNvSpPr/>
          <p:nvPr>
            <p:ph type="body" idx="1"/>
          </p:nvPr>
        </p:nvSpPr>
        <p:spPr>
          <a:prstGeom prst="rect">
            <a:avLst/>
          </a:prstGeom>
        </p:spPr>
        <p:txBody>
          <a:bodyPr/>
          <a:lstStyle/>
          <a:p>
            <a:pPr lvl="0">
              <a:defRPr sz="1800"/>
            </a:pPr>
            <a:r>
              <a:rPr sz="2000"/>
              <a:t>Control program</a:t>
            </a:r>
            <a:endParaRPr sz="2000"/>
          </a:p>
          <a:p>
            <a:pPr lvl="0">
              <a:defRPr sz="1800"/>
            </a:pPr>
            <a:r>
              <a:rPr sz="2000"/>
              <a:t>Abstract Network View</a:t>
            </a:r>
            <a:endParaRPr sz="2000"/>
          </a:p>
          <a:p>
            <a:pPr lvl="0">
              <a:defRPr sz="1800"/>
            </a:pPr>
            <a:r>
              <a:rPr sz="2000"/>
              <a:t>Nypervisor</a:t>
            </a:r>
            <a:endParaRPr sz="2000"/>
          </a:p>
          <a:p>
            <a:pPr lvl="0">
              <a:defRPr sz="1800"/>
            </a:pPr>
            <a:r>
              <a:rPr sz="2000"/>
              <a:t>Global Network View</a:t>
            </a:r>
            <a:endParaRPr sz="2000"/>
          </a:p>
          <a:p>
            <a:pPr lvl="0">
              <a:defRPr sz="1800"/>
            </a:pPr>
            <a:r>
              <a:rPr sz="2000"/>
              <a:t>Network Operation System</a:t>
            </a:r>
            <a:endParaRPr sz="2000"/>
          </a:p>
          <a:p>
            <a:pPr lvl="0">
              <a:defRPr sz="1800"/>
            </a:pPr>
            <a:r>
              <a:rPr sz="2000"/>
              <a:t>Network Elements</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lvl="0">
              <a:defRPr sz="1800"/>
            </a:pPr>
            <a:r>
              <a:rPr sz="6000"/>
              <a:t>Requirements of </a:t>
            </a:r>
            <a:r>
              <a:rPr sz="6000"/>
              <a:t>SDN</a:t>
            </a:r>
          </a:p>
        </p:txBody>
      </p:sp>
      <p:sp>
        <p:nvSpPr>
          <p:cNvPr id="39" name="Shape 39"/>
          <p:cNvSpPr/>
          <p:nvPr>
            <p:ph type="body" idx="1"/>
          </p:nvPr>
        </p:nvSpPr>
        <p:spPr>
          <a:prstGeom prst="rect">
            <a:avLst/>
          </a:prstGeom>
        </p:spPr>
        <p:txBody>
          <a:bodyPr/>
          <a:lstStyle/>
          <a:p>
            <a:pPr lvl="0" marL="444500" indent="-444500">
              <a:spcBef>
                <a:spcPts val="4200"/>
              </a:spcBef>
              <a:defRPr sz="1800"/>
            </a:pPr>
            <a:r>
              <a:rPr sz="2000"/>
              <a:t>Internet protocol suite - many independent layers, lots of protocols, well defined standards.</a:t>
            </a:r>
            <a:endParaRPr sz="2000"/>
          </a:p>
          <a:p>
            <a:pPr lvl="1" marL="691444" indent="-246944">
              <a:spcBef>
                <a:spcPts val="4200"/>
              </a:spcBef>
              <a:buSzPct val="45000"/>
              <a:buBlip>
                <a:blip r:embed="rId3"/>
              </a:buBlip>
              <a:defRPr sz="1800"/>
            </a:pPr>
            <a:r>
              <a:rPr sz="2000"/>
              <a:t>Application layer (BGP, and other management protocols)</a:t>
            </a:r>
            <a:endParaRPr sz="2000"/>
          </a:p>
          <a:p>
            <a:pPr lvl="1" marL="691444" indent="-246944">
              <a:spcBef>
                <a:spcPts val="4200"/>
              </a:spcBef>
              <a:buSzPct val="45000"/>
              <a:buBlip>
                <a:blip r:embed="rId3"/>
              </a:buBlip>
              <a:defRPr sz="1800"/>
            </a:pPr>
            <a:r>
              <a:rPr sz="2000"/>
              <a:t>Transport layer ( Best-effort delivery TCP, UDP others)</a:t>
            </a:r>
            <a:endParaRPr sz="2000"/>
          </a:p>
          <a:p>
            <a:pPr lvl="1" marL="691444" indent="-246944">
              <a:spcBef>
                <a:spcPts val="4200"/>
              </a:spcBef>
              <a:buSzPct val="45000"/>
              <a:buBlip>
                <a:blip r:embed="rId3"/>
              </a:buBlip>
              <a:defRPr sz="1800"/>
            </a:pPr>
            <a:r>
              <a:rPr sz="2000"/>
              <a:t>Internet layer (IP, ICMP, IPsec)</a:t>
            </a:r>
            <a:endParaRPr sz="2000"/>
          </a:p>
          <a:p>
            <a:pPr lvl="1" marL="691444" indent="-246944">
              <a:spcBef>
                <a:spcPts val="4200"/>
              </a:spcBef>
              <a:buSzPct val="45000"/>
              <a:buBlip>
                <a:blip r:embed="rId3"/>
              </a:buBlip>
              <a:defRPr sz="1800"/>
            </a:pPr>
            <a:r>
              <a:rPr sz="2000"/>
              <a:t>Link layer (OSPF, ARP Tunnels, Media access control (Ethernet))</a:t>
            </a:r>
          </a:p>
        </p:txBody>
      </p:sp>
      <p:sp>
        <p:nvSpPr>
          <p:cNvPr id="40" name="Shape 40"/>
          <p:cNvSpPr/>
          <p:nvPr/>
        </p:nvSpPr>
        <p:spPr>
          <a:xfrm>
            <a:off x="7542410" y="4560762"/>
            <a:ext cx="3032155" cy="763873"/>
          </a:xfrm>
          <a:prstGeom prst="roundRect">
            <a:avLst>
              <a:gd name="adj" fmla="val 24939"/>
            </a:avLst>
          </a:prstGeom>
          <a:ln w="25400">
            <a:solidFill>
              <a:srgbClr val="85888D"/>
            </a:solidFill>
            <a:miter lim="400000"/>
          </a:ln>
          <a:extLst>
            <a:ext uri="{C572A759-6A51-4108-AA02-DFA0A04FC94B}">
              <ma14:wrappingTextBoxFlag xmlns:ma14="http://schemas.microsoft.com/office/mac/drawingml/2011/main" val="1"/>
            </a:ext>
          </a:extLst>
        </p:spPr>
        <p:txBody>
          <a:bodyPr lIns="50800" tIns="50800" rIns="50800" bIns="50800" anchor="ctr"/>
          <a:lstStyle>
            <a:lvl1pPr algn="l">
              <a:defRPr sz="2400">
                <a:latin typeface="Helvetica"/>
                <a:ea typeface="Helvetica"/>
                <a:cs typeface="Helvetica"/>
                <a:sym typeface="Helvetica"/>
              </a:defRPr>
            </a:lvl1pPr>
          </a:lstStyle>
          <a:p>
            <a:pPr lvl="0">
              <a:defRPr sz="1800"/>
            </a:pPr>
            <a:r>
              <a:rPr sz="2400"/>
              <a:t>Application layer</a:t>
            </a:r>
          </a:p>
        </p:txBody>
      </p:sp>
      <p:sp>
        <p:nvSpPr>
          <p:cNvPr id="41" name="Shape 41"/>
          <p:cNvSpPr/>
          <p:nvPr/>
        </p:nvSpPr>
        <p:spPr>
          <a:xfrm>
            <a:off x="7542410" y="5503032"/>
            <a:ext cx="3032155" cy="763873"/>
          </a:xfrm>
          <a:prstGeom prst="roundRect">
            <a:avLst>
              <a:gd name="adj" fmla="val 24939"/>
            </a:avLst>
          </a:prstGeom>
          <a:solidFill>
            <a:srgbClr val="C3971A"/>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Transport layer</a:t>
            </a:r>
          </a:p>
        </p:txBody>
      </p:sp>
      <p:sp>
        <p:nvSpPr>
          <p:cNvPr id="42" name="Shape 42"/>
          <p:cNvSpPr/>
          <p:nvPr/>
        </p:nvSpPr>
        <p:spPr>
          <a:xfrm>
            <a:off x="7542410" y="6445303"/>
            <a:ext cx="3032155" cy="763873"/>
          </a:xfrm>
          <a:prstGeom prst="roundRect">
            <a:avLst>
              <a:gd name="adj" fmla="val 24939"/>
            </a:avLst>
          </a:prstGeom>
          <a:solidFill>
            <a:srgbClr val="DCDEE0"/>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IP layer</a:t>
            </a:r>
          </a:p>
        </p:txBody>
      </p:sp>
      <p:sp>
        <p:nvSpPr>
          <p:cNvPr id="43" name="Shape 43"/>
          <p:cNvSpPr/>
          <p:nvPr/>
        </p:nvSpPr>
        <p:spPr>
          <a:xfrm>
            <a:off x="7542410" y="7387573"/>
            <a:ext cx="3032155" cy="763873"/>
          </a:xfrm>
          <a:prstGeom prst="roundRect">
            <a:avLst>
              <a:gd name="adj" fmla="val 24939"/>
            </a:avLst>
          </a:prstGeom>
          <a:solidFill>
            <a:srgbClr val="51A7F9"/>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lvl1pPr algn="l">
              <a:defRPr sz="2400">
                <a:latin typeface="Helvetica"/>
                <a:ea typeface="Helvetica"/>
                <a:cs typeface="Helvetica"/>
                <a:sym typeface="Helvetica"/>
              </a:defRPr>
            </a:lvl1pPr>
          </a:lstStyle>
          <a:p>
            <a:pPr lvl="0">
              <a:defRPr sz="1800"/>
            </a:pPr>
            <a:r>
              <a:rPr sz="2400"/>
              <a:t>Link layer</a:t>
            </a:r>
          </a:p>
        </p:txBody>
      </p:sp>
      <p:sp>
        <p:nvSpPr>
          <p:cNvPr id="44" name="Shape 44"/>
          <p:cNvSpPr/>
          <p:nvPr/>
        </p:nvSpPr>
        <p:spPr>
          <a:xfrm>
            <a:off x="10634030" y="4557548"/>
            <a:ext cx="1456447" cy="3593754"/>
          </a:xfrm>
          <a:prstGeom prst="roundRect">
            <a:avLst>
              <a:gd name="adj" fmla="val 13080"/>
            </a:avLst>
          </a:prstGeom>
          <a:solidFill>
            <a:srgbClr val="70BF41"/>
          </a:solidFill>
          <a:ln w="25400">
            <a:solidFill>
              <a:srgbClr val="85888D"/>
            </a:solidFill>
            <a:miter lim="400000"/>
          </a:ln>
          <a:extLst>
            <a:ext uri="{C572A759-6A51-4108-AA02-DFA0A04FC94B}">
              <ma14:wrappingTextBoxFlag xmlns:ma14="http://schemas.microsoft.com/office/mac/drawingml/2011/main" val="1"/>
            </a:ext>
          </a:extLst>
        </p:spPr>
        <p:txBody>
          <a:bodyPr lIns="0" tIns="0" rIns="0" bIns="0" anchor="ctr"/>
          <a:lstStyle/>
          <a:p>
            <a:pPr lvl="0" algn="l">
              <a:defRPr sz="1800"/>
            </a:pPr>
            <a:r>
              <a:rPr sz="2400">
                <a:latin typeface="Helvetica"/>
                <a:ea typeface="Helvetica"/>
                <a:cs typeface="Helvetica"/>
                <a:sym typeface="Helvetica"/>
              </a:rPr>
              <a:t>Internet</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Protocol</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Suite</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lvl1pPr>
              <a:defRPr sz="6000"/>
            </a:lvl1pPr>
          </a:lstStyle>
          <a:p>
            <a:pPr lvl="0">
              <a:defRPr sz="1800"/>
            </a:pPr>
            <a:r>
              <a:rPr sz="6000"/>
              <a:t>Multifunctional router/switch</a:t>
            </a:r>
          </a:p>
        </p:txBody>
      </p:sp>
      <p:sp>
        <p:nvSpPr>
          <p:cNvPr id="49" name="Shape 49"/>
          <p:cNvSpPr/>
          <p:nvPr>
            <p:ph type="body" idx="1"/>
          </p:nvPr>
        </p:nvSpPr>
        <p:spPr>
          <a:prstGeom prst="rect">
            <a:avLst/>
          </a:prstGeom>
        </p:spPr>
        <p:txBody>
          <a:bodyPr/>
          <a:lstStyle/>
          <a:p>
            <a:pPr lvl="0" marL="431165" indent="-431165" defTabSz="566674">
              <a:spcBef>
                <a:spcPts val="4000"/>
              </a:spcBef>
              <a:defRPr sz="1800"/>
            </a:pPr>
            <a:r>
              <a:rPr sz="1940"/>
              <a:t>a soup of protocols, all three layers implemented in one box, lots of decision logic.</a:t>
            </a:r>
            <a:endParaRPr sz="1940"/>
          </a:p>
          <a:p>
            <a:pPr lvl="0" marL="431165" indent="-431165" defTabSz="566674">
              <a:spcBef>
                <a:spcPts val="4000"/>
              </a:spcBef>
              <a:defRPr sz="1800"/>
            </a:pPr>
            <a:r>
              <a:rPr sz="1940"/>
              <a:t> Management plane: CLI/GUI</a:t>
            </a:r>
            <a:endParaRPr sz="1940"/>
          </a:p>
          <a:p>
            <a:pPr lvl="1" marL="652906" indent="-221742" defTabSz="566674">
              <a:spcBef>
                <a:spcPts val="4000"/>
              </a:spcBef>
              <a:buSzPct val="100000"/>
              <a:buBlip>
                <a:blip r:embed="rId3"/>
              </a:buBlip>
              <a:defRPr sz="1800"/>
            </a:pPr>
            <a:r>
              <a:rPr sz="1940"/>
              <a:t> Control plane: static routes, OSPF(Open Shortest Path), Neighbor, link, ip routing tables</a:t>
            </a:r>
            <a:endParaRPr sz="1940"/>
          </a:p>
          <a:p>
            <a:pPr lvl="1" marL="652906" indent="-221742" defTabSz="566674">
              <a:spcBef>
                <a:spcPts val="4000"/>
              </a:spcBef>
              <a:buSzPct val="100000"/>
              <a:buBlip>
                <a:blip r:embed="rId3"/>
              </a:buBlip>
              <a:defRPr sz="1800"/>
            </a:pPr>
            <a:r>
              <a:rPr sz="1940"/>
              <a:t> Data plane: forwarding table</a:t>
            </a:r>
            <a:endParaRPr sz="1940"/>
          </a:p>
          <a:p>
            <a:pPr lvl="0" marL="431165" indent="-431165" defTabSz="566674">
              <a:spcBef>
                <a:spcPts val="4000"/>
              </a:spcBef>
              <a:defRPr sz="1800"/>
            </a:pPr>
            <a:r>
              <a:rPr sz="1940"/>
              <a:t>Some protocols like BGP require manual configuration. </a:t>
            </a:r>
            <a:endParaRPr sz="1940"/>
          </a:p>
          <a:p>
            <a:pPr lvl="0" marL="431165" indent="-431165" defTabSz="566674">
              <a:spcBef>
                <a:spcPts val="4000"/>
              </a:spcBef>
              <a:defRPr sz="1800"/>
            </a:pPr>
            <a:r>
              <a:rPr sz="1940"/>
              <a:t>A misconfiguration may have a significant impact on the network.</a:t>
            </a:r>
          </a:p>
        </p:txBody>
      </p:sp>
      <p:sp>
        <p:nvSpPr>
          <p:cNvPr id="50" name="Shape 50"/>
          <p:cNvSpPr/>
          <p:nvPr/>
        </p:nvSpPr>
        <p:spPr>
          <a:xfrm>
            <a:off x="7542410" y="2948228"/>
            <a:ext cx="5308601" cy="6261101"/>
          </a:xfrm>
          <a:prstGeom prst="roundRect">
            <a:avLst>
              <a:gd name="adj" fmla="val 3589"/>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51" name="Shape 51"/>
          <p:cNvSpPr/>
          <p:nvPr/>
        </p:nvSpPr>
        <p:spPr>
          <a:xfrm>
            <a:off x="7621410" y="3022161"/>
            <a:ext cx="1994612"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Router/Switch</a:t>
            </a:r>
          </a:p>
        </p:txBody>
      </p:sp>
      <p:sp>
        <p:nvSpPr>
          <p:cNvPr id="52" name="Shape 52"/>
          <p:cNvSpPr/>
          <p:nvPr/>
        </p:nvSpPr>
        <p:spPr>
          <a:xfrm>
            <a:off x="7614074" y="3642834"/>
            <a:ext cx="5165272" cy="815465"/>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t>Management plane</a:t>
            </a:r>
            <a:endParaRPr sz="2400"/>
          </a:p>
          <a:p>
            <a:pPr lvl="0">
              <a:defRPr sz="1800"/>
            </a:pPr>
            <a:r>
              <a:rPr sz="2400"/>
              <a:t>CLI/GUI</a:t>
            </a:r>
          </a:p>
        </p:txBody>
      </p:sp>
      <p:sp>
        <p:nvSpPr>
          <p:cNvPr id="53" name="Shape 53"/>
          <p:cNvSpPr/>
          <p:nvPr/>
        </p:nvSpPr>
        <p:spPr>
          <a:xfrm>
            <a:off x="7614074" y="4864645"/>
            <a:ext cx="5165272" cy="2639902"/>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4" name="Shape 54"/>
          <p:cNvSpPr/>
          <p:nvPr/>
        </p:nvSpPr>
        <p:spPr>
          <a:xfrm>
            <a:off x="7640089" y="4912718"/>
            <a:ext cx="1938225"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defRPr sz="2400"/>
            </a:lvl1pPr>
          </a:lstStyle>
          <a:p>
            <a:pPr lvl="0">
              <a:defRPr sz="1800"/>
            </a:pPr>
            <a:r>
              <a:rPr sz="2400"/>
              <a:t>Control plane</a:t>
            </a:r>
          </a:p>
        </p:txBody>
      </p:sp>
      <p:sp>
        <p:nvSpPr>
          <p:cNvPr id="55" name="Shape 55"/>
          <p:cNvSpPr/>
          <p:nvPr/>
        </p:nvSpPr>
        <p:spPr>
          <a:xfrm>
            <a:off x="7678016" y="5511799"/>
            <a:ext cx="3414568"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OSPF</a:t>
            </a:r>
          </a:p>
        </p:txBody>
      </p:sp>
      <p:sp>
        <p:nvSpPr>
          <p:cNvPr id="56" name="Shape 56"/>
          <p:cNvSpPr/>
          <p:nvPr/>
        </p:nvSpPr>
        <p:spPr>
          <a:xfrm>
            <a:off x="7614074" y="7910893"/>
            <a:ext cx="5165272" cy="1113017"/>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lvl="0">
              <a:defRPr sz="2400"/>
            </a:pPr>
          </a:p>
        </p:txBody>
      </p:sp>
      <p:sp>
        <p:nvSpPr>
          <p:cNvPr id="57" name="Shape 57"/>
          <p:cNvSpPr/>
          <p:nvPr/>
        </p:nvSpPr>
        <p:spPr>
          <a:xfrm>
            <a:off x="11156961" y="8499267"/>
            <a:ext cx="1571245" cy="469901"/>
          </a:xfrm>
          <a:prstGeom prst="rect">
            <a:avLst/>
          </a:prstGeom>
          <a:blipFill>
            <a:blip r:embed="rId5"/>
          </a:blipFill>
          <a:ln w="12700">
            <a:miter lim="400000"/>
          </a:ln>
          <a:effectLst>
            <a:outerShdw sx="100000" sy="100000" kx="0" ky="0" algn="b" rotWithShape="0" blurRad="50800" dist="12700" dir="0">
              <a:srgbClr val="000000">
                <a:alpha val="5000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data plane</a:t>
            </a:r>
          </a:p>
        </p:txBody>
      </p:sp>
      <p:sp>
        <p:nvSpPr>
          <p:cNvPr id="58" name="Shape 58"/>
          <p:cNvSpPr/>
          <p:nvPr/>
        </p:nvSpPr>
        <p:spPr>
          <a:xfrm>
            <a:off x="8804585" y="7912538"/>
            <a:ext cx="2784250"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table</a:t>
            </a:r>
          </a:p>
        </p:txBody>
      </p:sp>
      <p:sp>
        <p:nvSpPr>
          <p:cNvPr id="59" name="Shape 59"/>
          <p:cNvSpPr/>
          <p:nvPr/>
        </p:nvSpPr>
        <p:spPr>
          <a:xfrm>
            <a:off x="10324604" y="6855910"/>
            <a:ext cx="2301526"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IP routing table</a:t>
            </a:r>
          </a:p>
        </p:txBody>
      </p:sp>
      <p:sp>
        <p:nvSpPr>
          <p:cNvPr id="60" name="Shape 60"/>
          <p:cNvSpPr/>
          <p:nvPr/>
        </p:nvSpPr>
        <p:spPr>
          <a:xfrm>
            <a:off x="10420259" y="5022246"/>
            <a:ext cx="2301525" cy="469901"/>
          </a:xfrm>
          <a:prstGeom prst="rect">
            <a:avLst/>
          </a:prstGeom>
          <a:solidFill>
            <a:srgbClr val="F5D328"/>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2400"/>
            </a:lvl1pPr>
          </a:lstStyle>
          <a:p>
            <a:pPr lvl="0">
              <a:defRPr sz="1800"/>
            </a:pPr>
            <a:r>
              <a:rPr sz="2400"/>
              <a:t>static routes</a:t>
            </a:r>
          </a:p>
        </p:txBody>
      </p:sp>
      <p:sp>
        <p:nvSpPr>
          <p:cNvPr id="61" name="Shape 61"/>
          <p:cNvSpPr/>
          <p:nvPr/>
        </p:nvSpPr>
        <p:spPr>
          <a:xfrm>
            <a:off x="8391193" y="6330693"/>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link state table</a:t>
            </a:r>
          </a:p>
        </p:txBody>
      </p:sp>
      <p:sp>
        <p:nvSpPr>
          <p:cNvPr id="62" name="Shape 62"/>
          <p:cNvSpPr/>
          <p:nvPr/>
        </p:nvSpPr>
        <p:spPr>
          <a:xfrm>
            <a:off x="7658454" y="6919216"/>
            <a:ext cx="2301525" cy="469901"/>
          </a:xfrm>
          <a:prstGeom prst="rect">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0" tIns="0" rIns="0" bIns="0"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neighbor table</a:t>
            </a:r>
          </a:p>
        </p:txBody>
      </p:sp>
      <p:sp>
        <p:nvSpPr>
          <p:cNvPr id="63" name="Shape 63"/>
          <p:cNvSpPr/>
          <p:nvPr/>
        </p:nvSpPr>
        <p:spPr>
          <a:xfrm flipH="1">
            <a:off x="10037386" y="4513647"/>
            <a:ext cx="1" cy="978501"/>
          </a:xfrm>
          <a:prstGeom prst="line">
            <a:avLst/>
          </a:prstGeom>
          <a:ln w="50800">
            <a:solidFill/>
            <a:miter lim="400000"/>
            <a:tailEnd type="triangle"/>
          </a:ln>
        </p:spPr>
        <p:txBody>
          <a:bodyPr lIns="0" tIns="0" rIns="0" bIns="0" anchor="ctr"/>
          <a:lstStyle/>
          <a:p>
            <a:pPr lvl="0">
              <a:defRPr sz="2400"/>
            </a:pPr>
          </a:p>
        </p:txBody>
      </p:sp>
      <p:sp>
        <p:nvSpPr>
          <p:cNvPr id="64" name="Shape 64"/>
          <p:cNvSpPr/>
          <p:nvPr/>
        </p:nvSpPr>
        <p:spPr>
          <a:xfrm>
            <a:off x="11571021" y="5501973"/>
            <a:ext cx="1" cy="1365246"/>
          </a:xfrm>
          <a:prstGeom prst="line">
            <a:avLst/>
          </a:prstGeom>
          <a:ln w="50800">
            <a:solidFill/>
            <a:miter lim="400000"/>
            <a:tailEnd type="triangle"/>
          </a:ln>
        </p:spPr>
        <p:txBody>
          <a:bodyPr lIns="0" tIns="0" rIns="0" bIns="0" anchor="ctr"/>
          <a:lstStyle/>
          <a:p>
            <a:pPr lvl="0">
              <a:defRPr sz="2400"/>
            </a:pPr>
          </a:p>
        </p:txBody>
      </p:sp>
      <p:sp>
        <p:nvSpPr>
          <p:cNvPr id="65" name="Shape 65"/>
          <p:cNvSpPr/>
          <p:nvPr/>
        </p:nvSpPr>
        <p:spPr>
          <a:xfrm>
            <a:off x="10801779" y="7308805"/>
            <a:ext cx="1" cy="613250"/>
          </a:xfrm>
          <a:prstGeom prst="line">
            <a:avLst/>
          </a:prstGeom>
          <a:ln w="50800">
            <a:solidFill/>
            <a:miter lim="400000"/>
            <a:tailEnd type="triangle"/>
          </a:ln>
        </p:spPr>
        <p:txBody>
          <a:bodyPr lIns="0" tIns="0" rIns="0" bIns="0" anchor="ctr"/>
          <a:lstStyle/>
          <a:p>
            <a:pPr lvl="0">
              <a:defRPr sz="2400"/>
            </a:pPr>
          </a:p>
        </p:txBody>
      </p:sp>
      <p:sp>
        <p:nvSpPr>
          <p:cNvPr id="66" name="Shape 66"/>
          <p:cNvSpPr/>
          <p:nvPr/>
        </p:nvSpPr>
        <p:spPr>
          <a:xfrm>
            <a:off x="10015580" y="6001353"/>
            <a:ext cx="1" cy="366487"/>
          </a:xfrm>
          <a:prstGeom prst="line">
            <a:avLst/>
          </a:prstGeom>
          <a:ln w="50800">
            <a:solidFill/>
            <a:miter lim="400000"/>
            <a:tailEnd type="triangle"/>
          </a:ln>
        </p:spPr>
        <p:txBody>
          <a:bodyPr lIns="0" tIns="0" rIns="0" bIns="0" anchor="ctr"/>
          <a:lstStyle/>
          <a:p>
            <a:pPr lvl="0">
              <a:defRPr sz="2400"/>
            </a:pPr>
          </a:p>
        </p:txBody>
      </p:sp>
      <p:sp>
        <p:nvSpPr>
          <p:cNvPr id="67" name="Shape 67"/>
          <p:cNvSpPr/>
          <p:nvPr/>
        </p:nvSpPr>
        <p:spPr>
          <a:xfrm>
            <a:off x="10985903" y="5990785"/>
            <a:ext cx="1" cy="886261"/>
          </a:xfrm>
          <a:prstGeom prst="line">
            <a:avLst/>
          </a:prstGeom>
          <a:ln w="50800">
            <a:solidFill/>
            <a:miter lim="400000"/>
            <a:tailEnd type="triangle"/>
          </a:ln>
        </p:spPr>
        <p:txBody>
          <a:bodyPr lIns="0" tIns="0" rIns="0" bIns="0" anchor="ctr"/>
          <a:lstStyle/>
          <a:p>
            <a:pPr lvl="0">
              <a:defRPr sz="2400"/>
            </a:pPr>
          </a:p>
        </p:txBody>
      </p:sp>
      <p:sp>
        <p:nvSpPr>
          <p:cNvPr id="68" name="Shape 68"/>
          <p:cNvSpPr/>
          <p:nvPr/>
        </p:nvSpPr>
        <p:spPr>
          <a:xfrm>
            <a:off x="8098008" y="6002998"/>
            <a:ext cx="1" cy="886260"/>
          </a:xfrm>
          <a:prstGeom prst="line">
            <a:avLst/>
          </a:prstGeom>
          <a:ln w="50800">
            <a:solidFill/>
            <a:miter lim="400000"/>
            <a:tailEnd type="triangle"/>
          </a:ln>
        </p:spPr>
        <p:txBody>
          <a:bodyPr lIns="0" tIns="0" rIns="0" bIns="0" anchor="ctr"/>
          <a:lstStyle/>
          <a:p>
            <a:pPr lvl="0">
              <a:defRPr sz="2400"/>
            </a:pP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lvl1pPr>
              <a:defRPr sz="6000"/>
            </a:lvl1pPr>
          </a:lstStyle>
          <a:p>
            <a:pPr lvl="0">
              <a:defRPr sz="1800"/>
            </a:pPr>
            <a:r>
              <a:rPr sz="6000"/>
              <a:t>User requirements</a:t>
            </a:r>
          </a:p>
        </p:txBody>
      </p:sp>
      <p:sp>
        <p:nvSpPr>
          <p:cNvPr id="73" name="Shape 73"/>
          <p:cNvSpPr/>
          <p:nvPr>
            <p:ph type="body" idx="1"/>
          </p:nvPr>
        </p:nvSpPr>
        <p:spPr>
          <a:xfrm>
            <a:off x="952500" y="2609850"/>
            <a:ext cx="11099800" cy="6286500"/>
          </a:xfrm>
          <a:prstGeom prst="rect">
            <a:avLst/>
          </a:prstGeom>
        </p:spPr>
        <p:txBody>
          <a:bodyPr/>
          <a:lstStyle/>
          <a:p>
            <a:pPr lvl="0" marL="444500" indent="-444500">
              <a:defRPr sz="1800"/>
            </a:pPr>
            <a:r>
              <a:rPr sz="2000"/>
              <a:t>end-to-end quality of service assurance </a:t>
            </a:r>
            <a:endParaRPr sz="2000"/>
          </a:p>
          <a:p>
            <a:pPr lvl="0" marL="444500" indent="-444500">
              <a:defRPr sz="1800"/>
            </a:pPr>
            <a:r>
              <a:rPr sz="2000"/>
              <a:t>easy access to network from any user device</a:t>
            </a:r>
            <a:endParaRPr sz="2000"/>
          </a:p>
          <a:p>
            <a:pPr lvl="0" marL="444500" indent="-444500">
              <a:defRPr sz="1800"/>
            </a:pPr>
            <a:r>
              <a:rPr sz="2000"/>
              <a:t>User mobility</a:t>
            </a:r>
            <a:endParaRPr sz="2000"/>
          </a:p>
          <a:p>
            <a:pPr lvl="0" marL="444500" indent="-444500">
              <a:defRPr sz="1800"/>
            </a:pPr>
            <a:r>
              <a:rPr sz="2000"/>
              <a:t>isolation of user typically found in cloud system while maximizing resource sharing</a:t>
            </a:r>
            <a:endParaRPr sz="2000"/>
          </a:p>
          <a:p>
            <a:pPr lvl="0" marL="444500" indent="-444500">
              <a:defRPr sz="1800"/>
            </a:pPr>
            <a:r>
              <a:rPr sz="2000"/>
              <a:t>higher bandwidth requirements with introduction and support of 3D high definition content.</a:t>
            </a:r>
            <a:endParaRPr sz="2000"/>
          </a:p>
          <a:p>
            <a:pPr lvl="0" marL="444500" indent="-444500">
              <a:defRPr sz="1800"/>
            </a:pPr>
            <a:r>
              <a:rPr sz="2000"/>
              <a:t>to deal with such diverse traffic patterns</a:t>
            </a:r>
            <a:endParaRPr sz="2000"/>
          </a:p>
          <a:p>
            <a:pPr lvl="1">
              <a:buChar char="★"/>
              <a:defRPr sz="1800"/>
            </a:pPr>
            <a:r>
              <a:rPr sz="2000"/>
              <a:t>middleboxes, load balances, firewalls, Carrier Grade NAT (CG-NAT), intrusion prevention system (IPS), intrusion detection system (IDS).  </a:t>
            </a:r>
          </a:p>
        </p:txBody>
      </p:sp>
    </p:spTree>
  </p:cSld>
  <p:clrMapOvr>
    <a:masterClrMapping/>
  </p:clrMapOvr>
  <p:transition spd="slow"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73">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73">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2000"/>
                                  </p:stCondLst>
                                  <p:iterate type="el" backwards="0">
                                    <p:tmAbs val="0"/>
                                  </p:iterate>
                                  <p:childTnLst>
                                    <p:set>
                                      <p:cBhvr>
                                        <p:cTn id="11" fill="hold"/>
                                        <p:tgtEl>
                                          <p:spTgt spid="73">
                                            <p:txEl>
                                              <p:pRg st="1" end="1"/>
                                            </p:txEl>
                                          </p:spTgt>
                                        </p:tgtEl>
                                        <p:attrNameLst>
                                          <p:attrName>style.visibility</p:attrName>
                                        </p:attrNameLst>
                                      </p:cBhvr>
                                      <p:to>
                                        <p:strVal val="visible"/>
                                      </p:to>
                                    </p:set>
                                  </p:childTnLst>
                                </p:cTn>
                              </p:par>
                            </p:childTnLst>
                          </p:cTn>
                        </p:par>
                        <p:par>
                          <p:cTn id="12" fill="hold">
                            <p:stCondLst>
                              <p:cond delay="2000"/>
                            </p:stCondLst>
                            <p:childTnLst>
                              <p:par>
                                <p:cTn id="13" nodeType="afterEffect" presetClass="entr" presetSubtype="0" presetID="1" grpId="1" fill="hold">
                                  <p:stCondLst>
                                    <p:cond delay="2000"/>
                                  </p:stCondLst>
                                  <p:iterate type="el" backwards="0">
                                    <p:tmAbs val="0"/>
                                  </p:iterate>
                                  <p:childTnLst>
                                    <p:set>
                                      <p:cBhvr>
                                        <p:cTn id="14" fill="hold"/>
                                        <p:tgtEl>
                                          <p:spTgt spid="73">
                                            <p:txEl>
                                              <p:pRg st="2" end="2"/>
                                            </p:txEl>
                                          </p:spTgt>
                                        </p:tgtEl>
                                        <p:attrNameLst>
                                          <p:attrName>style.visibility</p:attrName>
                                        </p:attrNameLst>
                                      </p:cBhvr>
                                      <p:to>
                                        <p:strVal val="visible"/>
                                      </p:to>
                                    </p:set>
                                  </p:childTnLst>
                                </p:cTn>
                              </p:par>
                            </p:childTnLst>
                          </p:cTn>
                        </p:par>
                        <p:par>
                          <p:cTn id="15" fill="hold">
                            <p:stCondLst>
                              <p:cond delay="4000"/>
                            </p:stCondLst>
                            <p:childTnLst>
                              <p:par>
                                <p:cTn id="16" nodeType="afterEffect" presetClass="entr" presetSubtype="0" presetID="1" grpId="1" fill="hold">
                                  <p:stCondLst>
                                    <p:cond delay="2000"/>
                                  </p:stCondLst>
                                  <p:iterate type="el" backwards="0">
                                    <p:tmAbs val="0"/>
                                  </p:iterate>
                                  <p:childTnLst>
                                    <p:set>
                                      <p:cBhvr>
                                        <p:cTn id="17" fill="hold"/>
                                        <p:tgtEl>
                                          <p:spTgt spid="73">
                                            <p:txEl>
                                              <p:pRg st="3" end="3"/>
                                            </p:txEl>
                                          </p:spTgt>
                                        </p:tgtEl>
                                        <p:attrNameLst>
                                          <p:attrName>style.visibility</p:attrName>
                                        </p:attrNameLst>
                                      </p:cBhvr>
                                      <p:to>
                                        <p:strVal val="visible"/>
                                      </p:to>
                                    </p:set>
                                  </p:childTnLst>
                                </p:cTn>
                              </p:par>
                            </p:childTnLst>
                          </p:cTn>
                        </p:par>
                        <p:par>
                          <p:cTn id="18" fill="hold">
                            <p:stCondLst>
                              <p:cond delay="6000"/>
                            </p:stCondLst>
                            <p:childTnLst>
                              <p:par>
                                <p:cTn id="19" nodeType="afterEffect" presetClass="entr" presetSubtype="0" presetID="1" grpId="1" fill="hold">
                                  <p:stCondLst>
                                    <p:cond delay="2000"/>
                                  </p:stCondLst>
                                  <p:iterate type="el" backwards="0">
                                    <p:tmAbs val="0"/>
                                  </p:iterate>
                                  <p:childTnLst>
                                    <p:set>
                                      <p:cBhvr>
                                        <p:cTn id="20" fill="hold"/>
                                        <p:tgtEl>
                                          <p:spTgt spid="73">
                                            <p:txEl>
                                              <p:pRg st="4" end="4"/>
                                            </p:txEl>
                                          </p:spTgt>
                                        </p:tgtEl>
                                        <p:attrNameLst>
                                          <p:attrName>style.visibility</p:attrName>
                                        </p:attrNameLst>
                                      </p:cBhvr>
                                      <p:to>
                                        <p:strVal val="visible"/>
                                      </p:to>
                                    </p:set>
                                  </p:childTnLst>
                                </p:cTn>
                              </p:par>
                            </p:childTnLst>
                          </p:cTn>
                        </p:par>
                        <p:par>
                          <p:cTn id="21" fill="hold">
                            <p:stCondLst>
                              <p:cond delay="8000"/>
                            </p:stCondLst>
                            <p:childTnLst>
                              <p:par>
                                <p:cTn id="22" nodeType="afterEffect" presetClass="entr" presetSubtype="0" presetID="1" grpId="1" fill="hold">
                                  <p:stCondLst>
                                    <p:cond delay="2000"/>
                                  </p:stCondLst>
                                  <p:iterate type="el" backwards="0">
                                    <p:tmAbs val="0"/>
                                  </p:iterate>
                                  <p:childTnLst>
                                    <p:set>
                                      <p:cBhvr>
                                        <p:cTn id="23" fill="hold"/>
                                        <p:tgtEl>
                                          <p:spTgt spid="73">
                                            <p:txEl>
                                              <p:pRg st="5" end="5"/>
                                            </p:txEl>
                                          </p:spTgt>
                                        </p:tgtEl>
                                        <p:attrNameLst>
                                          <p:attrName>style.visibility</p:attrName>
                                        </p:attrNameLst>
                                      </p:cBhvr>
                                      <p:to>
                                        <p:strVal val="visible"/>
                                      </p:to>
                                    </p:set>
                                  </p:childTnLst>
                                </p:cTn>
                              </p:par>
                            </p:childTnLst>
                          </p:cTn>
                        </p:par>
                        <p:par>
                          <p:cTn id="24" fill="hold">
                            <p:stCondLst>
                              <p:cond delay="10000"/>
                            </p:stCondLst>
                            <p:childTnLst>
                              <p:par>
                                <p:cTn id="25" nodeType="afterEffect" presetClass="entr" presetSubtype="0" presetID="1" grpId="1" fill="hold">
                                  <p:stCondLst>
                                    <p:cond delay="2000"/>
                                  </p:stCondLst>
                                  <p:iterate type="el" backwards="0">
                                    <p:tmAbs val="0"/>
                                  </p:iterate>
                                  <p:childTnLst>
                                    <p:set>
                                      <p:cBhvr>
                                        <p:cTn id="26" fill="hold"/>
                                        <p:tgtEl>
                                          <p:spTgt spid="7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3"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 name="Shape 77"/>
          <p:cNvSpPr/>
          <p:nvPr>
            <p:ph type="title"/>
          </p:nvPr>
        </p:nvSpPr>
        <p:spPr>
          <a:prstGeom prst="rect">
            <a:avLst/>
          </a:prstGeom>
        </p:spPr>
        <p:txBody>
          <a:bodyPr/>
          <a:lstStyle>
            <a:lvl1pPr>
              <a:defRPr sz="6000"/>
            </a:lvl1pPr>
          </a:lstStyle>
          <a:p>
            <a:pPr lvl="0">
              <a:defRPr sz="1800"/>
            </a:pPr>
            <a:r>
              <a:rPr sz="6000"/>
              <a:t>SDN definition</a:t>
            </a:r>
          </a:p>
        </p:txBody>
      </p:sp>
      <p:sp>
        <p:nvSpPr>
          <p:cNvPr id="78" name="Shape 78"/>
          <p:cNvSpPr/>
          <p:nvPr>
            <p:ph type="body" idx="1"/>
          </p:nvPr>
        </p:nvSpPr>
        <p:spPr>
          <a:xfrm>
            <a:off x="952500" y="2603500"/>
            <a:ext cx="6320490" cy="6286500"/>
          </a:xfrm>
          <a:prstGeom prst="rect">
            <a:avLst/>
          </a:prstGeom>
        </p:spPr>
        <p:txBody>
          <a:bodyPr/>
          <a:lstStyle/>
          <a:p>
            <a:pPr lvl="0" marL="444500" indent="-444500">
              <a:spcBef>
                <a:spcPts val="4200"/>
              </a:spcBef>
              <a:defRPr sz="1800"/>
            </a:pPr>
            <a:r>
              <a:rPr sz="2000"/>
              <a:t>SDN analogous to any operating system. SDN’s OS is called Network OS.</a:t>
            </a:r>
            <a:endParaRPr sz="2000"/>
          </a:p>
          <a:p>
            <a:pPr lvl="0" marL="444500" indent="-444500">
              <a:spcBef>
                <a:spcPts val="4200"/>
              </a:spcBef>
              <a:defRPr sz="1800"/>
            </a:pPr>
            <a:r>
              <a:rPr sz="2000"/>
              <a:t>Network OS separates abstracts and centralizes the control of the network from the underlying forwarding infrastructure.</a:t>
            </a:r>
            <a:endParaRPr sz="2000"/>
          </a:p>
          <a:p>
            <a:pPr lvl="0" marL="444500" indent="-444500">
              <a:spcBef>
                <a:spcPts val="4200"/>
              </a:spcBef>
              <a:defRPr sz="1800"/>
            </a:pPr>
            <a:r>
              <a:rPr sz="2000"/>
              <a:t>Network OS segregates applications from knowing low level details to program the network.</a:t>
            </a:r>
            <a:endParaRPr sz="2000"/>
          </a:p>
          <a:p>
            <a:pPr lvl="0" marL="444500" indent="-444500">
              <a:spcBef>
                <a:spcPts val="4200"/>
              </a:spcBef>
              <a:defRPr sz="1800"/>
            </a:pPr>
            <a:r>
              <a:rPr sz="2000"/>
              <a:t>Forwarding infrastructure - a list of sparse network elements refer to as switches or as network elements.</a:t>
            </a:r>
          </a:p>
        </p:txBody>
      </p:sp>
      <p:sp>
        <p:nvSpPr>
          <p:cNvPr id="79" name="Shape 79"/>
          <p:cNvSpPr/>
          <p:nvPr/>
        </p:nvSpPr>
        <p:spPr>
          <a:xfrm>
            <a:off x="7512763" y="2845456"/>
            <a:ext cx="2695741" cy="4654821"/>
          </a:xfrm>
          <a:prstGeom prst="roundRect">
            <a:avLst>
              <a:gd name="adj" fmla="val 7067"/>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sp>
        <p:nvSpPr>
          <p:cNvPr id="80" name="Shape 80"/>
          <p:cNvSpPr/>
          <p:nvPr/>
        </p:nvSpPr>
        <p:spPr>
          <a:xfrm>
            <a:off x="7584428" y="3929838"/>
            <a:ext cx="2435390" cy="815464"/>
          </a:xfrm>
          <a:prstGeom prst="rect">
            <a:avLst/>
          </a:pr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lvl1pPr>
          </a:lstStyle>
          <a:p>
            <a:pPr lvl="0">
              <a:defRPr sz="1800"/>
            </a:pPr>
            <a:r>
              <a:rPr sz="2400"/>
              <a:t>Network OS</a:t>
            </a:r>
          </a:p>
        </p:txBody>
      </p:sp>
      <p:sp>
        <p:nvSpPr>
          <p:cNvPr id="81" name="Shape 81"/>
          <p:cNvSpPr/>
          <p:nvPr/>
        </p:nvSpPr>
        <p:spPr>
          <a:xfrm>
            <a:off x="7584428" y="6071639"/>
            <a:ext cx="2435390" cy="1113017"/>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Forwarding Infrastructure</a:t>
            </a:r>
          </a:p>
        </p:txBody>
      </p:sp>
      <p:sp>
        <p:nvSpPr>
          <p:cNvPr id="82" name="Shape 82"/>
          <p:cNvSpPr/>
          <p:nvPr/>
        </p:nvSpPr>
        <p:spPr>
          <a:xfrm>
            <a:off x="10343956" y="3651419"/>
            <a:ext cx="2409990" cy="1087617"/>
          </a:xfrm>
          <a:prstGeom prst="roundRect">
            <a:avLst>
              <a:gd name="adj" fmla="val 17515"/>
            </a:avLst>
          </a:prstGeom>
          <a:blipFill>
            <a:blip r:embed="rId4"/>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latin typeface="Helvetica"/>
                <a:ea typeface="Helvetica"/>
                <a:cs typeface="Helvetica"/>
                <a:sym typeface="Helvetica"/>
              </a:rPr>
              <a:t>Control</a:t>
            </a:r>
            <a:endParaRPr sz="2400">
              <a:solidFill>
                <a:srgbClr val="FFFFFF"/>
              </a:solidFill>
              <a:latin typeface="Helvetica"/>
              <a:ea typeface="Helvetica"/>
              <a:cs typeface="Helvetica"/>
              <a:sym typeface="Helvetica"/>
            </a:endParaRPr>
          </a:p>
          <a:p>
            <a:pPr lvl="0">
              <a:defRPr sz="1800"/>
            </a:pPr>
            <a:r>
              <a:rPr sz="2400">
                <a:solidFill>
                  <a:srgbClr val="FFFFFF"/>
                </a:solidFill>
                <a:latin typeface="Helvetica"/>
                <a:ea typeface="Helvetica"/>
                <a:cs typeface="Helvetica"/>
                <a:sym typeface="Helvetica"/>
              </a:rPr>
              <a:t>Plane</a:t>
            </a:r>
          </a:p>
        </p:txBody>
      </p:sp>
      <p:sp>
        <p:nvSpPr>
          <p:cNvPr id="83" name="Shape 83"/>
          <p:cNvSpPr/>
          <p:nvPr/>
        </p:nvSpPr>
        <p:spPr>
          <a:xfrm>
            <a:off x="10331256" y="6084339"/>
            <a:ext cx="2409990" cy="1087617"/>
          </a:xfrm>
          <a:prstGeom prst="roundRect">
            <a:avLst>
              <a:gd name="adj" fmla="val 17515"/>
            </a:avLst>
          </a:prstGeom>
          <a:blipFill>
            <a:blip r:embed="rId3"/>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lvl="0">
              <a:defRPr sz="1800"/>
            </a:pPr>
            <a:r>
              <a:rPr sz="2400">
                <a:solidFill>
                  <a:srgbClr val="FFFFFF"/>
                </a:solidFill>
              </a:rPr>
              <a:t>Data</a:t>
            </a:r>
            <a:endParaRPr sz="2400">
              <a:solidFill>
                <a:srgbClr val="FFFFFF"/>
              </a:solidFill>
            </a:endParaRPr>
          </a:p>
          <a:p>
            <a:pPr lvl="0">
              <a:defRPr sz="1800"/>
            </a:pPr>
            <a:r>
              <a:rPr sz="2400">
                <a:solidFill>
                  <a:srgbClr val="FFFFFF"/>
                </a:solidFill>
              </a:rPr>
              <a:t>Plane</a:t>
            </a:r>
          </a:p>
        </p:txBody>
      </p:sp>
      <p:sp>
        <p:nvSpPr>
          <p:cNvPr id="84" name="Shape 84"/>
          <p:cNvSpPr/>
          <p:nvPr/>
        </p:nvSpPr>
        <p:spPr>
          <a:xfrm>
            <a:off x="7584428"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5" name="Shape 85"/>
          <p:cNvSpPr/>
          <p:nvPr/>
        </p:nvSpPr>
        <p:spPr>
          <a:xfrm>
            <a:off x="8457089" y="3218832"/>
            <a:ext cx="690068"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6" name="Shape 86"/>
          <p:cNvSpPr/>
          <p:nvPr/>
        </p:nvSpPr>
        <p:spPr>
          <a:xfrm>
            <a:off x="9329749" y="3218832"/>
            <a:ext cx="690069" cy="469901"/>
          </a:xfrm>
          <a:prstGeom prst="rect">
            <a:avLst/>
          </a:prstGeom>
          <a:blipFill>
            <a:blip r:embed="rId5"/>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87" name="Shape 87"/>
          <p:cNvSpPr/>
          <p:nvPr/>
        </p:nvSpPr>
        <p:spPr>
          <a:xfrm>
            <a:off x="7445017" y="5515185"/>
            <a:ext cx="2755033"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88" name="Shape 88"/>
          <p:cNvSpPr/>
          <p:nvPr/>
        </p:nvSpPr>
        <p:spPr>
          <a:xfrm>
            <a:off x="10171435" y="5515185"/>
            <a:ext cx="2729632" cy="1"/>
          </a:xfrm>
          <a:prstGeom prst="line">
            <a:avLst/>
          </a:prstGeom>
          <a:ln w="38100" cap="rnd">
            <a:solidFill/>
            <a:custDash>
              <a:ds d="100000" sp="200000"/>
            </a:custDash>
            <a:miter lim="400000"/>
          </a:ln>
        </p:spPr>
        <p:txBody>
          <a:bodyPr lIns="50800" tIns="50800" rIns="50800" bIns="50800" anchor="ctr"/>
          <a:lstStyle/>
          <a:p>
            <a:pPr lvl="0">
              <a:defRPr sz="2400"/>
            </a:pPr>
          </a:p>
        </p:txBody>
      </p:sp>
      <p:sp>
        <p:nvSpPr>
          <p:cNvPr id="89" name="Shape 89"/>
          <p:cNvSpPr/>
          <p:nvPr/>
        </p:nvSpPr>
        <p:spPr>
          <a:xfrm flipH="1" flipV="1">
            <a:off x="11612958" y="4773470"/>
            <a:ext cx="1" cy="1270001"/>
          </a:xfrm>
          <a:prstGeom prst="line">
            <a:avLst/>
          </a:prstGeom>
          <a:ln w="50800">
            <a:solidFill>
              <a:srgbClr val="C82506"/>
            </a:solidFill>
            <a:miter lim="400000"/>
          </a:ln>
        </p:spPr>
        <p:txBody>
          <a:bodyPr lIns="0" tIns="0" rIns="0" bIns="0" anchor="ctr"/>
          <a:lstStyle/>
          <a:p>
            <a:pPr lvl="0">
              <a:defRPr sz="2400"/>
            </a:p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prstGeom prst="rect">
            <a:avLst/>
          </a:prstGeom>
        </p:spPr>
        <p:txBody>
          <a:bodyPr/>
          <a:lstStyle>
            <a:lvl1pPr>
              <a:defRPr sz="6000"/>
            </a:lvl1pPr>
          </a:lstStyle>
          <a:p>
            <a:pPr lvl="0">
              <a:defRPr sz="1800"/>
            </a:pPr>
            <a:r>
              <a:rPr sz="6000"/>
              <a:t>SDN definition</a:t>
            </a:r>
          </a:p>
        </p:txBody>
      </p:sp>
      <p:sp>
        <p:nvSpPr>
          <p:cNvPr id="94" name="Shape 94"/>
          <p:cNvSpPr/>
          <p:nvPr>
            <p:ph type="body" idx="1"/>
          </p:nvPr>
        </p:nvSpPr>
        <p:spPr>
          <a:xfrm>
            <a:off x="77936" y="2182103"/>
            <a:ext cx="6320490" cy="6286501"/>
          </a:xfrm>
          <a:prstGeom prst="rect">
            <a:avLst/>
          </a:prstGeom>
        </p:spPr>
        <p:txBody>
          <a:bodyPr/>
          <a:lstStyle/>
          <a:p>
            <a:pPr lvl="0" marL="444500" indent="-444500">
              <a:spcBef>
                <a:spcPts val="4200"/>
              </a:spcBef>
              <a:defRPr sz="1800"/>
            </a:pPr>
            <a:r>
              <a:rPr sz="2000"/>
              <a:t>SDN analogous to any operating system. SDN’s OS is called Network OS.</a:t>
            </a:r>
            <a:endParaRPr sz="2000"/>
          </a:p>
          <a:p>
            <a:pPr lvl="0" marL="444500" indent="-444500">
              <a:spcBef>
                <a:spcPts val="4200"/>
              </a:spcBef>
              <a:defRPr sz="1800"/>
            </a:pPr>
            <a:r>
              <a:rPr sz="2000"/>
              <a:t>Network OS separates abstracts and centralizes the control of the network from the underlying forwarding infrastructure.</a:t>
            </a:r>
            <a:endParaRPr sz="2000"/>
          </a:p>
          <a:p>
            <a:pPr lvl="0" marL="444500" indent="-444500">
              <a:spcBef>
                <a:spcPts val="4200"/>
              </a:spcBef>
              <a:defRPr sz="1800"/>
            </a:pPr>
            <a:r>
              <a:rPr sz="2000"/>
              <a:t>Network OS segregates applications from knowing low level details to program the network.</a:t>
            </a:r>
            <a:endParaRPr sz="2000"/>
          </a:p>
          <a:p>
            <a:pPr lvl="0" marL="444500" indent="-444500">
              <a:spcBef>
                <a:spcPts val="4200"/>
              </a:spcBef>
              <a:defRPr sz="1800"/>
            </a:pPr>
            <a:r>
              <a:rPr sz="2000"/>
              <a:t>Forwarding infrastructure - a list of sparse network elements refer to as switches or as network elements.</a:t>
            </a:r>
          </a:p>
        </p:txBody>
      </p:sp>
      <p:sp>
        <p:nvSpPr>
          <p:cNvPr id="95" name="Shape 95"/>
          <p:cNvSpPr/>
          <p:nvPr/>
        </p:nvSpPr>
        <p:spPr>
          <a:xfrm>
            <a:off x="6566864" y="2082240"/>
            <a:ext cx="6295090" cy="6261101"/>
          </a:xfrm>
          <a:prstGeom prst="roundRect">
            <a:avLst>
              <a:gd name="adj" fmla="val 3053"/>
            </a:avLst>
          </a:prstGeom>
          <a:ln w="25400">
            <a:solidFill>
              <a:srgbClr val="85888D"/>
            </a:solidFill>
            <a:miter lim="400000"/>
          </a:ln>
        </p:spPr>
        <p:txBody>
          <a:bodyPr lIns="50800" tIns="50800" rIns="50800" bIns="50800" anchor="ctr"/>
          <a:lstStyle/>
          <a:p>
            <a:pPr lvl="0" algn="l">
              <a:defRPr sz="2400">
                <a:latin typeface="Helvetica"/>
                <a:ea typeface="Helvetica"/>
                <a:cs typeface="Helvetica"/>
                <a:sym typeface="Helvetica"/>
              </a:defRPr>
            </a:pPr>
          </a:p>
        </p:txBody>
      </p:sp>
      <p:grpSp>
        <p:nvGrpSpPr>
          <p:cNvPr id="101" name="Group 101"/>
          <p:cNvGrpSpPr/>
          <p:nvPr/>
        </p:nvGrpSpPr>
        <p:grpSpPr>
          <a:xfrm>
            <a:off x="7316830" y="2243279"/>
            <a:ext cx="4938294" cy="677564"/>
            <a:chOff x="0" y="0"/>
            <a:chExt cx="4938292" cy="677562"/>
          </a:xfrm>
        </p:grpSpPr>
        <p:sp>
          <p:nvSpPr>
            <p:cNvPr id="96" name="Shape 96"/>
            <p:cNvSpPr/>
            <p:nvPr/>
          </p:nvSpPr>
          <p:spPr>
            <a:xfrm>
              <a:off x="0" y="0"/>
              <a:ext cx="4938293" cy="677563"/>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pPr>
            </a:p>
          </p:txBody>
        </p:sp>
        <p:sp>
          <p:nvSpPr>
            <p:cNvPr id="97" name="Shape 97"/>
            <p:cNvSpPr/>
            <p:nvPr/>
          </p:nvSpPr>
          <p:spPr>
            <a:xfrm>
              <a:off x="274312" y="112917"/>
              <a:ext cx="1401962"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App layer</a:t>
              </a:r>
            </a:p>
          </p:txBody>
        </p:sp>
        <p:sp>
          <p:nvSpPr>
            <p:cNvPr id="98" name="Shape 98"/>
            <p:cNvSpPr/>
            <p:nvPr/>
          </p:nvSpPr>
          <p:spPr>
            <a:xfrm>
              <a:off x="212411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99" name="Shape 99"/>
            <p:cNvSpPr/>
            <p:nvPr/>
          </p:nvSpPr>
          <p:spPr>
            <a:xfrm>
              <a:off x="3113552" y="112917"/>
              <a:ext cx="690068"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sp>
          <p:nvSpPr>
            <p:cNvPr id="100" name="Shape 100"/>
            <p:cNvSpPr/>
            <p:nvPr/>
          </p:nvSpPr>
          <p:spPr>
            <a:xfrm>
              <a:off x="4218876" y="112917"/>
              <a:ext cx="690069" cy="469901"/>
            </a:xfrm>
            <a:prstGeom prst="rect">
              <a:avLst/>
            </a:prstGeom>
            <a:blipFill rotWithShape="1">
              <a:blip r:embed="rId3"/>
              <a:srcRect l="0" t="0" r="0" b="0"/>
              <a:tile tx="0" ty="0" sx="100000" sy="100000" flip="none" algn="tl"/>
            </a:blipFill>
            <a:ln w="12700" cap="flat">
              <a:noFill/>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solidFill>
                    <a:srgbClr val="FFFFFF"/>
                  </a:solidFill>
                </a:defRPr>
              </a:lvl1pPr>
            </a:lstStyle>
            <a:p>
              <a:pPr lvl="0">
                <a:defRPr sz="1800">
                  <a:solidFill>
                    <a:srgbClr val="000000"/>
                  </a:solidFill>
                </a:defRPr>
              </a:pPr>
              <a:r>
                <a:rPr sz="2400">
                  <a:solidFill>
                    <a:srgbClr val="FFFFFF"/>
                  </a:solidFill>
                </a:rPr>
                <a:t>App</a:t>
              </a:r>
            </a:p>
          </p:txBody>
        </p:sp>
      </p:grpSp>
      <p:grpSp>
        <p:nvGrpSpPr>
          <p:cNvPr id="111" name="Group 111"/>
          <p:cNvGrpSpPr/>
          <p:nvPr/>
        </p:nvGrpSpPr>
        <p:grpSpPr>
          <a:xfrm>
            <a:off x="6633530" y="3640546"/>
            <a:ext cx="6187159" cy="1746397"/>
            <a:chOff x="0" y="0"/>
            <a:chExt cx="6187158" cy="1746395"/>
          </a:xfrm>
        </p:grpSpPr>
        <p:sp>
          <p:nvSpPr>
            <p:cNvPr id="102" name="Shape 102"/>
            <p:cNvSpPr/>
            <p:nvPr/>
          </p:nvSpPr>
          <p:spPr>
            <a:xfrm>
              <a:off x="0" y="0"/>
              <a:ext cx="6187159" cy="1746396"/>
            </a:xfrm>
            <a:prstGeom prst="rect">
              <a:avLst/>
            </a:pr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lvl="0">
                <a:defRPr sz="2400"/>
              </a:pPr>
            </a:p>
          </p:txBody>
        </p:sp>
        <p:grpSp>
          <p:nvGrpSpPr>
            <p:cNvPr id="110" name="Group 110"/>
            <p:cNvGrpSpPr/>
            <p:nvPr/>
          </p:nvGrpSpPr>
          <p:grpSpPr>
            <a:xfrm>
              <a:off x="88716" y="72176"/>
              <a:ext cx="6009726" cy="1641969"/>
              <a:chOff x="0" y="0"/>
              <a:chExt cx="6009725" cy="1641967"/>
            </a:xfrm>
          </p:grpSpPr>
          <p:grpSp>
            <p:nvGrpSpPr>
              <p:cNvPr id="105" name="Group 105"/>
              <p:cNvGrpSpPr/>
              <p:nvPr/>
            </p:nvGrpSpPr>
            <p:grpSpPr>
              <a:xfrm>
                <a:off x="143663" y="127312"/>
                <a:ext cx="2071548" cy="863601"/>
                <a:chOff x="-14823" y="-11906"/>
                <a:chExt cx="2071547" cy="863600"/>
              </a:xfrm>
            </p:grpSpPr>
            <p:pic>
              <p:nvPicPr>
                <p:cNvPr id="103" name="tree.png"/>
                <p:cNvPicPr/>
                <p:nvPr/>
              </p:nvPicPr>
              <p:blipFill>
                <a:blip r:embed="rId4">
                  <a:extLst/>
                </a:blip>
                <a:stretch>
                  <a:fillRect/>
                </a:stretch>
              </p:blipFill>
              <p:spPr>
                <a:xfrm>
                  <a:off x="1538353" y="216693"/>
                  <a:ext cx="406401" cy="406401"/>
                </a:xfrm>
                <a:prstGeom prst="rect">
                  <a:avLst/>
                </a:prstGeom>
                <a:ln w="12700" cap="flat">
                  <a:noFill/>
                  <a:miter lim="400000"/>
                </a:ln>
                <a:effectLst/>
              </p:spPr>
            </p:pic>
            <p:sp>
              <p:nvSpPr>
                <p:cNvPr id="104" name="Shape 104"/>
                <p:cNvSpPr/>
                <p:nvPr/>
              </p:nvSpPr>
              <p:spPr>
                <a:xfrm>
                  <a:off x="-14824" y="-11907"/>
                  <a:ext cx="2071548" cy="8636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l">
                    <a:defRPr sz="1800"/>
                  </a:pPr>
                  <a:r>
                    <a:rPr sz="2400">
                      <a:latin typeface="Helvetica"/>
                      <a:ea typeface="Helvetica"/>
                      <a:cs typeface="Helvetica"/>
                      <a:sym typeface="Helvetica"/>
                    </a:rPr>
                    <a:t>Topology</a:t>
                  </a:r>
                  <a:endParaRPr sz="2400">
                    <a:latin typeface="Helvetica"/>
                    <a:ea typeface="Helvetica"/>
                    <a:cs typeface="Helvetica"/>
                    <a:sym typeface="Helvetica"/>
                  </a:endParaRPr>
                </a:p>
                <a:p>
                  <a:pPr lvl="0" algn="l">
                    <a:defRPr sz="1800"/>
                  </a:pPr>
                  <a:r>
                    <a:rPr sz="2400">
                      <a:latin typeface="Helvetica"/>
                      <a:ea typeface="Helvetica"/>
                      <a:cs typeface="Helvetica"/>
                      <a:sym typeface="Helvetica"/>
                    </a:rPr>
                    <a:t>Discovery</a:t>
                  </a:r>
                </a:p>
              </p:txBody>
            </p:sp>
          </p:grpSp>
          <p:sp>
            <p:nvSpPr>
              <p:cNvPr id="106" name="Shape 106"/>
              <p:cNvSpPr/>
              <p:nvPr/>
            </p:nvSpPr>
            <p:spPr>
              <a:xfrm>
                <a:off x="2481295" y="139219"/>
                <a:ext cx="1766541" cy="8636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sz="1800"/>
                </a:pPr>
                <a:r>
                  <a:rPr sz="2400">
                    <a:latin typeface="Helvetica"/>
                    <a:ea typeface="Helvetica"/>
                    <a:cs typeface="Helvetica"/>
                    <a:sym typeface="Helvetica"/>
                  </a:rPr>
                  <a:t>Traffic</a:t>
                </a:r>
                <a:endParaRPr sz="2400">
                  <a:latin typeface="Helvetica"/>
                  <a:ea typeface="Helvetica"/>
                  <a:cs typeface="Helvetica"/>
                  <a:sym typeface="Helvetica"/>
                </a:endParaRPr>
              </a:p>
              <a:p>
                <a:pPr lvl="0">
                  <a:defRPr sz="1800"/>
                </a:pPr>
                <a:r>
                  <a:rPr sz="2400">
                    <a:latin typeface="Helvetica"/>
                    <a:ea typeface="Helvetica"/>
                    <a:cs typeface="Helvetica"/>
                    <a:sym typeface="Helvetica"/>
                  </a:rPr>
                  <a:t>Engineering</a:t>
                </a:r>
              </a:p>
            </p:txBody>
          </p:sp>
          <p:sp>
            <p:nvSpPr>
              <p:cNvPr id="107" name="Shape 107"/>
              <p:cNvSpPr/>
              <p:nvPr/>
            </p:nvSpPr>
            <p:spPr>
              <a:xfrm>
                <a:off x="4669081" y="323369"/>
                <a:ext cx="1172866" cy="4953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atin typeface="Helvetica"/>
                    <a:ea typeface="Helvetica"/>
                    <a:cs typeface="Helvetica"/>
                    <a:sym typeface="Helvetica"/>
                  </a:defRPr>
                </a:lvl1pPr>
              </a:lstStyle>
              <a:p>
                <a:pPr lvl="0">
                  <a:defRPr sz="1800"/>
                </a:pPr>
                <a:r>
                  <a:rPr sz="2400"/>
                  <a:t>Mobility</a:t>
                </a:r>
              </a:p>
            </p:txBody>
          </p:sp>
          <p:sp>
            <p:nvSpPr>
              <p:cNvPr id="108" name="Shape 108"/>
              <p:cNvSpPr/>
              <p:nvPr/>
            </p:nvSpPr>
            <p:spPr>
              <a:xfrm>
                <a:off x="0" y="0"/>
                <a:ext cx="6009726" cy="1641968"/>
              </a:xfrm>
              <a:prstGeom prst="roundRect">
                <a:avLst>
                  <a:gd name="adj" fmla="val 11602"/>
                </a:avLst>
              </a:prstGeom>
              <a:noFill/>
              <a:ln w="25400" cap="flat">
                <a:solidFill>
                  <a:srgbClr val="85888D"/>
                </a:solidFill>
                <a:prstDash val="solid"/>
                <a:miter lim="400000"/>
              </a:ln>
              <a:effectLst/>
            </p:spPr>
            <p:txBody>
              <a:bodyPr wrap="square" lIns="50800" tIns="50800" rIns="50800" bIns="50800" numCol="1" anchor="ctr">
                <a:noAutofit/>
              </a:bodyPr>
              <a:lstStyle/>
              <a:p>
                <a:pPr lvl="0" algn="l">
                  <a:defRPr sz="2400">
                    <a:latin typeface="Helvetica"/>
                    <a:ea typeface="Helvetica"/>
                    <a:cs typeface="Helvetica"/>
                    <a:sym typeface="Helvetica"/>
                  </a:defRPr>
                </a:pPr>
              </a:p>
            </p:txBody>
          </p:sp>
          <p:sp>
            <p:nvSpPr>
              <p:cNvPr id="109" name="Shape 109"/>
              <p:cNvSpPr/>
              <p:nvPr/>
            </p:nvSpPr>
            <p:spPr>
              <a:xfrm>
                <a:off x="1790386" y="1102352"/>
                <a:ext cx="242895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400"/>
                </a:lvl1pPr>
              </a:lstStyle>
              <a:p>
                <a:pPr lvl="0">
                  <a:defRPr sz="1800"/>
                </a:pPr>
                <a:r>
                  <a:rPr sz="2400"/>
                  <a:t>SDN Control S/W</a:t>
                </a:r>
              </a:p>
            </p:txBody>
          </p:sp>
        </p:grpSp>
      </p:grpSp>
      <p:sp>
        <p:nvSpPr>
          <p:cNvPr id="112" name="Shape 112"/>
          <p:cNvSpPr/>
          <p:nvPr/>
        </p:nvSpPr>
        <p:spPr>
          <a:xfrm>
            <a:off x="9780698" y="2962226"/>
            <a:ext cx="1" cy="677564"/>
          </a:xfrm>
          <a:prstGeom prst="line">
            <a:avLst/>
          </a:prstGeom>
          <a:ln w="25400">
            <a:solidFill/>
            <a:miter lim="400000"/>
            <a:tailEnd type="triangle"/>
          </a:ln>
        </p:spPr>
        <p:txBody>
          <a:bodyPr lIns="50800" tIns="50800" rIns="50800" bIns="50800" anchor="ctr"/>
          <a:lstStyle/>
          <a:p>
            <a:pPr lvl="0">
              <a:defRPr sz="2400"/>
            </a:pPr>
          </a:p>
        </p:txBody>
      </p:sp>
      <p:sp>
        <p:nvSpPr>
          <p:cNvPr id="113" name="Shape 113"/>
          <p:cNvSpPr/>
          <p:nvPr/>
        </p:nvSpPr>
        <p:spPr>
          <a:xfrm>
            <a:off x="9898966" y="3066058"/>
            <a:ext cx="118169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NBI API</a:t>
            </a:r>
          </a:p>
        </p:txBody>
      </p:sp>
      <p:grpSp>
        <p:nvGrpSpPr>
          <p:cNvPr id="120" name="Group 120"/>
          <p:cNvGrpSpPr/>
          <p:nvPr/>
        </p:nvGrpSpPr>
        <p:grpSpPr>
          <a:xfrm>
            <a:off x="6759420" y="6106646"/>
            <a:ext cx="6042557" cy="1894935"/>
            <a:chOff x="0" y="0"/>
            <a:chExt cx="6042555" cy="1894934"/>
          </a:xfrm>
        </p:grpSpPr>
        <p:sp>
          <p:nvSpPr>
            <p:cNvPr id="114" name="Shape 114"/>
            <p:cNvSpPr/>
            <p:nvPr/>
          </p:nvSpPr>
          <p:spPr>
            <a:xfrm>
              <a:off x="0" y="0"/>
              <a:ext cx="6042556" cy="1894935"/>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lvl="0">
                <a:defRPr sz="2400"/>
              </a:pPr>
            </a:p>
          </p:txBody>
        </p:sp>
        <p:pic>
          <p:nvPicPr>
            <p:cNvPr id="115" name="router.jpg"/>
            <p:cNvPicPr/>
            <p:nvPr/>
          </p:nvPicPr>
          <p:blipFill>
            <a:blip r:embed="rId5">
              <a:extLst/>
            </a:blip>
            <a:stretch>
              <a:fillRect/>
            </a:stretch>
          </p:blipFill>
          <p:spPr>
            <a:xfrm>
              <a:off x="487087" y="84204"/>
              <a:ext cx="1724192" cy="944608"/>
            </a:xfrm>
            <a:prstGeom prst="rect">
              <a:avLst/>
            </a:prstGeom>
            <a:ln w="12700" cap="flat">
              <a:noFill/>
              <a:miter lim="400000"/>
            </a:ln>
            <a:effectLst/>
          </p:spPr>
        </p:pic>
        <p:sp>
          <p:nvSpPr>
            <p:cNvPr id="116" name="Shape 116"/>
            <p:cNvSpPr/>
            <p:nvPr/>
          </p:nvSpPr>
          <p:spPr>
            <a:xfrm>
              <a:off x="622217" y="882422"/>
              <a:ext cx="1181697"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router</a:t>
              </a:r>
            </a:p>
          </p:txBody>
        </p:sp>
        <p:pic>
          <p:nvPicPr>
            <p:cNvPr id="117" name="network-switch.jpg"/>
            <p:cNvPicPr/>
            <p:nvPr/>
          </p:nvPicPr>
          <p:blipFill>
            <a:blip r:embed="rId7">
              <a:extLst/>
            </a:blip>
            <a:stretch>
              <a:fillRect/>
            </a:stretch>
          </p:blipFill>
          <p:spPr>
            <a:xfrm>
              <a:off x="2905317" y="24267"/>
              <a:ext cx="1181697" cy="740641"/>
            </a:xfrm>
            <a:prstGeom prst="rect">
              <a:avLst/>
            </a:prstGeom>
            <a:ln w="12700" cap="flat">
              <a:noFill/>
              <a:miter lim="400000"/>
            </a:ln>
            <a:effectLst/>
          </p:spPr>
        </p:pic>
        <p:sp>
          <p:nvSpPr>
            <p:cNvPr id="118" name="Shape 118"/>
            <p:cNvSpPr/>
            <p:nvPr/>
          </p:nvSpPr>
          <p:spPr>
            <a:xfrm>
              <a:off x="2779982" y="882422"/>
              <a:ext cx="1181696" cy="677564"/>
            </a:xfrm>
            <a:prstGeom prst="rect">
              <a:avLst/>
            </a:prstGeom>
            <a:blipFill rotWithShape="1">
              <a:blip r:embed="rId6"/>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2400">
                  <a:solidFill>
                    <a:srgbClr val="FFFFFF"/>
                  </a:solidFill>
                  <a:latin typeface="Helvetica"/>
                  <a:ea typeface="Helvetica"/>
                  <a:cs typeface="Helvetica"/>
                  <a:sym typeface="Helvetica"/>
                </a:defRPr>
              </a:lvl1pPr>
            </a:lstStyle>
            <a:p>
              <a:pPr lvl="0">
                <a:defRPr sz="1800">
                  <a:solidFill>
                    <a:srgbClr val="000000"/>
                  </a:solidFill>
                </a:defRPr>
              </a:pPr>
              <a:r>
                <a:rPr sz="2400">
                  <a:solidFill>
                    <a:srgbClr val="FFFFFF"/>
                  </a:solidFill>
                </a:rPr>
                <a:t>switch</a:t>
              </a:r>
            </a:p>
          </p:txBody>
        </p:sp>
        <p:sp>
          <p:nvSpPr>
            <p:cNvPr id="119" name="Shape 119"/>
            <p:cNvSpPr/>
            <p:nvPr/>
          </p:nvSpPr>
          <p:spPr>
            <a:xfrm>
              <a:off x="4329523" y="1313132"/>
              <a:ext cx="1647776" cy="495301"/>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defRPr sz="2400">
                  <a:latin typeface="Helvetica"/>
                  <a:ea typeface="Helvetica"/>
                  <a:cs typeface="Helvetica"/>
                  <a:sym typeface="Helvetica"/>
                </a:defRPr>
              </a:lvl1pPr>
            </a:lstStyle>
            <a:p>
              <a:pPr lvl="0">
                <a:defRPr sz="1800"/>
              </a:pPr>
              <a:r>
                <a:rPr sz="2400"/>
                <a:t>Data Plane</a:t>
              </a:r>
            </a:p>
          </p:txBody>
        </p:sp>
      </p:grpSp>
      <p:sp>
        <p:nvSpPr>
          <p:cNvPr id="121" name="Shape 121"/>
          <p:cNvSpPr/>
          <p:nvPr/>
        </p:nvSpPr>
        <p:spPr>
          <a:xfrm>
            <a:off x="9507475" y="5401618"/>
            <a:ext cx="1" cy="677564"/>
          </a:xfrm>
          <a:prstGeom prst="line">
            <a:avLst/>
          </a:prstGeom>
          <a:ln w="25400">
            <a:solidFill/>
            <a:miter lim="400000"/>
            <a:tailEnd type="triangle"/>
          </a:ln>
        </p:spPr>
        <p:txBody>
          <a:bodyPr lIns="50800" tIns="50800" rIns="50800" bIns="50800" anchor="ctr"/>
          <a:lstStyle/>
          <a:p>
            <a:pPr lvl="0">
              <a:defRPr sz="2400"/>
            </a:pPr>
          </a:p>
        </p:txBody>
      </p:sp>
      <p:sp>
        <p:nvSpPr>
          <p:cNvPr id="122" name="Shape 122"/>
          <p:cNvSpPr/>
          <p:nvPr/>
        </p:nvSpPr>
        <p:spPr>
          <a:xfrm>
            <a:off x="9673147" y="5491530"/>
            <a:ext cx="116487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pPr>
            <a:r>
              <a:rPr sz="2400"/>
              <a:t>SBI API</a:t>
            </a:r>
          </a:p>
        </p:txBody>
      </p:sp>
    </p:spTree>
  </p:cSld>
  <p:clrMapOvr>
    <a:masterClrMapping/>
  </p:clrMapOvr>
  <p:transition spd="slow" advClick="1">
    <p:cover dir="d"/>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lvl1pPr>
              <a:defRPr sz="6000"/>
            </a:lvl1pPr>
          </a:lstStyle>
          <a:p>
            <a:pPr lvl="0">
              <a:defRPr sz="1800"/>
            </a:pPr>
            <a:r>
              <a:rPr sz="6000"/>
              <a:t>SDN definition</a:t>
            </a:r>
          </a:p>
        </p:txBody>
      </p:sp>
      <p:sp>
        <p:nvSpPr>
          <p:cNvPr id="127" name="Shape 127"/>
          <p:cNvSpPr/>
          <p:nvPr>
            <p:ph type="body" idx="1"/>
          </p:nvPr>
        </p:nvSpPr>
        <p:spPr>
          <a:xfrm>
            <a:off x="952500" y="2609850"/>
            <a:ext cx="11099800" cy="6286500"/>
          </a:xfrm>
          <a:prstGeom prst="rect">
            <a:avLst/>
          </a:prstGeom>
        </p:spPr>
        <p:txBody>
          <a:bodyPr/>
          <a:lstStyle/>
          <a:p>
            <a:pPr lvl="0" marL="377825" indent="-377825" defTabSz="496570">
              <a:spcBef>
                <a:spcPts val="3500"/>
              </a:spcBef>
              <a:defRPr sz="1800"/>
            </a:pPr>
            <a:endParaRPr sz="1700"/>
          </a:p>
          <a:p>
            <a:pPr lvl="0" marL="377825" indent="-377825" defTabSz="496570">
              <a:spcBef>
                <a:spcPts val="3500"/>
              </a:spcBef>
              <a:defRPr sz="1800"/>
            </a:pPr>
            <a:r>
              <a:rPr sz="1700"/>
              <a:t>The </a:t>
            </a:r>
            <a:endParaRPr sz="1700"/>
          </a:p>
          <a:p>
            <a:pPr lvl="0" marL="377825" indent="-377825" defTabSz="496570">
              <a:spcBef>
                <a:spcPts val="3500"/>
              </a:spcBef>
              <a:defRPr sz="1800"/>
            </a:pPr>
            <a:r>
              <a:rPr sz="1700"/>
              <a:t>Provides a vendor agnostic programming interface to program the network devices. </a:t>
            </a:r>
            <a:endParaRPr sz="1700"/>
          </a:p>
          <a:p>
            <a:pPr lvl="0" marL="377825" indent="-377825" defTabSz="496570">
              <a:spcBef>
                <a:spcPts val="3500"/>
              </a:spcBef>
              <a:defRPr sz="1800"/>
            </a:pPr>
            <a:r>
              <a:rPr sz="1700"/>
              <a:t>Programmability is one of the main properties of SDN.</a:t>
            </a:r>
            <a:endParaRPr sz="1700"/>
          </a:p>
          <a:p>
            <a:pPr lvl="0" marL="377825" indent="-377825" defTabSz="496570">
              <a:spcBef>
                <a:spcPts val="3500"/>
              </a:spcBef>
              <a:defRPr sz="1800"/>
            </a:pPr>
            <a:r>
              <a:rPr sz="1700"/>
              <a:t>Programmability achieved by an abstracted control plane.</a:t>
            </a:r>
            <a:endParaRPr sz="1700"/>
          </a:p>
          <a:p>
            <a:pPr lvl="1" marL="755650" indent="-377825" defTabSz="496570">
              <a:spcBef>
                <a:spcPts val="3500"/>
              </a:spcBef>
              <a:buChar char="✦"/>
              <a:defRPr sz="1800"/>
            </a:pPr>
            <a:r>
              <a:rPr sz="1700"/>
              <a:t>decides of how to handle the traffic</a:t>
            </a:r>
            <a:endParaRPr sz="1700"/>
          </a:p>
          <a:p>
            <a:pPr lvl="1" marL="755650" indent="-377825" defTabSz="496570">
              <a:spcBef>
                <a:spcPts val="3500"/>
              </a:spcBef>
              <a:buChar char="✦"/>
              <a:defRPr sz="1800"/>
            </a:pPr>
            <a:r>
              <a:rPr sz="1700"/>
              <a:t>defines “network programs” that manage network elements providing rich applications with enhanced functionality.</a:t>
            </a:r>
            <a:endParaRPr sz="1700"/>
          </a:p>
          <a:p>
            <a:pPr lvl="0" marL="377825" indent="-377825" defTabSz="496570">
              <a:spcBef>
                <a:spcPts val="3500"/>
              </a:spcBef>
              <a:defRPr sz="1800"/>
            </a:pPr>
            <a:r>
              <a:rPr sz="1700"/>
              <a:t>Decisions of control plane directed as instructions to data plane executed by the forwarding module.</a:t>
            </a:r>
            <a:endParaRPr sz="1700"/>
          </a:p>
          <a:p>
            <a:pPr lvl="0" marL="377825" indent="-377825" defTabSz="496570">
              <a:spcBef>
                <a:spcPts val="3500"/>
              </a:spcBef>
              <a:defRPr sz="1800"/>
            </a:pPr>
            <a:r>
              <a:rPr sz="1700"/>
              <a:t>Applications use a global view to interact with the control plane.   </a:t>
            </a:r>
          </a:p>
        </p:txBody>
      </p:sp>
    </p:spTree>
  </p:cSld>
  <p:clrMapOvr>
    <a:masterClrMapping/>
  </p:clrMapOvr>
  <p:transition spd="slow" advClick="1">
    <p:cover dir="d"/>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lvl1pPr defTabSz="490727">
              <a:defRPr sz="6719"/>
            </a:lvl1pPr>
          </a:lstStyle>
          <a:p>
            <a:pPr lvl="0">
              <a:defRPr sz="1800"/>
            </a:pPr>
            <a:r>
              <a:rPr sz="6719"/>
              <a:t>Alternative SDN Implementation</a:t>
            </a:r>
          </a:p>
        </p:txBody>
      </p:sp>
      <p:sp>
        <p:nvSpPr>
          <p:cNvPr id="130" name="Shape 130"/>
          <p:cNvSpPr/>
          <p:nvPr>
            <p:ph type="body" idx="1"/>
          </p:nvPr>
        </p:nvSpPr>
        <p:spPr>
          <a:prstGeom prst="rect">
            <a:avLst/>
          </a:prstGeom>
        </p:spPr>
        <p:txBody>
          <a:bodyPr/>
          <a:lstStyle/>
          <a:p>
            <a:pPr lvl="0" marL="386715" indent="-386715" defTabSz="508254">
              <a:spcBef>
                <a:spcPts val="3600"/>
              </a:spcBef>
              <a:defRPr sz="1800"/>
            </a:pPr>
            <a:r>
              <a:rPr sz="1740"/>
              <a:t>Linecard forwarding model:</a:t>
            </a:r>
            <a:endParaRPr sz="1740"/>
          </a:p>
          <a:p>
            <a:pPr lvl="1" marL="773430" indent="-386715" defTabSz="508254">
              <a:spcBef>
                <a:spcPts val="3600"/>
              </a:spcBef>
              <a:buChar char="★"/>
              <a:defRPr sz="1800"/>
            </a:pPr>
            <a:r>
              <a:rPr sz="1740"/>
              <a:t>Supports OpenFlow plus x86 (and perhaps GPU)</a:t>
            </a:r>
            <a:endParaRPr sz="1740"/>
          </a:p>
          <a:p>
            <a:pPr lvl="0" marL="386715" indent="-386715" defTabSz="508254">
              <a:spcBef>
                <a:spcPts val="3600"/>
              </a:spcBef>
              <a:defRPr sz="1800"/>
            </a:pPr>
            <a:r>
              <a:rPr sz="1740"/>
              <a:t>Switch configuration model:</a:t>
            </a:r>
            <a:endParaRPr sz="1740"/>
          </a:p>
          <a:p>
            <a:pPr lvl="1" marL="773430" indent="-386715" defTabSz="508254">
              <a:spcBef>
                <a:spcPts val="3600"/>
              </a:spcBef>
              <a:buChar char="★"/>
              <a:defRPr sz="1800"/>
            </a:pPr>
            <a:r>
              <a:rPr sz="1740"/>
              <a:t>Supports JVM (controller can download code)</a:t>
            </a:r>
            <a:endParaRPr sz="1740"/>
          </a:p>
          <a:p>
            <a:pPr lvl="0" marL="386715" indent="-386715" defTabSz="508254">
              <a:spcBef>
                <a:spcPts val="3600"/>
              </a:spcBef>
              <a:defRPr sz="1800"/>
            </a:pPr>
            <a:r>
              <a:rPr sz="1740"/>
              <a:t>NOS distributed state model:</a:t>
            </a:r>
            <a:endParaRPr sz="1740"/>
          </a:p>
          <a:p>
            <a:pPr lvl="1" marL="773430" indent="-386715" defTabSz="508254">
              <a:spcBef>
                <a:spcPts val="3600"/>
              </a:spcBef>
              <a:buChar char="★"/>
              <a:defRPr sz="1800"/>
            </a:pPr>
            <a:r>
              <a:rPr sz="1740"/>
              <a:t>key/value store of state with data model</a:t>
            </a:r>
            <a:endParaRPr sz="1740"/>
          </a:p>
          <a:p>
            <a:pPr lvl="1" marL="773430" indent="-386715" defTabSz="508254">
              <a:spcBef>
                <a:spcPts val="3600"/>
              </a:spcBef>
              <a:buChar char="★"/>
              <a:defRPr sz="1800"/>
            </a:pPr>
            <a:r>
              <a:rPr sz="1740"/>
              <a:t>Data model enforces some application-specific constraints.</a:t>
            </a:r>
            <a:endParaRPr sz="1740"/>
          </a:p>
          <a:p>
            <a:pPr lvl="0" marL="386715" indent="-386715" defTabSz="508254">
              <a:spcBef>
                <a:spcPts val="3600"/>
              </a:spcBef>
              <a:defRPr sz="1800"/>
            </a:pPr>
            <a:r>
              <a:rPr sz="1740"/>
              <a:t>Mainly an illustration of a richer form of SDN</a:t>
            </a:r>
            <a:endParaRPr sz="1740"/>
          </a:p>
          <a:p>
            <a:pPr lvl="1" marL="773430" indent="-386715" defTabSz="508254">
              <a:spcBef>
                <a:spcPts val="3600"/>
              </a:spcBef>
              <a:buChar char="★"/>
              <a:defRPr sz="1800"/>
            </a:pPr>
            <a:r>
              <a:rPr sz="1740"/>
              <a:t>Enables features to emerge in software, migrate to H/W</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