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Difficult to introduce a new control mechanism - increased complexity. There is no control plane abstraction. For example applications can choose TCP or UDP depending on real-time constraints imposed to achieve what is required best.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All the above complicated our network requirements and it is believed that configuring such networks would be cumbersome and error prone task for network operators.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SDN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One Simple Example: Access Control</a:t>
            </a:r>
          </a:p>
        </p:txBody>
      </p:sp>
      <p:sp>
        <p:nvSpPr>
          <p:cNvPr id="64" name="Shape 64"/>
          <p:cNvSpPr/>
          <p:nvPr/>
        </p:nvSpPr>
        <p:spPr>
          <a:xfrm>
            <a:off x="5676900" y="347980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" name="Shape 65"/>
          <p:cNvSpPr/>
          <p:nvPr/>
        </p:nvSpPr>
        <p:spPr>
          <a:xfrm flipV="1">
            <a:off x="5153700" y="4622800"/>
            <a:ext cx="789900" cy="789900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6" name="Shape 66"/>
          <p:cNvSpPr/>
          <p:nvPr/>
        </p:nvSpPr>
        <p:spPr>
          <a:xfrm flipV="1">
            <a:off x="6311899" y="4762500"/>
            <a:ext cx="1" cy="839048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7" name="Shape 67"/>
          <p:cNvSpPr/>
          <p:nvPr/>
        </p:nvSpPr>
        <p:spPr>
          <a:xfrm flipV="1">
            <a:off x="4555659" y="4229100"/>
            <a:ext cx="1133941" cy="356810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8" name="Shape 68"/>
          <p:cNvSpPr/>
          <p:nvPr/>
        </p:nvSpPr>
        <p:spPr>
          <a:xfrm flipV="1">
            <a:off x="6258600" y="2697500"/>
            <a:ext cx="1" cy="789900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9" name="Shape 69"/>
          <p:cNvSpPr/>
          <p:nvPr/>
        </p:nvSpPr>
        <p:spPr>
          <a:xfrm>
            <a:off x="6944400" y="4104599"/>
            <a:ext cx="1270001" cy="1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0" name="Shape 70"/>
          <p:cNvSpPr/>
          <p:nvPr/>
        </p:nvSpPr>
        <p:spPr>
          <a:xfrm>
            <a:off x="6779300" y="4510999"/>
            <a:ext cx="1122165" cy="440185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1" name="Shape 71"/>
          <p:cNvSpPr/>
          <p:nvPr/>
        </p:nvSpPr>
        <p:spPr>
          <a:xfrm>
            <a:off x="4671100" y="3306017"/>
            <a:ext cx="1122165" cy="440186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2" name="Shape 72"/>
          <p:cNvSpPr/>
          <p:nvPr/>
        </p:nvSpPr>
        <p:spPr>
          <a:xfrm flipV="1">
            <a:off x="6773411" y="3308995"/>
            <a:ext cx="1133942" cy="356810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3" name="Shape 73"/>
          <p:cNvSpPr/>
          <p:nvPr/>
        </p:nvSpPr>
        <p:spPr>
          <a:xfrm>
            <a:off x="2554188" y="6057900"/>
            <a:ext cx="606624" cy="60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5245338" y="6057900"/>
            <a:ext cx="606624" cy="60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7949188" y="6057143"/>
            <a:ext cx="606624" cy="60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10630138" y="6057900"/>
            <a:ext cx="606625" cy="60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2554188" y="7429500"/>
            <a:ext cx="606624" cy="60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5245338" y="7429500"/>
            <a:ext cx="606624" cy="60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7963138" y="7429500"/>
            <a:ext cx="606625" cy="60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10630138" y="7416800"/>
            <a:ext cx="606625" cy="60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3175000" y="6385854"/>
            <a:ext cx="2056151" cy="1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2" name="Shape 82"/>
          <p:cNvSpPr/>
          <p:nvPr/>
        </p:nvSpPr>
        <p:spPr>
          <a:xfrm>
            <a:off x="5848350" y="6360454"/>
            <a:ext cx="2056151" cy="1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3" name="Shape 83"/>
          <p:cNvSpPr/>
          <p:nvPr/>
        </p:nvSpPr>
        <p:spPr>
          <a:xfrm>
            <a:off x="8558550" y="6360454"/>
            <a:ext cx="2056151" cy="1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4" name="Shape 84"/>
          <p:cNvSpPr/>
          <p:nvPr/>
        </p:nvSpPr>
        <p:spPr>
          <a:xfrm>
            <a:off x="3175000" y="7732811"/>
            <a:ext cx="2056151" cy="1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5" name="Shape 85"/>
          <p:cNvSpPr/>
          <p:nvPr/>
        </p:nvSpPr>
        <p:spPr>
          <a:xfrm>
            <a:off x="5892800" y="7732811"/>
            <a:ext cx="2056151" cy="1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6" name="Shape 86"/>
          <p:cNvSpPr/>
          <p:nvPr/>
        </p:nvSpPr>
        <p:spPr>
          <a:xfrm>
            <a:off x="8564900" y="7732811"/>
            <a:ext cx="2056151" cy="1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7" name="Shape 87"/>
          <p:cNvSpPr/>
          <p:nvPr/>
        </p:nvSpPr>
        <p:spPr>
          <a:xfrm flipV="1">
            <a:off x="2857499" y="6649030"/>
            <a:ext cx="1" cy="789900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8" name="Shape 88"/>
          <p:cNvSpPr/>
          <p:nvPr/>
        </p:nvSpPr>
        <p:spPr>
          <a:xfrm flipV="1">
            <a:off x="5555000" y="6652061"/>
            <a:ext cx="1" cy="789901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9" name="Shape 89"/>
          <p:cNvSpPr/>
          <p:nvPr/>
        </p:nvSpPr>
        <p:spPr>
          <a:xfrm flipV="1">
            <a:off x="8266450" y="6652061"/>
            <a:ext cx="1" cy="789901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0" name="Shape 90"/>
          <p:cNvSpPr/>
          <p:nvPr/>
        </p:nvSpPr>
        <p:spPr>
          <a:xfrm flipV="1">
            <a:off x="10933450" y="6652061"/>
            <a:ext cx="1" cy="789901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1" name="Shape 91"/>
          <p:cNvSpPr/>
          <p:nvPr/>
        </p:nvSpPr>
        <p:spPr>
          <a:xfrm>
            <a:off x="1460391" y="5964075"/>
            <a:ext cx="1078360" cy="396380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2" name="Shape 92"/>
          <p:cNvSpPr/>
          <p:nvPr/>
        </p:nvSpPr>
        <p:spPr>
          <a:xfrm flipV="1">
            <a:off x="1433849" y="6522875"/>
            <a:ext cx="1131443" cy="289075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3" name="Shape 93"/>
          <p:cNvSpPr/>
          <p:nvPr/>
        </p:nvSpPr>
        <p:spPr>
          <a:xfrm flipV="1">
            <a:off x="1535449" y="7983375"/>
            <a:ext cx="1131443" cy="289075"/>
          </a:xfrm>
          <a:prstGeom prst="line">
            <a:avLst/>
          </a:prstGeom>
          <a:ln w="25400">
            <a:solidFill>
              <a:srgbClr val="B36AE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4" name="Shape 94"/>
          <p:cNvSpPr/>
          <p:nvPr/>
        </p:nvSpPr>
        <p:spPr>
          <a:xfrm>
            <a:off x="1498490" y="7199472"/>
            <a:ext cx="1078361" cy="396380"/>
          </a:xfrm>
          <a:prstGeom prst="line">
            <a:avLst/>
          </a:prstGeom>
          <a:ln w="25400">
            <a:solidFill>
              <a:srgbClr val="B36AE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5" name="Shape 95"/>
          <p:cNvSpPr/>
          <p:nvPr/>
        </p:nvSpPr>
        <p:spPr>
          <a:xfrm>
            <a:off x="11188700" y="6551772"/>
            <a:ext cx="1078360" cy="396380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6" name="Shape 96"/>
          <p:cNvSpPr/>
          <p:nvPr/>
        </p:nvSpPr>
        <p:spPr>
          <a:xfrm flipV="1">
            <a:off x="11038420" y="5452607"/>
            <a:ext cx="943224" cy="600986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7" name="Shape 97"/>
          <p:cNvSpPr/>
          <p:nvPr/>
        </p:nvSpPr>
        <p:spPr>
          <a:xfrm flipV="1">
            <a:off x="11218168" y="7429204"/>
            <a:ext cx="943224" cy="173789"/>
          </a:xfrm>
          <a:prstGeom prst="line">
            <a:avLst/>
          </a:prstGeom>
          <a:ln w="25400">
            <a:solidFill>
              <a:srgbClr val="B36AE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8" name="Shape 98"/>
          <p:cNvSpPr/>
          <p:nvPr/>
        </p:nvSpPr>
        <p:spPr>
          <a:xfrm>
            <a:off x="11150600" y="7926209"/>
            <a:ext cx="1078360" cy="396380"/>
          </a:xfrm>
          <a:prstGeom prst="line">
            <a:avLst/>
          </a:prstGeom>
          <a:ln w="25400">
            <a:solidFill>
              <a:srgbClr val="B36AE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9" name="Shape 99"/>
          <p:cNvSpPr/>
          <p:nvPr/>
        </p:nvSpPr>
        <p:spPr>
          <a:xfrm>
            <a:off x="5819483" y="8394700"/>
            <a:ext cx="211378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Full Network View</a:t>
            </a:r>
          </a:p>
        </p:txBody>
      </p:sp>
      <p:sp>
        <p:nvSpPr>
          <p:cNvPr id="100" name="Shape 100"/>
          <p:cNvSpPr/>
          <p:nvPr/>
        </p:nvSpPr>
        <p:spPr>
          <a:xfrm>
            <a:off x="8253760" y="3759200"/>
            <a:ext cx="26784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Abstract Network View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More Detailed Model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484286" y="2482850"/>
            <a:ext cx="11099801" cy="62865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/>
            </a:lvl1pPr>
          </a:lstStyle>
          <a:p>
            <a:pPr lvl="0">
              <a:defRPr sz="1800"/>
            </a:pPr>
            <a:r>
              <a:rPr sz="2000"/>
              <a:t>Service model can generally be described by a table pipeline.</a:t>
            </a:r>
            <a:endParaRPr sz="2000"/>
          </a:p>
        </p:txBody>
      </p:sp>
      <p:sp>
        <p:nvSpPr>
          <p:cNvPr id="104" name="Shape 104"/>
          <p:cNvSpPr/>
          <p:nvPr/>
        </p:nvSpPr>
        <p:spPr>
          <a:xfrm>
            <a:off x="2235200" y="6032500"/>
            <a:ext cx="1270000" cy="12700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grpSp>
        <p:nvGrpSpPr>
          <p:cNvPr id="112" name="Group 112"/>
          <p:cNvGrpSpPr/>
          <p:nvPr/>
        </p:nvGrpSpPr>
        <p:grpSpPr>
          <a:xfrm>
            <a:off x="2471861" y="6321325"/>
            <a:ext cx="618878" cy="692350"/>
            <a:chOff x="0" y="0"/>
            <a:chExt cx="618876" cy="692348"/>
          </a:xfrm>
        </p:grpSpPr>
        <p:sp>
          <p:nvSpPr>
            <p:cNvPr id="105" name="Shape 105"/>
            <p:cNvSpPr/>
            <p:nvPr/>
          </p:nvSpPr>
          <p:spPr>
            <a:xfrm>
              <a:off x="0" y="0"/>
              <a:ext cx="618877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77800"/>
              <a:ext cx="618877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355600"/>
              <a:ext cx="618877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0" y="533400"/>
              <a:ext cx="618877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39700" y="47376"/>
              <a:ext cx="52487" cy="64497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" name="Shape 110"/>
            <p:cNvSpPr/>
            <p:nvPr/>
          </p:nvSpPr>
          <p:spPr>
            <a:xfrm>
              <a:off x="495300" y="34676"/>
              <a:ext cx="52487" cy="64497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17500" y="34676"/>
              <a:ext cx="52487" cy="64497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3" name="Shape 113"/>
          <p:cNvSpPr/>
          <p:nvPr/>
        </p:nvSpPr>
        <p:spPr>
          <a:xfrm>
            <a:off x="3955615" y="6032500"/>
            <a:ext cx="1270001" cy="12700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grpSp>
        <p:nvGrpSpPr>
          <p:cNvPr id="121" name="Group 121"/>
          <p:cNvGrpSpPr/>
          <p:nvPr/>
        </p:nvGrpSpPr>
        <p:grpSpPr>
          <a:xfrm>
            <a:off x="4254500" y="6321325"/>
            <a:ext cx="618877" cy="692350"/>
            <a:chOff x="0" y="0"/>
            <a:chExt cx="618876" cy="692348"/>
          </a:xfrm>
        </p:grpSpPr>
        <p:sp>
          <p:nvSpPr>
            <p:cNvPr id="114" name="Shape 114"/>
            <p:cNvSpPr/>
            <p:nvPr/>
          </p:nvSpPr>
          <p:spPr>
            <a:xfrm>
              <a:off x="0" y="0"/>
              <a:ext cx="618877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177800"/>
              <a:ext cx="618877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355600"/>
              <a:ext cx="618877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533400"/>
              <a:ext cx="618877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9700" y="47376"/>
              <a:ext cx="52487" cy="64497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495300" y="34676"/>
              <a:ext cx="52487" cy="64497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17500" y="34676"/>
              <a:ext cx="52487" cy="64497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2" name="Shape 122"/>
          <p:cNvSpPr/>
          <p:nvPr/>
        </p:nvSpPr>
        <p:spPr>
          <a:xfrm>
            <a:off x="5676031" y="6032500"/>
            <a:ext cx="1270001" cy="127000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grpSp>
        <p:nvGrpSpPr>
          <p:cNvPr id="130" name="Group 130"/>
          <p:cNvGrpSpPr/>
          <p:nvPr/>
        </p:nvGrpSpPr>
        <p:grpSpPr>
          <a:xfrm>
            <a:off x="6001593" y="6321325"/>
            <a:ext cx="618878" cy="692350"/>
            <a:chOff x="0" y="0"/>
            <a:chExt cx="618876" cy="692348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618877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177800"/>
              <a:ext cx="618877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355600"/>
              <a:ext cx="618877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0" y="533400"/>
              <a:ext cx="618877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39700" y="47376"/>
              <a:ext cx="52487" cy="64497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95300" y="34676"/>
              <a:ext cx="52487" cy="64497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317500" y="34676"/>
              <a:ext cx="52487" cy="64497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1" name="Shape 131"/>
          <p:cNvSpPr/>
          <p:nvPr/>
        </p:nvSpPr>
        <p:spPr>
          <a:xfrm>
            <a:off x="611558" y="6565900"/>
            <a:ext cx="117322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Packet In</a:t>
            </a:r>
          </a:p>
        </p:txBody>
      </p:sp>
      <p:sp>
        <p:nvSpPr>
          <p:cNvPr id="132" name="Shape 132"/>
          <p:cNvSpPr/>
          <p:nvPr/>
        </p:nvSpPr>
        <p:spPr>
          <a:xfrm>
            <a:off x="2582925" y="6959600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L2</a:t>
            </a:r>
          </a:p>
        </p:txBody>
      </p:sp>
      <p:sp>
        <p:nvSpPr>
          <p:cNvPr id="133" name="Shape 133"/>
          <p:cNvSpPr/>
          <p:nvPr/>
        </p:nvSpPr>
        <p:spPr>
          <a:xfrm>
            <a:off x="4392241" y="6959600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L3</a:t>
            </a:r>
          </a:p>
        </p:txBody>
      </p:sp>
      <p:sp>
        <p:nvSpPr>
          <p:cNvPr id="134" name="Shape 134"/>
          <p:cNvSpPr/>
          <p:nvPr/>
        </p:nvSpPr>
        <p:spPr>
          <a:xfrm>
            <a:off x="5867847" y="6959600"/>
            <a:ext cx="7353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ACLs</a:t>
            </a:r>
          </a:p>
        </p:txBody>
      </p:sp>
      <p:sp>
        <p:nvSpPr>
          <p:cNvPr id="135" name="Shape 135"/>
          <p:cNvSpPr/>
          <p:nvPr/>
        </p:nvSpPr>
        <p:spPr>
          <a:xfrm>
            <a:off x="7297641" y="6565900"/>
            <a:ext cx="137083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Packet Out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How to implement this?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Create table pipelines in virtual space (L2, L3, ACL).</a:t>
            </a:r>
            <a:endParaRPr sz="2000"/>
          </a:p>
          <a:p>
            <a:pPr lvl="0">
              <a:defRPr sz="1800"/>
            </a:pPr>
            <a:r>
              <a:rPr sz="2000"/>
              <a:t>Distribute pipeline operations over network of physical hardware. (physical switches)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SDN V2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Control program</a:t>
            </a:r>
            <a:endParaRPr sz="2000"/>
          </a:p>
          <a:p>
            <a:pPr lvl="0">
              <a:defRPr sz="1800"/>
            </a:pPr>
            <a:r>
              <a:rPr sz="2000"/>
              <a:t>Abstract Network View</a:t>
            </a:r>
            <a:endParaRPr sz="2000"/>
          </a:p>
          <a:p>
            <a:pPr lvl="0">
              <a:defRPr sz="1800"/>
            </a:pPr>
            <a:r>
              <a:rPr sz="2000"/>
              <a:t>Nypervisor</a:t>
            </a:r>
            <a:endParaRPr sz="2000"/>
          </a:p>
          <a:p>
            <a:pPr lvl="0">
              <a:defRPr sz="1800"/>
            </a:pPr>
            <a:r>
              <a:rPr sz="2000"/>
              <a:t>Global Network View</a:t>
            </a:r>
            <a:endParaRPr sz="2000"/>
          </a:p>
          <a:p>
            <a:pPr lvl="0">
              <a:defRPr sz="1800"/>
            </a:pPr>
            <a:r>
              <a:rPr sz="2000"/>
              <a:t>Network Operation System</a:t>
            </a:r>
            <a:endParaRPr sz="2000"/>
          </a:p>
          <a:p>
            <a:pPr lvl="0">
              <a:defRPr sz="1800"/>
            </a:pPr>
            <a:r>
              <a:rPr sz="2000"/>
              <a:t>Network Elements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Three Network Interfaces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Forwarding interface</a:t>
            </a:r>
            <a:endParaRPr sz="2000"/>
          </a:p>
          <a:p>
            <a:pPr lvl="1">
              <a:defRPr sz="1800"/>
            </a:pPr>
            <a:r>
              <a:rPr sz="2000"/>
              <a:t>Provides flexible abstract forwarding model</a:t>
            </a:r>
            <a:endParaRPr sz="2000"/>
          </a:p>
          <a:p>
            <a:pPr lvl="0">
              <a:defRPr sz="1800"/>
            </a:pPr>
            <a:r>
              <a:rPr sz="2000"/>
              <a:t>Global network view</a:t>
            </a:r>
            <a:endParaRPr sz="2000"/>
          </a:p>
          <a:p>
            <a:pPr lvl="1">
              <a:defRPr sz="1800"/>
            </a:pPr>
            <a:r>
              <a:rPr sz="2000"/>
              <a:t>Shields higher layers from state dissemination/collection</a:t>
            </a:r>
            <a:endParaRPr sz="2000"/>
          </a:p>
          <a:p>
            <a:pPr lvl="0">
              <a:defRPr sz="1800"/>
            </a:pPr>
            <a:r>
              <a:rPr sz="2000"/>
              <a:t>Abstract Network View</a:t>
            </a:r>
            <a:endParaRPr sz="2000"/>
          </a:p>
          <a:p>
            <a:pPr lvl="1">
              <a:defRPr sz="1800"/>
            </a:pPr>
            <a:r>
              <a:rPr sz="2000"/>
              <a:t>Shields control program from details of physical network.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From SDN to clean state architecture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These are the basic abstractions that underlie SDN</a:t>
            </a:r>
            <a:endParaRPr sz="2000"/>
          </a:p>
          <a:p>
            <a:pPr lvl="0">
              <a:defRPr sz="1800"/>
            </a:pPr>
            <a:r>
              <a:rPr sz="2000"/>
              <a:t>Are abstractions only relevant to network control?</a:t>
            </a:r>
            <a:endParaRPr sz="2000"/>
          </a:p>
          <a:p>
            <a:pPr lvl="0">
              <a:defRPr sz="1800"/>
            </a:pPr>
            <a:r>
              <a:rPr sz="2000"/>
              <a:t>What about more general architectural questions?</a:t>
            </a:r>
            <a:endParaRPr sz="2000"/>
          </a:p>
          <a:p>
            <a:pPr lvl="0">
              <a:defRPr sz="1800"/>
            </a:pPr>
            <a:r>
              <a:rPr sz="2000"/>
              <a:t>What problems do we want abstractions to solve?</a:t>
            </a:r>
            <a:endParaRPr sz="2000"/>
          </a:p>
          <a:p>
            <a:pPr lvl="1">
              <a:defRPr sz="1800"/>
            </a:pPr>
            <a:r>
              <a:rPr sz="2000"/>
              <a:t>Architectural rigidity.</a:t>
            </a:r>
            <a:endParaRPr sz="2000"/>
          </a:p>
          <a:p>
            <a:pPr lvl="0">
              <a:defRPr sz="1800"/>
            </a:pPr>
            <a:r>
              <a:rPr sz="2000"/>
              <a:t>How can we make the architecture evolvable?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Why is current architecture rigid?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IP is central component of architecture</a:t>
            </a:r>
            <a:endParaRPr sz="2000"/>
          </a:p>
          <a:p>
            <a:pPr lvl="0">
              <a:defRPr sz="1800"/>
            </a:pPr>
            <a:r>
              <a:rPr sz="2000"/>
              <a:t>IP is embedded in interdomain routing</a:t>
            </a:r>
            <a:endParaRPr sz="2000"/>
          </a:p>
          <a:p>
            <a:pPr lvl="1">
              <a:defRPr sz="1800"/>
            </a:pPr>
            <a:r>
              <a:rPr sz="2000"/>
              <a:t>and interdomain routing is hard to change</a:t>
            </a:r>
            <a:endParaRPr sz="2000"/>
          </a:p>
          <a:p>
            <a:pPr lvl="0">
              <a:defRPr sz="1800"/>
            </a:pPr>
            <a:r>
              <a:rPr sz="2000"/>
              <a:t>IP is embedded in applications (via API)</a:t>
            </a:r>
            <a:endParaRPr sz="2000"/>
          </a:p>
          <a:p>
            <a:pPr lvl="1">
              <a:defRPr sz="1800"/>
            </a:pPr>
            <a:r>
              <a:rPr sz="2000"/>
              <a:t>and hard to change all applications</a:t>
            </a:r>
            <a:endParaRPr sz="2000"/>
          </a:p>
          <a:p>
            <a:pPr lvl="0">
              <a:defRPr sz="1800"/>
            </a:pPr>
            <a:r>
              <a:rPr sz="2000"/>
              <a:t>Therefore very hard to change all IP.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Current Internet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Application</a:t>
            </a:r>
            <a:endParaRPr sz="2000"/>
          </a:p>
          <a:p>
            <a:pPr lvl="0">
              <a:defRPr sz="1800"/>
            </a:pPr>
            <a:r>
              <a:rPr sz="2000"/>
              <a:t>Network Stack</a:t>
            </a:r>
            <a:endParaRPr sz="2000"/>
          </a:p>
          <a:p>
            <a:pPr lvl="1">
              <a:defRPr sz="1800"/>
            </a:pPr>
            <a:r>
              <a:rPr sz="2000"/>
              <a:t>IP</a:t>
            </a:r>
            <a:endParaRPr sz="2000"/>
          </a:p>
          <a:p>
            <a:pPr lvl="0">
              <a:defRPr sz="1800"/>
            </a:pPr>
            <a:r>
              <a:rPr sz="2000"/>
              <a:t>Domain</a:t>
            </a:r>
            <a:endParaRPr sz="2000"/>
          </a:p>
          <a:p>
            <a:pPr lvl="1">
              <a:defRPr sz="1800"/>
            </a:pPr>
            <a:r>
              <a:rPr sz="2000"/>
              <a:t>BGP</a:t>
            </a:r>
            <a:endParaRPr sz="2000"/>
          </a:p>
          <a:p>
            <a:pPr lvl="0">
              <a:defRPr sz="1800"/>
            </a:pPr>
            <a:r>
              <a:rPr sz="2000"/>
              <a:t>Rest of internet</a:t>
            </a:r>
            <a:endParaRPr sz="2000"/>
          </a:p>
          <a:p>
            <a:pPr lvl="0">
              <a:defRPr sz="1800"/>
            </a:pPr>
            <a:r>
              <a:rPr sz="2000"/>
              <a:t>Architecture is very rigid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Insert Two Architectural Abastraction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Control program</a:t>
            </a:r>
            <a:endParaRPr sz="2000"/>
          </a:p>
          <a:p>
            <a:pPr lvl="0">
              <a:defRPr sz="1800"/>
            </a:pPr>
            <a:r>
              <a:rPr sz="2000"/>
              <a:t>Abstract Network View</a:t>
            </a:r>
            <a:endParaRPr sz="2000"/>
          </a:p>
          <a:p>
            <a:pPr lvl="0">
              <a:defRPr sz="1800"/>
            </a:pPr>
            <a:r>
              <a:rPr sz="2000"/>
              <a:t>Nypervisor</a:t>
            </a:r>
            <a:endParaRPr sz="2000"/>
          </a:p>
          <a:p>
            <a:pPr lvl="0">
              <a:defRPr sz="1800"/>
            </a:pPr>
            <a:r>
              <a:rPr sz="2000"/>
              <a:t>Global Network View</a:t>
            </a:r>
            <a:endParaRPr sz="2000"/>
          </a:p>
          <a:p>
            <a:pPr lvl="0">
              <a:defRPr sz="1800"/>
            </a:pPr>
            <a:r>
              <a:rPr sz="2000"/>
              <a:t>Network Operation System</a:t>
            </a:r>
            <a:endParaRPr sz="2000"/>
          </a:p>
          <a:p>
            <a:pPr lvl="0">
              <a:defRPr sz="1800"/>
            </a:pPr>
            <a:r>
              <a:rPr sz="2000"/>
              <a:t>Network Elements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Agenda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4500" indent="-444500">
              <a:defRPr sz="1800"/>
            </a:pPr>
            <a:r>
              <a:rPr sz="2000"/>
              <a:t>About me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Requirements of Software-Defined Networking (SDN)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What is SDN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SDN killer application - Network Function Virtualization NFV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Trema - an OSS SDN controller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Questions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Requirements of </a:t>
            </a:r>
            <a:r>
              <a:rPr sz="6000"/>
              <a:t>SDN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1900"/>
              <a:t>Internet protocol suite - many independent layers, lots of protocols, well defined standards.</a:t>
            </a:r>
            <a:endParaRPr sz="1900"/>
          </a:p>
          <a:p>
            <a:pPr lvl="1" marL="656872" indent="-234597" defTabSz="554990">
              <a:spcBef>
                <a:spcPts val="3900"/>
              </a:spcBef>
              <a:buSzPct val="45000"/>
              <a:buBlip>
                <a:blip r:embed="rId3"/>
              </a:buBlip>
              <a:defRPr sz="1800"/>
            </a:pPr>
            <a:r>
              <a:rPr sz="1900"/>
              <a:t>Application layer (BGP, and other management protocols)</a:t>
            </a:r>
            <a:endParaRPr sz="1900"/>
          </a:p>
          <a:p>
            <a:pPr lvl="1" marL="656872" indent="-234597" defTabSz="554990">
              <a:spcBef>
                <a:spcPts val="3900"/>
              </a:spcBef>
              <a:buSzPct val="45000"/>
              <a:buBlip>
                <a:blip r:embed="rId3"/>
              </a:buBlip>
              <a:defRPr sz="1800"/>
            </a:pPr>
            <a:r>
              <a:rPr sz="1900"/>
              <a:t>Transport layer ( Best-effort delivery TCP, UDP others)</a:t>
            </a:r>
            <a:endParaRPr sz="1900"/>
          </a:p>
          <a:p>
            <a:pPr lvl="1" marL="656872" indent="-234597" defTabSz="554990">
              <a:spcBef>
                <a:spcPts val="3900"/>
              </a:spcBef>
              <a:buSzPct val="45000"/>
              <a:buBlip>
                <a:blip r:embed="rId3"/>
              </a:buBlip>
              <a:defRPr sz="1800"/>
            </a:pPr>
            <a:r>
              <a:rPr sz="1900"/>
              <a:t>Internet layer (IP, ICMP, IPsec)</a:t>
            </a:r>
            <a:endParaRPr sz="1900"/>
          </a:p>
          <a:p>
            <a:pPr lvl="1" marL="656872" indent="-234597" defTabSz="554990">
              <a:spcBef>
                <a:spcPts val="3900"/>
              </a:spcBef>
              <a:buSzPct val="45000"/>
              <a:buBlip>
                <a:blip r:embed="rId3"/>
              </a:buBlip>
              <a:defRPr sz="1800"/>
            </a:pPr>
            <a:r>
              <a:rPr sz="1900"/>
              <a:t>Link layer (OSPF, ARP Tunnels, Media access control (Ethernet)) </a:t>
            </a:r>
            <a:endParaRPr sz="190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1900"/>
              <a:t> Defined - use software to define abstractions to express the network in simpler terms</a:t>
            </a:r>
            <a:endParaRPr sz="190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1900"/>
              <a:t>Network A network as a service - a cloud computing term that provides transport connectivity to users.</a:t>
            </a:r>
            <a:endParaRPr sz="190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1900"/>
              <a:t>Users can use NaaS to implement custom forwarding decisions based on application needs.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A router a vital network element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 sz="1800"/>
            </a:pPr>
            <a:r>
              <a:rPr sz="2000"/>
              <a:t>a typical router - a soup of protocols, all three layers implemented in one box, lots of decision logic.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 Management plane: CLI/GUI</a:t>
            </a:r>
            <a:endParaRPr sz="2000"/>
          </a:p>
          <a:p>
            <a:pPr lvl="1" marL="673100" indent="-228600">
              <a:buSzPct val="100000"/>
              <a:buBlip>
                <a:blip r:embed="rId2"/>
              </a:buBlip>
              <a:defRPr sz="1800"/>
            </a:pPr>
            <a:r>
              <a:rPr sz="2000"/>
              <a:t> Control plane: static routes, OSPF(Open Shortest Path), Neighbor, link, ip routing tables</a:t>
            </a:r>
            <a:endParaRPr sz="2000"/>
          </a:p>
          <a:p>
            <a:pPr lvl="1" marL="673100" indent="-228600">
              <a:buSzPct val="100000"/>
              <a:buBlip>
                <a:blip r:embed="rId2"/>
              </a:buBlip>
              <a:defRPr sz="1800"/>
            </a:pPr>
            <a:r>
              <a:rPr sz="2000"/>
              <a:t> Data plane: forwarding table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Some protocols like BGP require manual configuration. 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A misconfiguration may have a significant impact on the network.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From the user perspective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 sz="1800"/>
            </a:pPr>
            <a:r>
              <a:rPr sz="2000"/>
              <a:t>Many user traffic patterns 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to deal with such traffic patterns</a:t>
            </a:r>
            <a:endParaRPr sz="2000"/>
          </a:p>
          <a:p>
            <a:pPr lvl="1">
              <a:buChar char="★"/>
              <a:defRPr sz="1800"/>
            </a:pPr>
            <a:r>
              <a:rPr sz="2000"/>
              <a:t>middleboxes, load balances, firewalls, network address translators</a:t>
            </a:r>
            <a:endParaRPr sz="2000"/>
          </a:p>
          <a:p>
            <a:pPr lvl="1">
              <a:buChar char="★"/>
              <a:defRPr sz="1800"/>
            </a:pPr>
            <a:r>
              <a:rPr sz="2000"/>
              <a:t>user mobility, tenant network isolation</a:t>
            </a:r>
            <a:endParaRPr sz="2000"/>
          </a:p>
          <a:p>
            <a:pPr lvl="1">
              <a:buChar char="★"/>
              <a:defRPr sz="1800"/>
            </a:pPr>
            <a:r>
              <a:rPr sz="2000"/>
              <a:t>seamless device connection to network</a:t>
            </a:r>
            <a:endParaRPr sz="2000"/>
          </a:p>
          <a:p>
            <a:pPr lvl="1">
              <a:buChar char="★"/>
              <a:defRPr sz="1800"/>
            </a:pPr>
            <a:r>
              <a:rPr sz="2000"/>
              <a:t>traffic analytics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SDN definition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 sz="1800"/>
            </a:pPr>
            <a:r>
              <a:rPr sz="2000"/>
              <a:t>Provides a vendor agnostic programming interface to program the network devices. 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Programmability is one of the main properties of SDN.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Programmability achieved by an abstracted control plane.</a:t>
            </a:r>
            <a:endParaRPr sz="2000"/>
          </a:p>
          <a:p>
            <a:pPr lvl="1">
              <a:buChar char="✦"/>
              <a:defRPr sz="1800"/>
            </a:pPr>
            <a:r>
              <a:rPr sz="2000"/>
              <a:t>decides of how to handle the traffic</a:t>
            </a:r>
            <a:endParaRPr sz="2000"/>
          </a:p>
          <a:p>
            <a:pPr lvl="1">
              <a:buChar char="✦"/>
              <a:defRPr sz="1800"/>
            </a:pPr>
            <a:r>
              <a:rPr sz="2000"/>
              <a:t>defines “network programs” that manage network elements providing rich applications with enhanced functionality.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Decisions of control plane directed as instructions to data plane executed by the forwarding module.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Applications use a global view to interact with the control plane.  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Alternative SDN Implementation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6715" indent="-386715" defTabSz="508254">
              <a:spcBef>
                <a:spcPts val="3600"/>
              </a:spcBef>
              <a:defRPr sz="1800"/>
            </a:pPr>
            <a:r>
              <a:rPr sz="1740"/>
              <a:t>Linecard forwarding model:</a:t>
            </a:r>
            <a:endParaRPr sz="1740"/>
          </a:p>
          <a:p>
            <a:pPr lvl="1" marL="773430" indent="-386715" defTabSz="508254">
              <a:spcBef>
                <a:spcPts val="3600"/>
              </a:spcBef>
              <a:buChar char="★"/>
              <a:defRPr sz="1800"/>
            </a:pPr>
            <a:r>
              <a:rPr sz="1740"/>
              <a:t>Supports OpenFlow plus x86 (and perhaps GPU)</a:t>
            </a:r>
            <a:endParaRPr sz="1740"/>
          </a:p>
          <a:p>
            <a:pPr lvl="0" marL="386715" indent="-386715" defTabSz="508254">
              <a:spcBef>
                <a:spcPts val="3600"/>
              </a:spcBef>
              <a:defRPr sz="1800"/>
            </a:pPr>
            <a:r>
              <a:rPr sz="1740"/>
              <a:t>Switch configuration model:</a:t>
            </a:r>
            <a:endParaRPr sz="1740"/>
          </a:p>
          <a:p>
            <a:pPr lvl="1" marL="773430" indent="-386715" defTabSz="508254">
              <a:spcBef>
                <a:spcPts val="3600"/>
              </a:spcBef>
              <a:buChar char="★"/>
              <a:defRPr sz="1800"/>
            </a:pPr>
            <a:r>
              <a:rPr sz="1740"/>
              <a:t>Supports JVM (controller can download code)</a:t>
            </a:r>
            <a:endParaRPr sz="1740"/>
          </a:p>
          <a:p>
            <a:pPr lvl="0" marL="386715" indent="-386715" defTabSz="508254">
              <a:spcBef>
                <a:spcPts val="3600"/>
              </a:spcBef>
              <a:defRPr sz="1800"/>
            </a:pPr>
            <a:r>
              <a:rPr sz="1740"/>
              <a:t>NOS distributed state model:</a:t>
            </a:r>
            <a:endParaRPr sz="1740"/>
          </a:p>
          <a:p>
            <a:pPr lvl="1" marL="773430" indent="-386715" defTabSz="508254">
              <a:spcBef>
                <a:spcPts val="3600"/>
              </a:spcBef>
              <a:buChar char="★"/>
              <a:defRPr sz="1800"/>
            </a:pPr>
            <a:r>
              <a:rPr sz="1740"/>
              <a:t>key/value store of state with data model</a:t>
            </a:r>
            <a:endParaRPr sz="1740"/>
          </a:p>
          <a:p>
            <a:pPr lvl="1" marL="773430" indent="-386715" defTabSz="508254">
              <a:spcBef>
                <a:spcPts val="3600"/>
              </a:spcBef>
              <a:buChar char="★"/>
              <a:defRPr sz="1800"/>
            </a:pPr>
            <a:r>
              <a:rPr sz="1740"/>
              <a:t>Data model enforces some application-specific constraints.</a:t>
            </a:r>
            <a:endParaRPr sz="1740"/>
          </a:p>
          <a:p>
            <a:pPr lvl="0" marL="386715" indent="-386715" defTabSz="508254">
              <a:spcBef>
                <a:spcPts val="3600"/>
              </a:spcBef>
              <a:defRPr sz="1800"/>
            </a:pPr>
            <a:r>
              <a:rPr sz="1740"/>
              <a:t>Mainly an illustration of a richer form of SDN</a:t>
            </a:r>
            <a:endParaRPr sz="1740"/>
          </a:p>
          <a:p>
            <a:pPr lvl="1" marL="773430" indent="-386715" defTabSz="508254">
              <a:spcBef>
                <a:spcPts val="3600"/>
              </a:spcBef>
              <a:buChar char="★"/>
              <a:defRPr sz="1800"/>
            </a:pPr>
            <a:r>
              <a:rPr sz="1740"/>
              <a:t>Enables features to emerge in software, migrate to H/W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Are we done yet?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This approach requires control program or operator to configure each individual network device.</a:t>
            </a:r>
            <a:endParaRPr sz="2000"/>
          </a:p>
          <a:p>
            <a:pPr lvl="0">
              <a:defRPr sz="1800"/>
            </a:pPr>
            <a:r>
              <a:rPr sz="2000"/>
              <a:t>That is more complicated than it should be!</a:t>
            </a:r>
            <a:endParaRPr sz="2000"/>
          </a:p>
          <a:p>
            <a:pPr lvl="0">
              <a:defRPr sz="1800"/>
            </a:pPr>
            <a:r>
              <a:rPr sz="2000"/>
              <a:t>NOS eases implementation of functionality.</a:t>
            </a:r>
            <a:endParaRPr sz="2000"/>
          </a:p>
          <a:p>
            <a:pPr lvl="1">
              <a:buChar char="★"/>
              <a:defRPr sz="1800"/>
            </a:pPr>
            <a:r>
              <a:rPr sz="2000"/>
              <a:t>but not specification of functionality.</a:t>
            </a:r>
            <a:endParaRPr sz="2000"/>
          </a:p>
          <a:p>
            <a:pPr lvl="0">
              <a:defRPr sz="1800"/>
            </a:pPr>
            <a:r>
              <a:rPr sz="2000"/>
              <a:t>How can we provide abstractions that are more meaningful to operators and control programs?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Simplifying Specification via Abstraction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Give control program abstract view of network</a:t>
            </a:r>
            <a:endParaRPr sz="2000"/>
          </a:p>
          <a:p>
            <a:pPr lvl="1">
              <a:defRPr sz="1800"/>
            </a:pPr>
            <a:r>
              <a:rPr sz="2000"/>
              <a:t>Where abstract view is function of global view</a:t>
            </a:r>
            <a:endParaRPr sz="2000"/>
          </a:p>
          <a:p>
            <a:pPr lvl="0">
              <a:defRPr sz="1800"/>
            </a:pPr>
            <a:r>
              <a:rPr sz="2000"/>
              <a:t>Then control program is abstract mapping</a:t>
            </a:r>
            <a:endParaRPr sz="2000"/>
          </a:p>
          <a:p>
            <a:pPr lvl="1" marL="0" indent="228600">
              <a:buSzTx/>
              <a:buNone/>
              <a:defRPr sz="1800"/>
            </a:pPr>
            <a:r>
              <a:rPr sz="2000"/>
              <a:t>- Abstract configuration = F(abstract view)</a:t>
            </a:r>
            <a:endParaRPr sz="2000"/>
          </a:p>
          <a:p>
            <a:pPr lvl="0" marL="246944" indent="-246944">
              <a:defRPr sz="1800"/>
            </a:pPr>
            <a:r>
              <a:rPr sz="2000"/>
              <a:t>Model just enough detail to specify goals</a:t>
            </a:r>
            <a:endParaRPr sz="2000"/>
          </a:p>
          <a:p>
            <a:pPr lvl="1" marL="0" indent="228600">
              <a:buSzTx/>
              <a:buNone/>
              <a:defRPr sz="1800"/>
            </a:pPr>
            <a:r>
              <a:rPr sz="2000"/>
              <a:t>- Don’t provide information needed to implement goals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