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5" r:id="rId8"/>
    <p:sldId id="262" r:id="rId9"/>
    <p:sldId id="266" r:id="rId10"/>
    <p:sldId id="263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1B"/>
    <a:srgbClr val="0543A0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94660"/>
  </p:normalViewPr>
  <p:slideViewPr>
    <p:cSldViewPr snapToGrid="0">
      <p:cViewPr>
        <p:scale>
          <a:sx n="90" d="100"/>
          <a:sy n="90" d="100"/>
        </p:scale>
        <p:origin x="66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9053" y="6245991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Trade: </a:t>
            </a:r>
            <a:br>
              <a:rPr lang="en-US" dirty="0"/>
            </a:br>
            <a:r>
              <a:rPr lang="en-US" dirty="0"/>
              <a:t>Paul vs. Westbrook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1112" y="3875389"/>
            <a:ext cx="7047187" cy="1655762"/>
          </a:xfrm>
        </p:spPr>
        <p:txBody>
          <a:bodyPr/>
          <a:lstStyle/>
          <a:p>
            <a:r>
              <a:rPr lang="en-US" b="1" dirty="0"/>
              <a:t>NBA DATA ANALYSTS:</a:t>
            </a:r>
          </a:p>
          <a:p>
            <a:r>
              <a:rPr lang="en-US" b="1" dirty="0"/>
              <a:t>'Sanjay Suresh', 'Mitsuko Kitazawa', 'Nicolas Gomez Bustamante', 'Nicholas Keller'</a:t>
            </a:r>
          </a:p>
        </p:txBody>
      </p:sp>
      <p:pic>
        <p:nvPicPr>
          <p:cNvPr id="7" name="Picture 2" descr="Basketball, Ball, Nba, Sport">
            <a:extLst>
              <a:ext uri="{FF2B5EF4-FFF2-40B4-BE49-F238E27FC236}">
                <a16:creationId xmlns:a16="http://schemas.microsoft.com/office/drawing/2014/main" id="{85829815-3C5E-47A9-87B3-56D802AC5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347" y="2507128"/>
            <a:ext cx="689019" cy="72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926 L -0.59948 0.58472 L -0.82161 0.08935 L -0.82161 0.0895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81" y="2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9A9-97CA-49E9-BE2E-50FFA4F6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9238590" cy="1325563"/>
          </a:xfrm>
        </p:spPr>
        <p:txBody>
          <a:bodyPr/>
          <a:lstStyle/>
          <a:p>
            <a:r>
              <a:rPr lang="en-US" dirty="0"/>
              <a:t>Points and plus-Minus for last season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322614-F69D-4182-B336-21DBE68BBB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514213"/>
            <a:ext cx="4206875" cy="315515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C2D99E-F310-4812-98C3-207987B31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2480280"/>
            <a:ext cx="4297363" cy="32230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ED2AED-9C11-46F5-9E34-7741AFC1DD80}"/>
              </a:ext>
            </a:extLst>
          </p:cNvPr>
          <p:cNvSpPr txBox="1"/>
          <p:nvPr/>
        </p:nvSpPr>
        <p:spPr>
          <a:xfrm>
            <a:off x="593601" y="1737714"/>
            <a:ext cx="8036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Plus-Minus (PM)  reflects how the team did while that player is on the court</a:t>
            </a:r>
          </a:p>
          <a:p>
            <a:r>
              <a:rPr lang="en-US" dirty="0"/>
              <a:t>          -&gt; High PM: player performed well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44CAC-1119-426A-9A8D-4A2D8B88D339}"/>
              </a:ext>
            </a:extLst>
          </p:cNvPr>
          <p:cNvSpPr txBox="1"/>
          <p:nvPr/>
        </p:nvSpPr>
        <p:spPr>
          <a:xfrm>
            <a:off x="558738" y="5901267"/>
            <a:ext cx="301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 Paul was consistent. </a:t>
            </a:r>
          </a:p>
          <a:p>
            <a:r>
              <a:rPr lang="en-US" dirty="0"/>
              <a:t>Positive effect on the 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3C0F65-27A2-446E-AB75-B6B789EDAE6A}"/>
              </a:ext>
            </a:extLst>
          </p:cNvPr>
          <p:cNvSpPr txBox="1"/>
          <p:nvPr/>
        </p:nvSpPr>
        <p:spPr>
          <a:xfrm>
            <a:off x="5024238" y="5901267"/>
            <a:ext cx="332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R. Westbrook was “moodier”. </a:t>
            </a:r>
          </a:p>
          <a:p>
            <a:r>
              <a:rPr lang="en-US" dirty="0"/>
              <a:t>Negative effect on the team</a:t>
            </a:r>
          </a:p>
        </p:txBody>
      </p:sp>
    </p:spTree>
    <p:extLst>
      <p:ext uri="{BB962C8B-B14F-4D97-AF65-F5344CB8AC3E}">
        <p14:creationId xmlns:p14="http://schemas.microsoft.com/office/powerpoint/2010/main" val="178077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421C-338C-4F58-8391-76DD9CC3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and plus-Minus for last season by teams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A3E590-F329-4BB4-B3EB-108F0E40F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260203"/>
            <a:ext cx="4206875" cy="315515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1B7146-2FB3-4406-927D-2877FE1023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2226270"/>
            <a:ext cx="4297363" cy="322302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9A3894-734F-4E11-9E2D-1D0915E09DAD}"/>
              </a:ext>
            </a:extLst>
          </p:cNvPr>
          <p:cNvSpPr txBox="1"/>
          <p:nvPr/>
        </p:nvSpPr>
        <p:spPr>
          <a:xfrm>
            <a:off x="736600" y="5858933"/>
            <a:ext cx="900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between points and PM describes better the team performance than the </a:t>
            </a:r>
          </a:p>
          <a:p>
            <a:r>
              <a:rPr lang="en-US" dirty="0"/>
              <a:t>individual player performance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810388-9171-4560-8C2B-954A54A7F583}"/>
              </a:ext>
            </a:extLst>
          </p:cNvPr>
          <p:cNvSpPr/>
          <p:nvPr/>
        </p:nvSpPr>
        <p:spPr>
          <a:xfrm>
            <a:off x="8187268" y="3581399"/>
            <a:ext cx="364066" cy="5842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8170CD-0D37-443E-B522-2693D83A33F0}"/>
              </a:ext>
            </a:extLst>
          </p:cNvPr>
          <p:cNvSpPr txBox="1"/>
          <p:nvPr/>
        </p:nvSpPr>
        <p:spPr>
          <a:xfrm>
            <a:off x="8488702" y="3511896"/>
            <a:ext cx="1078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Removed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365337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CADA-C675-4B75-93E9-24F56CC6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342842-376C-4815-A27B-9440BD5C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8623663" cy="43066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Westbrook is the best fit for the Rockets at this stage of his career based on the data</a:t>
            </a:r>
          </a:p>
          <a:p>
            <a:r>
              <a:rPr lang="en-US" dirty="0"/>
              <a:t>At this point, he provides the most value based on his statistics on the offense and defensive side of the ball </a:t>
            </a:r>
          </a:p>
          <a:p>
            <a:r>
              <a:rPr lang="en-US" dirty="0"/>
              <a:t>He is a more accomplished scorer, rebounder, and provides more opportunities to his teammates through assists. 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The statistical analysis shows us that an increase in team points correlates with a higher overall plus/minus. Russell can provide this increase and is an upgrade over Paul. </a:t>
            </a:r>
            <a:r>
              <a:rPr lang="en-US" i="1" dirty="0">
                <a:solidFill>
                  <a:srgbClr val="C00000"/>
                </a:solidFill>
              </a:rPr>
              <a:t>(MK. I don’t see that from my data. Better to change that paragraph)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  <a:p>
            <a:r>
              <a:rPr lang="en-US" dirty="0"/>
              <a:t>Data source &amp; Analysis 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4090-54F7-412C-BB86-F3382A6D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8ECD-7F5B-40B0-9C88-820AE80D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843" y="1841862"/>
            <a:ext cx="6069496" cy="4914538"/>
          </a:xfrm>
        </p:spPr>
        <p:txBody>
          <a:bodyPr>
            <a:normAutofit/>
          </a:bodyPr>
          <a:lstStyle/>
          <a:p>
            <a:r>
              <a:rPr lang="en-US" dirty="0"/>
              <a:t>This off-season:</a:t>
            </a:r>
          </a:p>
          <a:p>
            <a:pPr lvl="1">
              <a:buFontTx/>
              <a:buChar char="-"/>
            </a:pPr>
            <a:r>
              <a:rPr lang="en-US" dirty="0"/>
              <a:t>Chris Paul (HOU) was traded to the Thunders (OKC) </a:t>
            </a:r>
          </a:p>
          <a:p>
            <a:pPr lvl="1">
              <a:buFontTx/>
              <a:buChar char="-"/>
            </a:pPr>
            <a:r>
              <a:rPr lang="en-US" dirty="0"/>
              <a:t>Russel Westbrook (30 years old) will join Houston Rockets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objective of our project:</a:t>
            </a:r>
          </a:p>
          <a:p>
            <a:pPr lvl="1">
              <a:buFontTx/>
              <a:buChar char="-"/>
            </a:pPr>
            <a:r>
              <a:rPr lang="en-US" dirty="0"/>
              <a:t>analyze the trade by comparing both players </a:t>
            </a:r>
          </a:p>
          <a:p>
            <a:pPr lvl="1">
              <a:buFontTx/>
              <a:buChar char="-"/>
            </a:pPr>
            <a:r>
              <a:rPr lang="en-US" dirty="0"/>
              <a:t>determine who is the best asset for the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D14F-2FF9-4D1A-9124-2732DA23E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1"/>
          <a:stretch/>
        </p:blipFill>
        <p:spPr>
          <a:xfrm>
            <a:off x="404943" y="1841862"/>
            <a:ext cx="3057525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DC4AA-6FFF-43DA-B53D-D9F1B839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" y="3995207"/>
            <a:ext cx="3057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1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9977-6861-4202-AA0C-BB61A296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used &amp;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313E-DE0D-4DBF-BBEC-FD9D47CB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9306324" cy="4306690"/>
          </a:xfrm>
        </p:spPr>
        <p:txBody>
          <a:bodyPr/>
          <a:lstStyle/>
          <a:p>
            <a:r>
              <a:rPr lang="en-US" dirty="0"/>
              <a:t>The statistical analysis used an API from the NBA website: </a:t>
            </a:r>
            <a:r>
              <a:rPr lang="en-US" dirty="0" err="1">
                <a:solidFill>
                  <a:schemeClr val="accent5"/>
                </a:solidFill>
              </a:rPr>
              <a:t>nba_api.stats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(no key needed)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Comparative analysis used career stats:</a:t>
            </a:r>
          </a:p>
          <a:p>
            <a:pPr marL="0" indent="0">
              <a:buNone/>
            </a:pPr>
            <a:r>
              <a:rPr lang="en-US" dirty="0"/>
              <a:t>	- for Westbrook and Paul</a:t>
            </a:r>
          </a:p>
          <a:p>
            <a:pPr marL="0" indent="0">
              <a:buNone/>
            </a:pPr>
            <a:r>
              <a:rPr lang="en-US" dirty="0"/>
              <a:t>         - data from 2005 to 2018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65694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44A7-5543-4FAD-8711-63BDBF89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per seasons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34A2FC-E935-49AB-9416-6A424625AC0F}"/>
              </a:ext>
            </a:extLst>
          </p:cNvPr>
          <p:cNvSpPr txBox="1"/>
          <p:nvPr/>
        </p:nvSpPr>
        <p:spPr>
          <a:xfrm>
            <a:off x="600075" y="5621548"/>
            <a:ext cx="7953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is declining in Assists whereas Westbrook is improving</a:t>
            </a:r>
          </a:p>
          <a:p>
            <a:r>
              <a:rPr lang="en-US" sz="2000" dirty="0"/>
              <a:t>- Paul protects the ball better than Westbrook (High TOV is bad)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3EE485-D126-4159-B42C-E7039253D6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56" y="2419451"/>
            <a:ext cx="3857624" cy="3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E71C607-B8F7-4383-9A4F-5581DF4D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33" y="2427041"/>
            <a:ext cx="3818422" cy="306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A2ED14-BD98-4A4F-9E2E-C83D8FF886FD}"/>
              </a:ext>
            </a:extLst>
          </p:cNvPr>
          <p:cNvSpPr/>
          <p:nvPr/>
        </p:nvSpPr>
        <p:spPr>
          <a:xfrm>
            <a:off x="8168306" y="1801504"/>
            <a:ext cx="1720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TOV: Turn-over</a:t>
            </a:r>
          </a:p>
        </p:txBody>
      </p:sp>
    </p:spTree>
    <p:extLst>
      <p:ext uri="{BB962C8B-B14F-4D97-AF65-F5344CB8AC3E}">
        <p14:creationId xmlns:p14="http://schemas.microsoft.com/office/powerpoint/2010/main" val="182150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57EA11-E7EF-48FE-8B64-C1D3C1D3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per seasons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7FF27-7518-4FCC-BBA2-53141E17E24B}"/>
              </a:ext>
            </a:extLst>
          </p:cNvPr>
          <p:cNvSpPr txBox="1"/>
          <p:nvPr/>
        </p:nvSpPr>
        <p:spPr>
          <a:xfrm>
            <a:off x="646374" y="5637516"/>
            <a:ext cx="9251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has clearly shown the ability to protect the ball and prevent turn-overs at the point guard position.</a:t>
            </a:r>
          </a:p>
          <a:p>
            <a:r>
              <a:rPr lang="en-US" sz="2000" dirty="0"/>
              <a:t>- Westbrook has been slowly improving, this is not his strong suit.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1AA0EB-4DE7-4198-9DE3-D4CF034BD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85" y="2114054"/>
            <a:ext cx="4083177" cy="32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4414C4-BBCA-49D7-A028-D1D68227909B}"/>
              </a:ext>
            </a:extLst>
          </p:cNvPr>
          <p:cNvSpPr txBox="1"/>
          <p:nvPr/>
        </p:nvSpPr>
        <p:spPr>
          <a:xfrm>
            <a:off x="404943" y="2353733"/>
            <a:ext cx="1720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TOV: Turn-over</a:t>
            </a:r>
          </a:p>
          <a:p>
            <a:r>
              <a:rPr lang="en-US" dirty="0"/>
              <a:t>AST: Assist</a:t>
            </a:r>
          </a:p>
        </p:txBody>
      </p:sp>
    </p:spTree>
    <p:extLst>
      <p:ext uri="{BB962C8B-B14F-4D97-AF65-F5344CB8AC3E}">
        <p14:creationId xmlns:p14="http://schemas.microsoft.com/office/powerpoint/2010/main" val="377351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D7AD-0C12-4CCE-9E59-D306CA8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per seasons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CE0E1-FD26-4293-8FC8-57C17FCF016A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Westbrook is a more prolific scorer</a:t>
            </a:r>
          </a:p>
          <a:p>
            <a:r>
              <a:rPr lang="en-US" sz="2000" dirty="0"/>
              <a:t>- Paul is a more accurate shooter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79F6EF-6A9C-40FF-8A07-5547ED01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162312"/>
            <a:ext cx="3705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B204DE5-7030-4C6F-87CD-D1F043CA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53" y="2162312"/>
            <a:ext cx="3762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7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46CF-0249-475E-96A1-3BEC636E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per seasons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D80D6-8A4D-4CF0-8989-29D70C0127C5}"/>
              </a:ext>
            </a:extLst>
          </p:cNvPr>
          <p:cNvSpPr txBox="1"/>
          <p:nvPr/>
        </p:nvSpPr>
        <p:spPr>
          <a:xfrm>
            <a:off x="4743966" y="4585828"/>
            <a:ext cx="4851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Westbrook outperforms Paul in blocks and rebounds.</a:t>
            </a:r>
          </a:p>
          <a:p>
            <a:endParaRPr lang="en-US" sz="2000" dirty="0"/>
          </a:p>
          <a:p>
            <a:r>
              <a:rPr lang="en-US" sz="2000" dirty="0"/>
              <a:t>Paul has been able to accumulate more steals over his career. However they were tied at the age of 30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46BE4FA-FB6A-48F5-86BF-DF4832B7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18" y="1080157"/>
            <a:ext cx="3762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10266C-0E1C-48BC-B89B-79D77859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64" y="1080157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144D414-7DF3-4D3E-8DCA-F241D320F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3" y="4032907"/>
            <a:ext cx="3574650" cy="28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40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3838-2B0F-42AF-AFFE-C46604D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Offensive and defensive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FDDFD-BFE5-406A-845D-F50FD7611A04}"/>
              </a:ext>
            </a:extLst>
          </p:cNvPr>
          <p:cNvSpPr txBox="1"/>
          <p:nvPr/>
        </p:nvSpPr>
        <p:spPr>
          <a:xfrm>
            <a:off x="303742" y="5833215"/>
            <a:ext cx="980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Statistically on Offensive and Defensive indicators, Westbrook has surpassed Paul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DE7079D5-A63B-4694-9BBB-C47261AEE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56" y="2064385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02824FA-90C3-4CE7-8EE8-64D16799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" y="2064385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PowerPoint Template</Template>
  <TotalTime>1860</TotalTime>
  <Words>422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Office Theme</vt:lpstr>
      <vt:lpstr>The Trade:  Paul vs. Westbrook</vt:lpstr>
      <vt:lpstr>Agenda</vt:lpstr>
      <vt:lpstr>About the Trade project</vt:lpstr>
      <vt:lpstr>Data source used &amp; Analysis approach</vt:lpstr>
      <vt:lpstr>Analysis per seasons</vt:lpstr>
      <vt:lpstr>Analysis per seasons</vt:lpstr>
      <vt:lpstr>Analysis per seasons</vt:lpstr>
      <vt:lpstr>Analysis per seasons </vt:lpstr>
      <vt:lpstr>Offensive and defensive comparison</vt:lpstr>
      <vt:lpstr>Points and plus-Minus for last season</vt:lpstr>
      <vt:lpstr>Points and plus-Minus for last season by teams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Westbrook Project</dc:title>
  <dc:creator>Nicolas Gomez Bustamante</dc:creator>
  <cp:lastModifiedBy>Mitsu</cp:lastModifiedBy>
  <cp:revision>20</cp:revision>
  <dcterms:created xsi:type="dcterms:W3CDTF">2019-07-26T01:29:25Z</dcterms:created>
  <dcterms:modified xsi:type="dcterms:W3CDTF">2019-07-29T03:33:04Z</dcterms:modified>
</cp:coreProperties>
</file>