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77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599" autoAdjust="0"/>
  </p:normalViewPr>
  <p:slideViewPr>
    <p:cSldViewPr>
      <p:cViewPr varScale="1">
        <p:scale>
          <a:sx n="87" d="100"/>
          <a:sy n="87" d="100"/>
        </p:scale>
        <p:origin x="504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iki.centos.org/PackageManagement/Yum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n.wikipedia.org/wiki/RPM_Package_Mana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tecmint.com/20-practical-examples-of-rpm-commands-in-linux/" TargetMode="External"/><Relationship Id="rId4" Type="http://schemas.openxmlformats.org/officeDocument/2006/relationships/hyperlink" Target="https://fedoraproject.org/wiki/Package_management_syste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use-guide.org/installpackage.php" TargetMode="External"/><Relationship Id="rId2" Type="http://schemas.openxmlformats.org/officeDocument/2006/relationships/hyperlink" Target="https://www.suse.com/tri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g.wikipedia.org/wiki/%D0%A4%D0%BE%D0%BD%D0%B4%D0%B0%D1%86%D0%B8%D1%8F_%D0%B7%D0%B0_%D1%81%D0%B2%D0%BE%D0%B1%D0%BE%D0%B4%D0%B5%D0%BD_%D1%81%D0%BE%D1%84%D1%82%D1%83%D0%B5%D1%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4DOS" TargetMode="External"/><Relationship Id="rId7" Type="http://schemas.openxmlformats.org/officeDocument/2006/relationships/hyperlink" Target="https://bg.wikipedia.org/wiki/ZShell_(%D0%BA%D0%BE%D0%BC%D0%BF%D1%8E%D1%82%D1%80%D0%B8)" TargetMode="External"/><Relationship Id="rId2" Type="http://schemas.openxmlformats.org/officeDocument/2006/relationships/hyperlink" Target="https://bg.wikipedia.org/wiki/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wikipedia.org/wiki/Tcsh" TargetMode="External"/><Relationship Id="rId5" Type="http://schemas.openxmlformats.org/officeDocument/2006/relationships/hyperlink" Target="https://bg.wikipedia.org/wiki/Bash" TargetMode="External"/><Relationship Id="rId4" Type="http://schemas.openxmlformats.org/officeDocument/2006/relationships/hyperlink" Target="https://bg.wikipedia.org/wiki/UNI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C%D1%83%D0%BB%D1%82%D0%B8%D0%BF%D0%BB%D0%B5%D0%BA%D1%81%D0%B8%D1%80%D0%B0%D0%BD%D0%B5" TargetMode="External"/><Relationship Id="rId2" Type="http://schemas.openxmlformats.org/officeDocument/2006/relationships/hyperlink" Target="https://www.howtogeek.com/428174/what-is-a-tty-on-linux-and-how-to-use-the-tty-comma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g.wikipedia.org/wiki/%D0%A0%D0%B0%D0%B4%D0%B8%D0%BE%D1%80%D0%B0%D0%B7%D0%BF%D1%80%D1%8A%D1%81%D0%BA%D0%B2%D0%B0%D0%BD%D0%B5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ux_kerne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Minix" TargetMode="External"/><Relationship Id="rId2" Type="http://schemas.openxmlformats.org/officeDocument/2006/relationships/hyperlink" Target="https://bg.wikipedia.org/wiki/%D0%93%D0%9D%D0%A3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dirty="0"/>
              <a:t>LPIC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bg-BG" dirty="0"/>
              <a:t>Лекция </a:t>
            </a:r>
            <a:r>
              <a:rPr lang="en-US" dirty="0"/>
              <a:t>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16DE12F-4576-49D4-ADB7-00BB14DB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		RedHat &amp; CentOS &amp; Fedora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2C97BC-0033-4080-AE25-4FFAFAE0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Първата стабилна версия на </a:t>
            </a:r>
            <a:r>
              <a:rPr lang="en-US" dirty="0"/>
              <a:t>Red Hat Linux </a:t>
            </a:r>
            <a:r>
              <a:rPr lang="bg-BG" dirty="0"/>
              <a:t>излиза на през май 1995 и носи кодовото име „Ден на майката“ („</a:t>
            </a:r>
            <a:r>
              <a:rPr lang="en-US" dirty="0"/>
              <a:t>Mother's Day“). </a:t>
            </a:r>
            <a:r>
              <a:rPr lang="bg-BG" dirty="0"/>
              <a:t>Четири месеца по-късно (20 септември 1995) излиза версия 2.0, първата ГНУ/Линукс дистрибуция която използва пакетната система </a:t>
            </a:r>
            <a:r>
              <a:rPr lang="en-US" dirty="0">
                <a:hlinkClick r:id="rId2"/>
              </a:rPr>
              <a:t>RPM</a:t>
            </a:r>
            <a:r>
              <a:rPr lang="en-US" dirty="0"/>
              <a:t>.</a:t>
            </a:r>
          </a:p>
          <a:p>
            <a:r>
              <a:rPr lang="ru-RU" dirty="0">
                <a:hlinkClick r:id="rId3"/>
              </a:rPr>
              <a:t>CentOS</a:t>
            </a:r>
            <a:r>
              <a:rPr lang="ru-RU" dirty="0"/>
              <a:t> – проект, поддържан от общността без платена поддръжка</a:t>
            </a:r>
            <a:endParaRPr lang="en-US" dirty="0"/>
          </a:p>
          <a:p>
            <a:r>
              <a:rPr lang="ru-RU" dirty="0">
                <a:hlinkClick r:id="rId4"/>
              </a:rPr>
              <a:t>Fedora</a:t>
            </a:r>
            <a:r>
              <a:rPr lang="ru-RU" dirty="0"/>
              <a:t> – проект, отворен към новите технологии, поддържан от общността </a:t>
            </a:r>
            <a:endParaRPr lang="en-US" dirty="0"/>
          </a:p>
          <a:p>
            <a:r>
              <a:rPr lang="ru-RU" dirty="0">
                <a:hlinkClick r:id="rId5"/>
              </a:rPr>
              <a:t>RHEL</a:t>
            </a:r>
            <a:r>
              <a:rPr lang="ru-RU" dirty="0"/>
              <a:t> – проект, насочен по-корпоративно , предлагащ платена поддръжк</a:t>
            </a:r>
            <a:endParaRPr lang="en-US" dirty="0"/>
          </a:p>
        </p:txBody>
      </p:sp>
      <p:pic>
        <p:nvPicPr>
          <p:cNvPr id="4098" name="Picture 2" descr="A1 избра Red Hat за своята обновена стратегия за каналите за ...">
            <a:extLst>
              <a:ext uri="{FF2B5EF4-FFF2-40B4-BE49-F238E27FC236}">
                <a16:creationId xmlns:a16="http://schemas.microsoft.com/office/drawing/2014/main" id="{D858CD08-844E-43C8-AE4A-C9078013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08557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942C42F-8A28-4324-9E5D-E7D6F307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96" y="-10748"/>
            <a:ext cx="2038349" cy="203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900468D-1BE5-40B6-A8AC-17CA33A3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437" y="4798150"/>
            <a:ext cx="2038349" cy="203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9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CA4C-82FF-4876-9222-DF0D0CCD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SUSE Linux (1</a:t>
            </a:r>
            <a:r>
              <a:rPr lang="en-US" dirty="0">
                <a:hlinkClick r:id="rId2"/>
              </a:rPr>
              <a:t>992)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471B-E836-4520-A5CF-13B2CE46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Две версии – десктоп (SLED) и сървърна (SLES) • Система за управление на пакетите и конфигурация (YaST) • През 2003г. придобита от Novell, която създава отворен към новите технологии аналог – openSUS</a:t>
            </a:r>
            <a:r>
              <a:rPr lang="en-US" dirty="0"/>
              <a:t>E</a:t>
            </a:r>
          </a:p>
          <a:p>
            <a:r>
              <a:rPr lang="en-US" dirty="0">
                <a:hlinkClick r:id="rId3"/>
              </a:rPr>
              <a:t>zypper</a:t>
            </a:r>
            <a:r>
              <a:rPr lang="en-US" dirty="0"/>
              <a:t> </a:t>
            </a:r>
            <a:r>
              <a:rPr lang="bg-BG" dirty="0"/>
              <a:t>е пакетния мениджър/система</a:t>
            </a:r>
            <a:endParaRPr lang="en-US" dirty="0"/>
          </a:p>
        </p:txBody>
      </p:sp>
      <p:pic>
        <p:nvPicPr>
          <p:cNvPr id="5122" name="Picture 2" descr="Linux Logo png download - 2068*960 - Free Transparent Suse Linux ...">
            <a:extLst>
              <a:ext uri="{FF2B5EF4-FFF2-40B4-BE49-F238E27FC236}">
                <a16:creationId xmlns:a16="http://schemas.microsoft.com/office/drawing/2014/main" id="{4BA14EFE-DAB0-4CC5-9CC7-8DA68499B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1861"/>
            <a:ext cx="3656012" cy="170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5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A22F-DAC5-4CF7-B2FB-43007E3D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Debian (1993)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44C3-593B-44E6-9879-85B62801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905000"/>
            <a:ext cx="10058402" cy="4267200"/>
          </a:xfrm>
        </p:spPr>
        <p:txBody>
          <a:bodyPr/>
          <a:lstStyle/>
          <a:p>
            <a:r>
              <a:rPr lang="ru-RU" dirty="0"/>
              <a:t>Първоначално спонсорирана от </a:t>
            </a:r>
            <a:r>
              <a:rPr lang="ru-RU" dirty="0">
                <a:hlinkClick r:id="rId2"/>
              </a:rPr>
              <a:t>FSF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Управлява се от Debian общество, отдадено на свободния софтуер </a:t>
            </a:r>
            <a:endParaRPr lang="en-US" dirty="0"/>
          </a:p>
          <a:p>
            <a:r>
              <a:rPr lang="ru-RU" dirty="0"/>
              <a:t>DPKG управление на софтуерните пакети </a:t>
            </a:r>
            <a:endParaRPr lang="en-US" dirty="0"/>
          </a:p>
          <a:p>
            <a:r>
              <a:rPr lang="ru-RU" dirty="0"/>
              <a:t>Ubuntu – базирана на Debian дистрибуция създадена от Марк Шътълуорт, лесна за използвана, превърнала се в най-популярното десктоп решение, разполагащо с отлична документация</a:t>
            </a:r>
            <a:r>
              <a:rPr lang="en-US" dirty="0"/>
              <a:t>.</a:t>
            </a:r>
            <a:r>
              <a:rPr lang="bg-BG" dirty="0"/>
              <a:t> Система за мениджмънт на пакетите </a:t>
            </a:r>
            <a:r>
              <a:rPr lang="en-US" dirty="0"/>
              <a:t>apt/apt-get</a:t>
            </a:r>
            <a:r>
              <a:rPr lang="bg-BG" dirty="0"/>
              <a:t> използва и </a:t>
            </a:r>
            <a:r>
              <a:rPr lang="en-US" dirty="0"/>
              <a:t>DPKG</a:t>
            </a:r>
            <a:endParaRPr lang="bg-BG" dirty="0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4797E2DE-3D19-454E-9531-D0B7A385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682" y="1832176"/>
            <a:ext cx="151482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67339D56-1ED0-42C4-A189-B1903EEA2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794" y="3886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F704-A780-4227-B8AB-5C3AFCD6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3276600"/>
            <a:ext cx="9143998" cy="533400"/>
          </a:xfrm>
        </p:spPr>
        <p:txBody>
          <a:bodyPr/>
          <a:lstStyle/>
          <a:p>
            <a:r>
              <a:rPr lang="bg-BG" dirty="0"/>
              <a:t>Инсталиране на операционна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A0C7-24BD-4016-8C0A-627A0507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Команден интерпретатор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52EB-073E-4DCD-9A91-C2B34FF5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Роля на командния интерпретатор, видове: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Създава един вид потребителски интерфейс за достъп до услуги на операционната система:  стартиране на програми</a:t>
            </a:r>
            <a:r>
              <a:rPr lang="en-US" dirty="0"/>
              <a:t>, </a:t>
            </a:r>
            <a:r>
              <a:rPr lang="ru-RU" dirty="0"/>
              <a:t>достъп до файловата система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ru-RU" dirty="0"/>
              <a:t>контрол на процеси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en-US" dirty="0"/>
              <a:t> </a:t>
            </a:r>
            <a:r>
              <a:rPr lang="bg-BG" dirty="0"/>
              <a:t>в </a:t>
            </a:r>
            <a:r>
              <a:rPr lang="en-US" dirty="0">
                <a:hlinkClick r:id="rId2" tooltip="Windows"/>
              </a:rPr>
              <a:t>Windows</a:t>
            </a:r>
            <a:r>
              <a:rPr lang="en-US" dirty="0"/>
              <a:t>: cmd.exe (Command Prompt), </a:t>
            </a:r>
            <a:r>
              <a:rPr lang="en-US" dirty="0">
                <a:hlinkClick r:id="rId3" tooltip="4DOS"/>
              </a:rPr>
              <a:t>4DOS</a:t>
            </a:r>
            <a:r>
              <a:rPr lang="en-US" dirty="0"/>
              <a:t>, COMMAND.COM</a:t>
            </a:r>
          </a:p>
          <a:p>
            <a:pPr>
              <a:buFontTx/>
              <a:buChar char="-"/>
            </a:pPr>
            <a:r>
              <a:rPr lang="bg-BG" dirty="0"/>
              <a:t>в </a:t>
            </a:r>
            <a:r>
              <a:rPr lang="en-US" dirty="0">
                <a:hlinkClick r:id="rId4" tooltip="UNIX"/>
              </a:rPr>
              <a:t>UNIX</a:t>
            </a:r>
            <a:r>
              <a:rPr lang="en-US" dirty="0"/>
              <a:t>-</a:t>
            </a:r>
            <a:r>
              <a:rPr lang="bg-BG" dirty="0"/>
              <a:t>подобните системи</a:t>
            </a:r>
            <a:r>
              <a:rPr lang="en-US" dirty="0"/>
              <a:t>: </a:t>
            </a:r>
            <a:r>
              <a:rPr lang="en-US" dirty="0">
                <a:hlinkClick r:id="rId5" tooltip="Bash"/>
              </a:rPr>
              <a:t>bash</a:t>
            </a:r>
            <a:r>
              <a:rPr lang="en-US" dirty="0"/>
              <a:t>, </a:t>
            </a:r>
            <a:r>
              <a:rPr lang="en-US" dirty="0" err="1">
                <a:hlinkClick r:id="rId6" tooltip="Tcsh"/>
              </a:rPr>
              <a:t>tcsh</a:t>
            </a:r>
            <a:r>
              <a:rPr lang="en-US" dirty="0"/>
              <a:t>, ash,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sh</a:t>
            </a:r>
            <a:r>
              <a:rPr lang="en-US" dirty="0"/>
              <a:t>, </a:t>
            </a:r>
            <a:r>
              <a:rPr lang="en-US" dirty="0" err="1">
                <a:hlinkClick r:id="rId7" tooltip="ZShell (компютри)"/>
              </a:rPr>
              <a:t>zs</a:t>
            </a:r>
            <a:r>
              <a:rPr lang="en-US" dirty="0"/>
              <a:t>,</a:t>
            </a:r>
          </a:p>
          <a:p>
            <a:pPr>
              <a:buFontTx/>
              <a:buChar char="-"/>
            </a:pPr>
            <a:r>
              <a:rPr lang="bg-BG" dirty="0"/>
              <a:t>Други</a:t>
            </a:r>
            <a:r>
              <a:rPr lang="en-US" dirty="0"/>
              <a:t>,Google Shell, iSeries QSHELL (IBM)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748C-1032-4FD6-B406-4B462BC6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81DA-D74B-4CB7-95F9-95CC4190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option argument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bg-BG" dirty="0"/>
              <a:t>Тоест първо се въвежда командата след това опцията ползата на аргумент.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bg-BG" dirty="0"/>
              <a:t>Пример:  </a:t>
            </a:r>
            <a:r>
              <a:rPr lang="en-US" dirty="0"/>
              <a:t>cd </a:t>
            </a:r>
            <a:r>
              <a:rPr lang="bg-BG" dirty="0"/>
              <a:t>пътека/до/файл</a:t>
            </a:r>
          </a:p>
          <a:p>
            <a:pPr marL="0" indent="0">
              <a:buNone/>
            </a:pPr>
            <a:r>
              <a:rPr lang="bg-BG" dirty="0"/>
              <a:t>	     </a:t>
            </a:r>
            <a:r>
              <a:rPr lang="en-US" dirty="0"/>
              <a:t>netstat –</a:t>
            </a:r>
            <a:r>
              <a:rPr lang="en-US" dirty="0" err="1"/>
              <a:t>tulpn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      ifconfig -a eth0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591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D6E9-E0D9-4F06-8107-2322BCD7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bg-BG" dirty="0"/>
              <a:t>процес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2F4E-D08B-4F16-A5C8-4804317D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752600"/>
            <a:ext cx="10896600" cy="4678362"/>
          </a:xfrm>
        </p:spPr>
        <p:txBody>
          <a:bodyPr>
            <a:normAutofit fontScale="92500"/>
          </a:bodyPr>
          <a:lstStyle/>
          <a:p>
            <a:r>
              <a:rPr lang="bg-BG" sz="2000" dirty="0"/>
              <a:t>След като включим системата/сървъра/компютъра зарежда ядрото/</a:t>
            </a:r>
            <a:r>
              <a:rPr lang="en-US" sz="2000" dirty="0"/>
              <a:t>kernel</a:t>
            </a:r>
          </a:p>
          <a:p>
            <a:r>
              <a:rPr lang="en-US" sz="2000" dirty="0"/>
              <a:t>Kernel</a:t>
            </a:r>
            <a:r>
              <a:rPr lang="bg-BG" sz="2000" dirty="0"/>
              <a:t>/Ядрото изпраща сигнал с цел предаване на контрола на първоначалният процес </a:t>
            </a:r>
            <a:r>
              <a:rPr lang="en-US" sz="2000" dirty="0" err="1"/>
              <a:t>init</a:t>
            </a:r>
            <a:endParaRPr lang="en-US" sz="2000" dirty="0"/>
          </a:p>
          <a:p>
            <a:r>
              <a:rPr lang="bg-BG" sz="2000" dirty="0"/>
              <a:t>След стартиране и зареждането на определен </a:t>
            </a:r>
            <a:r>
              <a:rPr lang="en-US" sz="2000" dirty="0" err="1"/>
              <a:t>runlevel</a:t>
            </a:r>
            <a:r>
              <a:rPr lang="en-US" sz="2000" dirty="0"/>
              <a:t> </a:t>
            </a:r>
            <a:r>
              <a:rPr lang="bg-BG" sz="2000" dirty="0"/>
              <a:t>имаме определение което решава дали ще имаме графичен или конзолен достъп. </a:t>
            </a:r>
            <a:r>
              <a:rPr lang="en-US" sz="2000" dirty="0"/>
              <a:t>( </a:t>
            </a:r>
            <a:r>
              <a:rPr lang="bg-BG" sz="2000" dirty="0"/>
              <a:t>Системата ви пита да вашите данни за </a:t>
            </a:r>
            <a:r>
              <a:rPr lang="en-US" sz="2000" dirty="0"/>
              <a:t>login)</a:t>
            </a:r>
          </a:p>
          <a:p>
            <a:r>
              <a:rPr lang="ru-RU" sz="2000" dirty="0"/>
              <a:t>При конзолен login се стартират един или повече getty процеса и асоциираните с тях терминали. getty програмата се грижи за конфигуриране на хардуерните настройки на терминала.</a:t>
            </a:r>
          </a:p>
          <a:p>
            <a:r>
              <a:rPr lang="en-US" sz="2000" dirty="0" err="1"/>
              <a:t>getty</a:t>
            </a:r>
            <a:r>
              <a:rPr lang="en-US" sz="2000" dirty="0"/>
              <a:t> </a:t>
            </a:r>
            <a:r>
              <a:rPr lang="ru-RU" sz="2000" dirty="0"/>
              <a:t>отваря </a:t>
            </a:r>
            <a:r>
              <a:rPr lang="en-US" sz="2000" dirty="0"/>
              <a:t>tty </a:t>
            </a:r>
            <a:r>
              <a:rPr lang="ru-RU" sz="2000" dirty="0"/>
              <a:t>линия и настройва режима й, принтира </a:t>
            </a:r>
            <a:r>
              <a:rPr lang="en-US" sz="2000" dirty="0"/>
              <a:t>login </a:t>
            </a:r>
            <a:r>
              <a:rPr lang="ru-RU" sz="2000" dirty="0"/>
              <a:t>съобщение (/</a:t>
            </a:r>
            <a:r>
              <a:rPr lang="en-US" sz="2000" dirty="0" err="1"/>
              <a:t>etc</a:t>
            </a:r>
            <a:r>
              <a:rPr lang="en-US" sz="2000" dirty="0"/>
              <a:t>/issue) </a:t>
            </a:r>
            <a:r>
              <a:rPr lang="ru-RU" sz="2000" dirty="0"/>
              <a:t>и стартира /</a:t>
            </a:r>
            <a:r>
              <a:rPr lang="en-US" sz="2000" dirty="0"/>
              <a:t>bin/login</a:t>
            </a:r>
            <a:endParaRPr lang="bg-BG" sz="2000" dirty="0"/>
          </a:p>
          <a:p>
            <a:r>
              <a:rPr lang="ru-RU" sz="2000" dirty="0"/>
              <a:t>login програмата е тази, която изисква потребителското име и парола и стартира съответния команден интерпретатор дефиниран в /etc/passwd</a:t>
            </a:r>
          </a:p>
          <a:p>
            <a:r>
              <a:rPr lang="ru-RU" dirty="0"/>
              <a:t>При графичен login се стартира display manager , който контролира въвеждането и проверката на данните на потребителите – xdm, gdm, kdm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8340-D3EB-458E-9A73-1AF3D063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терминали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3AF5-8942-4287-80DE-61AF37DA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Виртуални терминали – текстови терминали (</a:t>
            </a:r>
            <a:r>
              <a:rPr lang="en-US" dirty="0" err="1"/>
              <a:t>mingetty</a:t>
            </a:r>
            <a:r>
              <a:rPr lang="en-US" dirty="0"/>
              <a:t> + login) </a:t>
            </a:r>
            <a:r>
              <a:rPr lang="bg-BG" dirty="0"/>
              <a:t>на локалната конзола, които могат да бъдат извикани с </a:t>
            </a:r>
            <a:r>
              <a:rPr lang="en-US" dirty="0"/>
              <a:t>CTRL+ALT+ F1..F6 </a:t>
            </a:r>
          </a:p>
          <a:p>
            <a:r>
              <a:rPr lang="bg-BG" dirty="0"/>
              <a:t>МреТерминални емулатори – графични терминали (</a:t>
            </a:r>
            <a:r>
              <a:rPr lang="en-US" dirty="0" err="1"/>
              <a:t>xterm</a:t>
            </a:r>
            <a:r>
              <a:rPr lang="en-US" dirty="0"/>
              <a:t>, gnome-terminal, </a:t>
            </a:r>
            <a:r>
              <a:rPr lang="en-US" dirty="0" err="1"/>
              <a:t>konsole</a:t>
            </a:r>
            <a:r>
              <a:rPr lang="en-US" dirty="0"/>
              <a:t>) </a:t>
            </a:r>
          </a:p>
          <a:p>
            <a:r>
              <a:rPr lang="bg-BG" dirty="0"/>
              <a:t>мрежови </a:t>
            </a:r>
            <a:r>
              <a:rPr lang="en-US" dirty="0"/>
              <a:t>login – </a:t>
            </a:r>
            <a:r>
              <a:rPr lang="en-US" dirty="0" err="1"/>
              <a:t>ssh</a:t>
            </a:r>
            <a:r>
              <a:rPr lang="en-US" dirty="0"/>
              <a:t>, telnet </a:t>
            </a:r>
          </a:p>
          <a:p>
            <a:r>
              <a:rPr lang="bg-BG" dirty="0"/>
              <a:t>Видове </a:t>
            </a:r>
            <a:r>
              <a:rPr lang="en-US" dirty="0">
                <a:hlinkClick r:id="rId2"/>
              </a:rPr>
              <a:t>tty</a:t>
            </a:r>
            <a:r>
              <a:rPr lang="bg-BG" dirty="0"/>
              <a:t> (</a:t>
            </a:r>
            <a:r>
              <a:rPr lang="en-US" b="1" dirty="0"/>
              <a:t>Software Emulated Teletypes (teleprinter</a:t>
            </a:r>
            <a:r>
              <a:rPr lang="en-US" dirty="0"/>
              <a:t> ) </a:t>
            </a:r>
            <a:r>
              <a:rPr lang="bg-BG" b="1" dirty="0"/>
              <a:t>)</a:t>
            </a:r>
            <a:r>
              <a:rPr lang="en-US" dirty="0"/>
              <a:t> – </a:t>
            </a:r>
            <a:r>
              <a:rPr lang="bg-BG" dirty="0"/>
              <a:t>серийни (</a:t>
            </a:r>
            <a:r>
              <a:rPr lang="en-US" dirty="0"/>
              <a:t>ttyS0), </a:t>
            </a:r>
            <a:r>
              <a:rPr lang="bg-BG" dirty="0"/>
              <a:t>виртуални (</a:t>
            </a:r>
            <a:r>
              <a:rPr lang="en-US" dirty="0"/>
              <a:t>tty0), </a:t>
            </a:r>
            <a:r>
              <a:rPr lang="bg-BG" dirty="0"/>
              <a:t>графични и мрежови (</a:t>
            </a:r>
            <a:r>
              <a:rPr lang="en-US" dirty="0"/>
              <a:t>pts/X) </a:t>
            </a:r>
          </a:p>
          <a:p>
            <a:pPr marL="0" indent="0">
              <a:buNone/>
            </a:pPr>
            <a:r>
              <a:rPr lang="en-US" dirty="0"/>
              <a:t>-Linux, </a:t>
            </a:r>
            <a:r>
              <a:rPr lang="bg-BG" dirty="0"/>
              <a:t>има псевдо-телетипен мултиплекс, който обработва връзките от всички псевдо-телетипи на прозореца на терминала (</a:t>
            </a:r>
            <a:r>
              <a:rPr lang="en-US" dirty="0"/>
              <a:t>PTS). </a:t>
            </a:r>
            <a:r>
              <a:rPr lang="bg-BG" dirty="0"/>
              <a:t>Мултиплексорът е главният, а </a:t>
            </a:r>
            <a:r>
              <a:rPr lang="en-US" dirty="0"/>
              <a:t>PTS </a:t>
            </a:r>
            <a:r>
              <a:rPr lang="bg-BG" dirty="0"/>
              <a:t>са робите. Мултиплексорът се адресира от ядрото чрез файла на устройството, разположен на / </a:t>
            </a:r>
            <a:r>
              <a:rPr lang="en-US" dirty="0"/>
              <a:t>dev / </a:t>
            </a:r>
            <a:r>
              <a:rPr lang="en-US" dirty="0" err="1"/>
              <a:t>ptmx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/>
              <a:t>-</a:t>
            </a:r>
            <a:r>
              <a:rPr lang="ru-RU" b="1"/>
              <a:t>Мултиплекс</a:t>
            </a:r>
            <a:r>
              <a:rPr lang="ru-RU" dirty="0"/>
              <a:t> е група </a:t>
            </a:r>
            <a:r>
              <a:rPr lang="bg-BG" dirty="0"/>
              <a:t>канали</a:t>
            </a:r>
            <a:r>
              <a:rPr lang="ru-RU" dirty="0"/>
              <a:t>, които се </a:t>
            </a:r>
            <a:r>
              <a:rPr lang="ru-RU" dirty="0">
                <a:hlinkClick r:id="rId3" tooltip="Мултиплексиране"/>
              </a:rPr>
              <a:t>мултиплексират</a:t>
            </a:r>
            <a:r>
              <a:rPr lang="ru-RU" dirty="0"/>
              <a:t> с цел </a:t>
            </a:r>
            <a:r>
              <a:rPr lang="ru-RU" dirty="0">
                <a:hlinkClick r:id="rId4" tooltip="Радиоразпръскване"/>
              </a:rPr>
              <a:t>разпространение</a:t>
            </a:r>
            <a:r>
              <a:rPr lang="ru-RU" dirty="0"/>
              <a:t> и се демултиплексират от приемника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DC7A-FEAE-4641-BAF7-107F303A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Излизане </a:t>
            </a:r>
            <a:r>
              <a:rPr lang="ru-RU" dirty="0"/>
              <a:t>и спиране на системата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02E7-D8CB-4AFE-A51B-3D212504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logout </a:t>
            </a:r>
            <a:r>
              <a:rPr lang="bg-BG" dirty="0"/>
              <a:t>или </a:t>
            </a:r>
            <a:r>
              <a:rPr lang="en-US" dirty="0"/>
              <a:t>CTRL+D – </a:t>
            </a:r>
            <a:r>
              <a:rPr lang="bg-BG" dirty="0"/>
              <a:t>изход от текущия </a:t>
            </a:r>
            <a:r>
              <a:rPr lang="en-US" dirty="0"/>
              <a:t>login</a:t>
            </a:r>
          </a:p>
          <a:p>
            <a:r>
              <a:rPr lang="en-US" dirty="0"/>
              <a:t>shutdown time, </a:t>
            </a:r>
            <a:r>
              <a:rPr lang="en-US" dirty="0" err="1"/>
              <a:t>poweroff</a:t>
            </a:r>
            <a:r>
              <a:rPr lang="en-US" dirty="0"/>
              <a:t>, halt, </a:t>
            </a:r>
            <a:r>
              <a:rPr lang="en-US" dirty="0" err="1"/>
              <a:t>init</a:t>
            </a:r>
            <a:r>
              <a:rPr lang="en-US" dirty="0"/>
              <a:t> 0 – </a:t>
            </a:r>
            <a:r>
              <a:rPr lang="bg-BG" dirty="0"/>
              <a:t>изключване на системата</a:t>
            </a:r>
          </a:p>
          <a:p>
            <a:r>
              <a:rPr lang="en-US" dirty="0"/>
              <a:t>shutdown –r time, reboot, </a:t>
            </a:r>
            <a:r>
              <a:rPr lang="en-US" dirty="0" err="1"/>
              <a:t>init</a:t>
            </a:r>
            <a:r>
              <a:rPr lang="en-US" dirty="0"/>
              <a:t> 6 – </a:t>
            </a:r>
            <a:r>
              <a:rPr lang="bg-BG" dirty="0"/>
              <a:t>рестартиране на системата</a:t>
            </a:r>
          </a:p>
          <a:p>
            <a:r>
              <a:rPr lang="bg-BG" dirty="0"/>
              <a:t># </a:t>
            </a:r>
            <a:r>
              <a:rPr lang="en-US" dirty="0"/>
              <a:t>shutdown now # </a:t>
            </a:r>
            <a:r>
              <a:rPr lang="bg-BG" dirty="0"/>
              <a:t>изключване на системата веднага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1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143E-C49F-43CF-BAFA-EC3278BA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Практика с команди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0B3C-A841-462B-BA2E-58AA5238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286000"/>
          </a:xfrm>
        </p:spPr>
        <p:txBody>
          <a:bodyPr/>
          <a:lstStyle/>
          <a:p>
            <a:r>
              <a:rPr lang="bg-BG" dirty="0"/>
              <a:t>Информация за </a:t>
            </a:r>
            <a:r>
              <a:rPr lang="en-US" dirty="0"/>
              <a:t>login </a:t>
            </a:r>
            <a:r>
              <a:rPr lang="bg-BG" dirty="0"/>
              <a:t>сесията:</a:t>
            </a:r>
          </a:p>
          <a:p>
            <a:pPr marL="0" indent="0">
              <a:buNone/>
            </a:pPr>
            <a:r>
              <a:rPr lang="bg-BG" dirty="0"/>
              <a:t>Най-често използваните команди с цел събиране на логин информация са: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who, </a:t>
            </a:r>
            <a:r>
              <a:rPr lang="en-US" dirty="0" err="1"/>
              <a:t>whoami</a:t>
            </a:r>
            <a:r>
              <a:rPr lang="en-US" dirty="0"/>
              <a:t>, w, finger, users, groups, </a:t>
            </a:r>
            <a:r>
              <a:rPr lang="en-US" dirty="0" err="1"/>
              <a:t>uname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6B8E-F8AF-45DC-A22A-A1BA19AC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Теми които ще бъдат покрити през урока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C949-2367-484A-B9B1-8FB29781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bg-BG" dirty="0"/>
              <a:t>Запознаване с Линукс</a:t>
            </a:r>
          </a:p>
          <a:p>
            <a:r>
              <a:rPr lang="bg-BG" dirty="0"/>
              <a:t>Команден интерпретатор</a:t>
            </a:r>
          </a:p>
          <a:p>
            <a:r>
              <a:rPr lang="bg-BG" dirty="0"/>
              <a:t>Файлове и директории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689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DF50-1688-4BF9-99AE-709C9D24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root концепция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8AC2-78E8-42C8-BAFB-5BB82A63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514600"/>
          </a:xfrm>
        </p:spPr>
        <p:txBody>
          <a:bodyPr/>
          <a:lstStyle/>
          <a:p>
            <a:r>
              <a:rPr lang="ru-RU" dirty="0"/>
              <a:t>root – супер потребител (привилигирован)</a:t>
            </a:r>
            <a:r>
              <a:rPr lang="en-US" dirty="0"/>
              <a:t> </a:t>
            </a:r>
            <a:r>
              <a:rPr lang="bg-BG" dirty="0"/>
              <a:t>или още наричан „шефа“</a:t>
            </a:r>
            <a:r>
              <a:rPr lang="ru-RU" dirty="0"/>
              <a:t>, който може да:</a:t>
            </a:r>
          </a:p>
          <a:p>
            <a:r>
              <a:rPr lang="ru-RU" dirty="0"/>
              <a:t>Достъпва всяка директория и файл</a:t>
            </a:r>
          </a:p>
          <a:p>
            <a:r>
              <a:rPr lang="ru-RU" dirty="0"/>
              <a:t>Инсталира софтуер</a:t>
            </a:r>
            <a:r>
              <a:rPr lang="en-US" dirty="0"/>
              <a:t> </a:t>
            </a:r>
            <a:r>
              <a:rPr lang="bg-BG" dirty="0"/>
              <a:t>и п</a:t>
            </a:r>
            <a:r>
              <a:rPr lang="ru-RU" dirty="0"/>
              <a:t>роменя настройки на устройства и мрежи</a:t>
            </a:r>
          </a:p>
          <a:p>
            <a:r>
              <a:rPr lang="ru-RU" dirty="0"/>
              <a:t>Добавя, модифицира и изтрива потребители от системата и др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bg-BG" dirty="0"/>
              <a:t>Операционна система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Съвкупност от програми, които управляват и координират връзката между хардуерните и софтуерните ресурси на системата се нарича операционна система.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-</a:t>
            </a:r>
            <a:r>
              <a:rPr lang="ru-RU" dirty="0"/>
              <a:t>планира ефикасното използване на ресурсите на системата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-</a:t>
            </a:r>
            <a:r>
              <a:rPr lang="ru-RU" dirty="0"/>
              <a:t>може да включва специализиран софтуер за изчисление на ресурси: стойност на процесорното време, използвана памет, ресурси за печат и други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-</a:t>
            </a:r>
            <a:r>
              <a:rPr lang="ru-RU" dirty="0"/>
              <a:t>ОС действа като посредник между приложния софтуер и хардуера</a:t>
            </a:r>
          </a:p>
          <a:p>
            <a:pPr marL="0" indent="0">
              <a:buNone/>
            </a:pPr>
            <a:r>
              <a:rPr lang="bg-BG" dirty="0"/>
              <a:t>ПРИМЕРИ ЗА ОС : </a:t>
            </a:r>
            <a:r>
              <a:rPr lang="en-US" dirty="0"/>
              <a:t>DOS, WINDOWS, UNIX/LINUX, MAC OS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C6BB-8260-40B7-8CB9-BA0CAE58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Запознаване с Линукс	</a:t>
            </a:r>
            <a:r>
              <a:rPr lang="en-US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7164-2EE8-490C-802A-E48FD298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Bell Labs (Кен Томпсън, Денис Ричи, Дъг МакИлрой) създават </a:t>
            </a:r>
            <a:r>
              <a:rPr lang="en-US" dirty="0"/>
              <a:t>UNIX</a:t>
            </a:r>
          </a:p>
          <a:p>
            <a:r>
              <a:rPr lang="bg-BG" dirty="0"/>
              <a:t>Базирана на наякой от функционалностите на </a:t>
            </a:r>
            <a:r>
              <a:rPr lang="en-US" b="1" dirty="0"/>
              <a:t>Multics</a:t>
            </a:r>
            <a:r>
              <a:rPr lang="en-US" dirty="0"/>
              <a:t> ("</a:t>
            </a:r>
            <a:r>
              <a:rPr lang="en-US" b="1" dirty="0"/>
              <a:t>Multiplexed Information and Computing Service</a:t>
            </a:r>
            <a:r>
              <a:rPr lang="en-US" dirty="0"/>
              <a:t>") </a:t>
            </a:r>
            <a:endParaRPr lang="bg-BG" dirty="0"/>
          </a:p>
          <a:p>
            <a:r>
              <a:rPr lang="bg-BG" dirty="0"/>
              <a:t>Концепция – всичко е файл</a:t>
            </a:r>
          </a:p>
          <a:p>
            <a:r>
              <a:rPr lang="ru-RU" dirty="0"/>
              <a:t>Piping между малки програми за извършване на комплексни задачи</a:t>
            </a:r>
          </a:p>
          <a:p>
            <a:r>
              <a:rPr lang="ru-RU" dirty="0"/>
              <a:t>Конфигурационни файлове се съхраняват в текстови формат – под формата на файл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46A7-32F2-4DD6-8E44-9E292C09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GNU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2D14F5-D0BA-499A-B029-8F4C0E9A5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3443"/>
          <a:stretch/>
        </p:blipFill>
        <p:spPr bwMode="auto">
          <a:xfrm>
            <a:off x="1522413" y="1905000"/>
            <a:ext cx="4419599" cy="4267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EAA9-2BB3-40B6-B03C-C8671BB0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9212" y="2133600"/>
            <a:ext cx="5029200" cy="4038600"/>
          </a:xfrm>
        </p:spPr>
        <p:txBody>
          <a:bodyPr>
            <a:normAutofit/>
          </a:bodyPr>
          <a:lstStyle/>
          <a:p>
            <a:r>
              <a:rPr lang="bg-BG" sz="1300" dirty="0"/>
              <a:t>ОС написан </a:t>
            </a:r>
            <a:r>
              <a:rPr lang="ru-RU" sz="1300" dirty="0"/>
              <a:t>от Ричард Столман през 1983г. </a:t>
            </a:r>
          </a:p>
          <a:p>
            <a:r>
              <a:rPr lang="ru-RU" sz="1300" dirty="0"/>
              <a:t>Проект за създаване на абсолютно свободна операционна система</a:t>
            </a:r>
          </a:p>
          <a:p>
            <a:r>
              <a:rPr lang="ru-RU" sz="1300" dirty="0"/>
              <a:t>Свободна операционна система – ОС, която всеки може да копира, модифицира и разпространява свободно</a:t>
            </a:r>
          </a:p>
          <a:p>
            <a:r>
              <a:rPr lang="ru-RU" sz="1300" dirty="0"/>
              <a:t>Най-известни програми част от GNU проекта – emacs (текстови редактор)  и gcc  (компилатор </a:t>
            </a:r>
            <a:r>
              <a:rPr lang="bg-BG" sz="1300" dirty="0"/>
              <a:t>с цел програмиране</a:t>
            </a:r>
            <a:r>
              <a:rPr lang="en-US" sz="1300" dirty="0"/>
              <a:t>)</a:t>
            </a:r>
            <a:endParaRPr lang="ru-RU" sz="1300" dirty="0"/>
          </a:p>
          <a:p>
            <a:r>
              <a:rPr lang="ru-RU" sz="1300" dirty="0"/>
              <a:t>Free Software Foundation (FSF) – организация създадена през 1985г., която управлява GNU проекта и разпространението на свободен софтуер </a:t>
            </a:r>
          </a:p>
          <a:p>
            <a:r>
              <a:rPr lang="ru-RU" sz="1300" dirty="0"/>
              <a:t>Основен проблем на проекта – липса на работещо ядро (kernel)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632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B3B4-3500-4808-85B3-5B149E0F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GPL</a:t>
            </a:r>
            <a:br>
              <a:rPr lang="bg-BG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2928A-232E-4C59-AF88-2EFB6BEC3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3443"/>
          <a:stretch/>
        </p:blipFill>
        <p:spPr bwMode="auto">
          <a:xfrm>
            <a:off x="1522413" y="1905000"/>
            <a:ext cx="4419599" cy="4267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2C66-06F4-4F73-A132-BC823D1A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sz="2200" b="1" dirty="0"/>
              <a:t>GPL - </a:t>
            </a:r>
            <a:r>
              <a:rPr lang="ru-RU" sz="2200" b="1" dirty="0"/>
              <a:t>GNU General Public License</a:t>
            </a:r>
            <a:r>
              <a:rPr lang="ru-RU" sz="2200" dirty="0"/>
              <a:t> (на български превеждан като „</a:t>
            </a:r>
            <a:r>
              <a:rPr lang="ru-RU" sz="2200" b="1" dirty="0"/>
              <a:t>Общ публичен лиценз на ГНУ</a:t>
            </a:r>
            <a:r>
              <a:rPr lang="ru-RU" sz="2200" dirty="0"/>
              <a:t>“, „Всеобщ публичен лиценз на ГНУ“, „Общо право на обществено ползване на ГНУ“ или дори като „Главен обществен лиценз на ГНУ“) е лиценз, издаден от Фондацията за свободен софтуер</a:t>
            </a:r>
            <a:r>
              <a:rPr lang="bg-BG" sz="2200" dirty="0"/>
              <a:t> </a:t>
            </a:r>
            <a:r>
              <a:rPr lang="en-US" sz="2200" dirty="0"/>
              <a:t>(FSH)</a:t>
            </a:r>
            <a:r>
              <a:rPr lang="ru-RU" sz="2200" dirty="0"/>
              <a:t>, с цел той да бъде използван за лицензирането на софтуер като „свободен“.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D007-626E-467C-BC26-A18BF49A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8D557E-EBC5-4F38-9116-CD38C5D6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/>
          <a:lstStyle/>
          <a:p>
            <a:r>
              <a:rPr lang="bg-BG" dirty="0"/>
              <a:t>Ядро (</a:t>
            </a:r>
            <a:r>
              <a:rPr lang="en-US" dirty="0"/>
              <a:t>kernel)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358C69F-D1A0-4EFE-94A3-B01CCF3A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/>
          <a:lstStyle/>
          <a:p>
            <a:r>
              <a:rPr lang="ru-RU" dirty="0">
                <a:hlinkClick r:id="rId2"/>
              </a:rPr>
              <a:t>Ядро (kernel) </a:t>
            </a:r>
            <a:r>
              <a:rPr lang="ru-RU" dirty="0"/>
              <a:t>– програма, която е основата на компютърна операционна система и има контрол върху всички процеси на системата</a:t>
            </a:r>
            <a:endParaRPr lang="en-US" dirty="0"/>
          </a:p>
          <a:p>
            <a:r>
              <a:rPr lang="ru-RU" dirty="0"/>
              <a:t>Ядрото е първата програма заредена при стартиране на операционната система, която управлява процесорните обработки, паметта, входноизходните операции, периферията и др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3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E89D-2AC4-4FAF-A7ED-B3617286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AF29-C57F-484C-BB18-79ED1020A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3F3D6-17DB-4075-908D-F2780DC8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Просто – общото название на група от от операционни системи базирани на ядрото създанено от Линус Торвалдс през 1991г, идеята се зародила от проекта </a:t>
            </a:r>
            <a:r>
              <a:rPr lang="en-US" dirty="0">
                <a:hlinkClick r:id="rId2"/>
              </a:rPr>
              <a:t>GNU</a:t>
            </a:r>
            <a:r>
              <a:rPr lang="bg-BG" dirty="0"/>
              <a:t> и от </a:t>
            </a:r>
            <a:r>
              <a:rPr lang="en-US" dirty="0">
                <a:hlinkClick r:id="rId3"/>
              </a:rPr>
              <a:t>Minix</a:t>
            </a:r>
            <a:r>
              <a:rPr lang="en-US" dirty="0"/>
              <a:t> </a:t>
            </a:r>
            <a:r>
              <a:rPr lang="bg-BG" dirty="0"/>
              <a:t>ОС.</a:t>
            </a:r>
          </a:p>
          <a:p>
            <a:r>
              <a:rPr lang="ru-RU" dirty="0"/>
              <a:t>Ядрото е разработено под GPL лиценза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6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10C0-F914-49BD-A328-CB755B0E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Linux </a:t>
            </a:r>
            <a:r>
              <a:rPr lang="bg-BG" dirty="0"/>
              <a:t>дистрибуции или „дистрота“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28A435E-549C-4EF1-947C-CF929F18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>
            <a:normAutofit/>
          </a:bodyPr>
          <a:lstStyle/>
          <a:p>
            <a:r>
              <a:rPr lang="bg-BG" dirty="0"/>
              <a:t>Дистрибуция	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D61761C-ADB5-4851-BAEA-B7F22AC49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200401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Операционна система, основана на идеята на друга/други.</a:t>
            </a:r>
          </a:p>
          <a:p>
            <a:r>
              <a:rPr lang="bg-BG" dirty="0"/>
              <a:t>Съдържа ядрото на Линукс, подбор от инсталирани софтуеъри.</a:t>
            </a:r>
          </a:p>
          <a:p>
            <a:r>
              <a:rPr lang="ru-RU" dirty="0"/>
              <a:t>система за управление на софтуерните пакети (package management system)</a:t>
            </a:r>
          </a:p>
          <a:p>
            <a:r>
              <a:rPr lang="ru-RU" dirty="0"/>
              <a:t>Съществуват </a:t>
            </a:r>
            <a:r>
              <a:rPr lang="en-US" dirty="0"/>
              <a:t>500+ </a:t>
            </a:r>
            <a:r>
              <a:rPr lang="ru-RU" dirty="0"/>
              <a:t> различни Линукс дистрибуции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AEB62DE-C711-47C0-8524-8FFBDD253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>
            <a:normAutofit/>
          </a:bodyPr>
          <a:lstStyle/>
          <a:p>
            <a:r>
              <a:rPr lang="bg-BG" dirty="0"/>
              <a:t>Популярните дистрибуции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7BA94B5-2E75-43B3-96A1-6702905D9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 Hat</a:t>
            </a:r>
            <a:endParaRPr lang="bg-BG" dirty="0"/>
          </a:p>
          <a:p>
            <a:r>
              <a:rPr lang="en-US" dirty="0"/>
              <a:t>Fedora</a:t>
            </a:r>
            <a:endParaRPr lang="bg-BG" dirty="0"/>
          </a:p>
          <a:p>
            <a:r>
              <a:rPr lang="en-US" dirty="0"/>
              <a:t>CentOS</a:t>
            </a:r>
            <a:endParaRPr lang="bg-BG" dirty="0"/>
          </a:p>
          <a:p>
            <a:r>
              <a:rPr lang="en-US" dirty="0"/>
              <a:t>SUSE</a:t>
            </a:r>
            <a:endParaRPr lang="bg-BG" dirty="0"/>
          </a:p>
          <a:p>
            <a:r>
              <a:rPr lang="en-US" dirty="0"/>
              <a:t>Debian</a:t>
            </a:r>
            <a:r>
              <a:rPr lang="bg-BG" dirty="0"/>
              <a:t> </a:t>
            </a:r>
          </a:p>
          <a:p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416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912</Words>
  <Application>Microsoft Office PowerPoint</Application>
  <PresentationFormat>Custom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Corbel</vt:lpstr>
      <vt:lpstr>Chalkboard 16x9</vt:lpstr>
      <vt:lpstr>LPIC</vt:lpstr>
      <vt:lpstr>Теми които ще бъдат покрити през урока</vt:lpstr>
      <vt:lpstr>Операционна система</vt:lpstr>
      <vt:lpstr>Запознаване с Линукс UNIX</vt:lpstr>
      <vt:lpstr>GNU</vt:lpstr>
      <vt:lpstr>GPL </vt:lpstr>
      <vt:lpstr>Linux</vt:lpstr>
      <vt:lpstr>PowerPoint Presentation</vt:lpstr>
      <vt:lpstr>Linux дистрибуции или „дистрота“</vt:lpstr>
      <vt:lpstr>  RedHat &amp; CentOS &amp; Fedora</vt:lpstr>
      <vt:lpstr>SUSE Linux (1992) </vt:lpstr>
      <vt:lpstr>Debian (1993)</vt:lpstr>
      <vt:lpstr>Инсталиране на операционна система</vt:lpstr>
      <vt:lpstr>Команден интерпретатор</vt:lpstr>
      <vt:lpstr>Синтаксис</vt:lpstr>
      <vt:lpstr>Login процес  </vt:lpstr>
      <vt:lpstr>Видове терминали </vt:lpstr>
      <vt:lpstr>Излизане и спиране на системата</vt:lpstr>
      <vt:lpstr>Практика с команди</vt:lpstr>
      <vt:lpstr>root концепция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LPIC</dc:title>
  <dc:creator>Ralitsa Belcheva</dc:creator>
  <cp:lastModifiedBy>Ralitsa Belcheva</cp:lastModifiedBy>
  <cp:revision>14</cp:revision>
  <dcterms:created xsi:type="dcterms:W3CDTF">2020-07-24T15:33:51Z</dcterms:created>
  <dcterms:modified xsi:type="dcterms:W3CDTF">2020-07-25T10:40:01Z</dcterms:modified>
</cp:coreProperties>
</file>