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3" r:id="rId20"/>
    <p:sldId id="274" r:id="rId21"/>
    <p:sldId id="276" r:id="rId2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9" autoAdjust="0"/>
  </p:normalViewPr>
  <p:slideViewPr>
    <p:cSldViewPr>
      <p:cViewPr varScale="1">
        <p:scale>
          <a:sx n="115" d="100"/>
          <a:sy n="115" d="100"/>
        </p:scale>
        <p:origin x="432" y="9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7/25/2020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7/25/2020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7/25/2020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7/25/2020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7/25/2020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7/25/2020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7/25/2020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7/25/2020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7/25/2020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7/25/2020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7/25/2020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7/25/2020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bg.wikipedia.org/wiki/BSD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Лекция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706CD-D44E-4256-9FE3-3E89B1D4A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да запазим псевдонимите за бъдеща опутреба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6A49F-2058-46CA-BEB2-F5BBA5D1A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Създайте файл .</a:t>
            </a:r>
            <a:r>
              <a:rPr lang="en-US" dirty="0" err="1"/>
              <a:t>bash_aliases</a:t>
            </a:r>
            <a:endParaRPr lang="en-US" dirty="0"/>
          </a:p>
          <a:p>
            <a:r>
              <a:rPr lang="bg-BG" dirty="0"/>
              <a:t>Добавете във файла .</a:t>
            </a:r>
            <a:r>
              <a:rPr lang="en-US" dirty="0" err="1"/>
              <a:t>bashrc</a:t>
            </a:r>
            <a:r>
              <a:rPr lang="en-US" dirty="0"/>
              <a:t>: ( </a:t>
            </a:r>
            <a:r>
              <a:rPr lang="bg-BG" dirty="0"/>
              <a:t>естествено освен ако вече не е добавено от дистрибутора)</a:t>
            </a:r>
          </a:p>
          <a:p>
            <a:pPr marL="0" indent="0">
              <a:buNone/>
            </a:pPr>
            <a:r>
              <a:rPr lang="en-US" dirty="0"/>
              <a:t>if [ -f ~/.</a:t>
            </a:r>
            <a:r>
              <a:rPr lang="en-US" dirty="0" err="1"/>
              <a:t>bash_aliases</a:t>
            </a:r>
            <a:r>
              <a:rPr lang="en-US" dirty="0"/>
              <a:t> ]; then</a:t>
            </a:r>
          </a:p>
          <a:p>
            <a:pPr marL="0" indent="0">
              <a:buNone/>
            </a:pPr>
            <a:r>
              <a:rPr lang="en-US" dirty="0"/>
              <a:t>. ~/.</a:t>
            </a:r>
            <a:r>
              <a:rPr lang="en-US" dirty="0" err="1"/>
              <a:t>bash_aliases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bg-BG" dirty="0"/>
              <a:t>Активирайте със </a:t>
            </a:r>
            <a:r>
              <a:rPr lang="en-US" dirty="0"/>
              <a:t>source ~/.</a:t>
            </a:r>
            <a:r>
              <a:rPr lang="en-US" dirty="0" err="1"/>
              <a:t>bash_aliases</a:t>
            </a:r>
            <a:endParaRPr lang="en-US" dirty="0"/>
          </a:p>
          <a:p>
            <a:pPr marL="0" indent="0">
              <a:buNone/>
            </a:pPr>
            <a:r>
              <a:rPr lang="bg-BG" dirty="0"/>
              <a:t>За да видим всички </a:t>
            </a:r>
            <a:r>
              <a:rPr lang="en-US" dirty="0"/>
              <a:t>aliases </a:t>
            </a:r>
            <a:r>
              <a:rPr lang="bg-BG" dirty="0"/>
              <a:t>просто напишете </a:t>
            </a:r>
            <a:r>
              <a:rPr lang="en-US" dirty="0"/>
              <a:t>aliases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5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8E52A-9266-4598-B155-8F3D3ED35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AC085-8B67-4D4A-95FE-DA76B94F4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Командният интерпретатор осигурява потребителски интерфейс за достъп до услугите на ОС </a:t>
            </a:r>
            <a:endParaRPr lang="en-US" dirty="0"/>
          </a:p>
          <a:p>
            <a:r>
              <a:rPr lang="ru-RU" dirty="0"/>
              <a:t>bash e командният интерпретатор по подразбиране на повечето Линукс дистрибуции </a:t>
            </a:r>
            <a:endParaRPr lang="en-US" dirty="0"/>
          </a:p>
          <a:p>
            <a:r>
              <a:rPr lang="ru-RU" dirty="0"/>
              <a:t>Login в системата може да бъде текстови, графичен и мрежови, за всеки от които отговарят различни login програми и терминали </a:t>
            </a:r>
            <a:endParaRPr lang="en-US" dirty="0"/>
          </a:p>
          <a:p>
            <a:r>
              <a:rPr lang="ru-RU" dirty="0"/>
              <a:t>users, groups, who и w дават различна информация за потребителите влезли в системата </a:t>
            </a:r>
            <a:endParaRPr lang="en-US" dirty="0"/>
          </a:p>
          <a:p>
            <a:r>
              <a:rPr lang="ru-RU" dirty="0"/>
              <a:t>Линукс използва концепцията за супер потребител наречен root </a:t>
            </a:r>
            <a:endParaRPr lang="en-US" dirty="0"/>
          </a:p>
          <a:p>
            <a:r>
              <a:rPr lang="ru-RU" dirty="0"/>
              <a:t>Командата su се използва за промяна на текущия потребител </a:t>
            </a:r>
            <a:endParaRPr lang="en-US" dirty="0"/>
          </a:p>
          <a:p>
            <a:r>
              <a:rPr lang="ru-RU" dirty="0"/>
              <a:t>sudo служи за изпълняване на единична команда с привилегиите на друг потребител </a:t>
            </a:r>
            <a:endParaRPr lang="en-US" dirty="0"/>
          </a:p>
          <a:p>
            <a:r>
              <a:rPr lang="ru-RU" dirty="0"/>
              <a:t> Environment променливите за разлика от shell променливи се наследяват и от процесите стартирани от интерпретатора </a:t>
            </a:r>
            <a:endParaRPr lang="en-US" dirty="0"/>
          </a:p>
          <a:p>
            <a:r>
              <a:rPr lang="ru-RU" dirty="0"/>
              <a:t>Превръщането на shell в environment променливи се осъществява с командата export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73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Файлови системи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40835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08A7D-0CE2-4095-9899-3D6CAC14F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</a:t>
            </a:r>
            <a:r>
              <a:rPr lang="bg-BG" dirty="0"/>
              <a:t>файлова система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13D53-58B2-4C00-BA8A-6E5FAC860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FHS (Filesystem Hierarchy Standard):</a:t>
            </a:r>
          </a:p>
          <a:p>
            <a:pPr>
              <a:buFontTx/>
              <a:buChar char="-"/>
            </a:pPr>
            <a:r>
              <a:rPr lang="ru-RU" b="1" dirty="0"/>
              <a:t>Стандартът за йерархия на файловата система </a:t>
            </a:r>
            <a:r>
              <a:rPr lang="ru-RU" dirty="0"/>
              <a:t>в базираните на Linux операционни системи определя структурата на йерархията на директориите, както и съдържанието на файловете в тях</a:t>
            </a:r>
            <a:endParaRPr lang="en-US" dirty="0"/>
          </a:p>
          <a:p>
            <a:pPr>
              <a:buFontTx/>
              <a:buChar char="-"/>
            </a:pPr>
            <a:r>
              <a:rPr lang="ru-RU" dirty="0"/>
              <a:t>Стандартът е установен и разширен за файловата система на операционната система </a:t>
            </a:r>
            <a:r>
              <a:rPr lang="ru-RU" dirty="0">
                <a:hlinkClick r:id="rId2"/>
              </a:rPr>
              <a:t>BSD</a:t>
            </a:r>
            <a:endParaRPr lang="en-US" b="1" dirty="0"/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3074" name="Picture 2" descr="Linux Filesystem Hierarchy Standard - Preprogrammer">
            <a:extLst>
              <a:ext uri="{FF2B5EF4-FFF2-40B4-BE49-F238E27FC236}">
                <a16:creationId xmlns:a16="http://schemas.microsoft.com/office/drawing/2014/main" id="{2530ED3B-B95A-4CCB-8F75-3062C01B2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44231"/>
            <a:ext cx="4114800" cy="251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3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F07B6-65A8-48B7-8E32-F85F1CCD1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24DA0-1F7D-4C17-A6C9-705DB309C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Paper, File System, Linux, Filesystem Hierarchy Standard ...">
            <a:extLst>
              <a:ext uri="{FF2B5EF4-FFF2-40B4-BE49-F238E27FC236}">
                <a16:creationId xmlns:a16="http://schemas.microsoft.com/office/drawing/2014/main" id="{17B66DB5-B846-4DF0-960F-5FE0EF9B5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88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1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FAD0-AFFA-4ED8-AAA0-44243947E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945C4-A4BE-4F6E-839F-A6CC2072E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bg-BG" dirty="0"/>
              <a:t>Структурата се състои от:</a:t>
            </a:r>
          </a:p>
          <a:p>
            <a:pPr>
              <a:buFontTx/>
              <a:buChar char="-"/>
            </a:pPr>
            <a:r>
              <a:rPr lang="bg-BG" dirty="0"/>
              <a:t>Блокове данни ... Реалното съдържание на файловете</a:t>
            </a:r>
          </a:p>
          <a:p>
            <a:pPr>
              <a:buFontTx/>
              <a:buChar char="-"/>
            </a:pPr>
            <a:r>
              <a:rPr lang="en-US" dirty="0" err="1"/>
              <a:t>Inode</a:t>
            </a:r>
            <a:r>
              <a:rPr lang="en-US" dirty="0"/>
              <a:t> </a:t>
            </a:r>
            <a:r>
              <a:rPr lang="bg-BG" dirty="0"/>
              <a:t>таблици: таблици съдържащи метаданни или така наречените метаданни (описват блоковите данни)</a:t>
            </a:r>
          </a:p>
          <a:p>
            <a:pPr>
              <a:buFontTx/>
              <a:buChar char="-"/>
            </a:pPr>
            <a:r>
              <a:rPr lang="bg-BG" dirty="0"/>
              <a:t>Правата и собственика на файла</a:t>
            </a:r>
          </a:p>
          <a:p>
            <a:pPr>
              <a:buFontTx/>
              <a:buChar char="-"/>
            </a:pPr>
            <a:r>
              <a:rPr lang="ru-RU" dirty="0"/>
              <a:t>Време и дата на създаване (ctime), последен достъп (atime) и промяна (mtime)</a:t>
            </a:r>
          </a:p>
          <a:p>
            <a:pPr>
              <a:buFontTx/>
              <a:buChar char="-"/>
            </a:pPr>
            <a:r>
              <a:rPr lang="ru-RU" dirty="0"/>
              <a:t> Размер на файла в байтове</a:t>
            </a:r>
          </a:p>
          <a:p>
            <a:pPr>
              <a:buFontTx/>
              <a:buChar char="-"/>
            </a:pPr>
            <a:r>
              <a:rPr lang="ru-RU" dirty="0"/>
              <a:t>Заети блокове от файла</a:t>
            </a:r>
          </a:p>
          <a:p>
            <a:pPr>
              <a:buFontTx/>
              <a:buChar char="-"/>
            </a:pPr>
            <a:r>
              <a:rPr lang="ru-RU" dirty="0"/>
              <a:t>Брой връзки</a:t>
            </a:r>
          </a:p>
          <a:p>
            <a:pPr>
              <a:buFontTx/>
              <a:buChar char="-"/>
            </a:pPr>
            <a:r>
              <a:rPr lang="ru-RU" dirty="0"/>
              <a:t>Уникален номер на inode.</a:t>
            </a:r>
          </a:p>
          <a:p>
            <a:r>
              <a:rPr lang="ru-RU" dirty="0"/>
              <a:t>Директория: </a:t>
            </a:r>
            <a:r>
              <a:rPr lang="ru-RU" i="1" dirty="0"/>
              <a:t>Представлява специален тип файл, съдържащ имената на файловете и папките записани под нея. Има едно уникално име, различаващо я от всички останали структурни единици във файловата система; фолдър.</a:t>
            </a:r>
            <a:endParaRPr lang="ru-RU" dirty="0"/>
          </a:p>
          <a:p>
            <a:br>
              <a:rPr lang="ru-RU" dirty="0"/>
            </a:br>
            <a:endParaRPr lang="bg-BG" dirty="0"/>
          </a:p>
          <a:p>
            <a:pPr>
              <a:buFontTx/>
              <a:buChar char="-"/>
            </a:pPr>
            <a:endParaRPr lang="bg-BG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23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E1646-93A0-4E80-A9BA-021FF7F72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Описание на директориите/папките в </a:t>
            </a:r>
            <a:r>
              <a:rPr lang="en-US" dirty="0"/>
              <a:t>FSH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22405-FFA9-449A-81C2-D0B6F8B92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012" y="1600200"/>
            <a:ext cx="11277600" cy="518160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/ - основна (коренова - root) директория, съдържаща цялата файлова йерархия</a:t>
            </a:r>
            <a:endParaRPr lang="en-US" dirty="0"/>
          </a:p>
          <a:p>
            <a:r>
              <a:rPr lang="ru-RU" dirty="0"/>
              <a:t>/bin/ - основни програми, необходими за работа със системата</a:t>
            </a:r>
            <a:endParaRPr lang="en-US" dirty="0"/>
          </a:p>
          <a:p>
            <a:r>
              <a:rPr lang="ru-RU" dirty="0"/>
              <a:t>/boot/ - файлове, които се зареждат при стартиране на системата (boot loader, ядро и др.)</a:t>
            </a:r>
            <a:endParaRPr lang="en-US" dirty="0"/>
          </a:p>
          <a:p>
            <a:r>
              <a:rPr lang="en-US" dirty="0"/>
              <a:t>/dev/ – </a:t>
            </a:r>
            <a:r>
              <a:rPr lang="bg-BG" dirty="0"/>
              <a:t>файлове на устройства</a:t>
            </a:r>
            <a:endParaRPr lang="en-US" dirty="0"/>
          </a:p>
          <a:p>
            <a:r>
              <a:rPr lang="ru-RU" dirty="0"/>
              <a:t>/etc/ – конфигурационни файлове на системата</a:t>
            </a:r>
            <a:endParaRPr lang="en-US" dirty="0"/>
          </a:p>
          <a:p>
            <a:r>
              <a:rPr lang="en-US" dirty="0"/>
              <a:t>/home/ – </a:t>
            </a:r>
            <a:r>
              <a:rPr lang="bg-BG" dirty="0"/>
              <a:t>потребителски директории</a:t>
            </a:r>
            <a:endParaRPr lang="en-US" dirty="0"/>
          </a:p>
          <a:p>
            <a:r>
              <a:rPr lang="ru-RU" dirty="0"/>
              <a:t>/lib/ – библиотеки и модули на ядрото</a:t>
            </a:r>
            <a:endParaRPr lang="en-US" dirty="0"/>
          </a:p>
          <a:p>
            <a:r>
              <a:rPr lang="ru-RU" dirty="0"/>
              <a:t>/media/ - точка за монтиране на сменяеми устройства (CD-ROM)</a:t>
            </a:r>
            <a:endParaRPr lang="en-US" dirty="0"/>
          </a:p>
          <a:p>
            <a:r>
              <a:rPr lang="ru-RU" dirty="0"/>
              <a:t>/mnt/ - точка за временно монтиране на файлови системи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58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53F2E-9434-4A45-86B7-22422E196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8A2CF-016F-4308-B510-4A7EA04D3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/opt/ - </a:t>
            </a:r>
            <a:r>
              <a:rPr lang="bg-BG" dirty="0"/>
              <a:t>допълнителни софтуерни пакети</a:t>
            </a:r>
            <a:endParaRPr lang="en-US" dirty="0"/>
          </a:p>
          <a:p>
            <a:r>
              <a:rPr lang="ru-RU" dirty="0"/>
              <a:t>/proc/ - виртуална файлова система, представляваща състоянието на ядрото и стартираните процеси във вид на файлове</a:t>
            </a:r>
            <a:endParaRPr lang="en-US" dirty="0"/>
          </a:p>
          <a:p>
            <a:r>
              <a:rPr lang="ru-RU" dirty="0"/>
              <a:t>/root/ - домашна директория на супер потребителя root</a:t>
            </a:r>
            <a:endParaRPr lang="en-US" dirty="0"/>
          </a:p>
          <a:p>
            <a:r>
              <a:rPr lang="ru-RU" dirty="0"/>
              <a:t>/sbin/ - основни програми за администрация и настройки на системат</a:t>
            </a:r>
            <a:r>
              <a:rPr lang="en-US" dirty="0"/>
              <a:t>a</a:t>
            </a:r>
          </a:p>
          <a:p>
            <a:r>
              <a:rPr lang="ru-RU" dirty="0"/>
              <a:t>/sys/ – виртуална файлова система, съдържаща информация за настройките на ядрото</a:t>
            </a:r>
            <a:endParaRPr lang="en-US" dirty="0"/>
          </a:p>
          <a:p>
            <a:r>
              <a:rPr lang="en-US" dirty="0"/>
              <a:t>/</a:t>
            </a:r>
            <a:r>
              <a:rPr lang="en-US" dirty="0" err="1"/>
              <a:t>tmp</a:t>
            </a:r>
            <a:r>
              <a:rPr lang="en-US" dirty="0"/>
              <a:t>/ - </a:t>
            </a:r>
            <a:r>
              <a:rPr lang="bg-BG" dirty="0"/>
              <a:t>временни файлов</a:t>
            </a:r>
            <a:r>
              <a:rPr lang="en-US" dirty="0"/>
              <a:t>e</a:t>
            </a:r>
          </a:p>
          <a:p>
            <a:r>
              <a:rPr lang="ru-RU" dirty="0"/>
              <a:t>/usr/ - повечето потребителски приложения и библиотек</a:t>
            </a:r>
            <a:r>
              <a:rPr lang="bg-BG" dirty="0"/>
              <a:t>и</a:t>
            </a:r>
          </a:p>
          <a:p>
            <a:r>
              <a:rPr lang="ru-RU" dirty="0"/>
              <a:t>/var/ - изменяеми файлове – логове, пощенски, временни и др.</a:t>
            </a:r>
          </a:p>
          <a:p>
            <a:endParaRPr lang="bg-BG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42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3FEB2-20DA-4D92-91F1-81D9506D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98F6E-7121-46AC-8ACD-0034226D9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/>
              <a:t>Какво съдържат папките: </a:t>
            </a:r>
          </a:p>
          <a:p>
            <a:pPr marL="0" indent="0">
              <a:buNone/>
            </a:pPr>
            <a:r>
              <a:rPr lang="bg-BG" dirty="0"/>
              <a:t>-</a:t>
            </a:r>
            <a:r>
              <a:rPr lang="en-US" dirty="0"/>
              <a:t>   /</a:t>
            </a:r>
            <a:r>
              <a:rPr lang="en-US" dirty="0" err="1"/>
              <a:t>etc</a:t>
            </a:r>
            <a:r>
              <a:rPr lang="en-US" dirty="0"/>
              <a:t>/</a:t>
            </a:r>
          </a:p>
          <a:p>
            <a:pPr>
              <a:buFontTx/>
              <a:buChar char="-"/>
            </a:pPr>
            <a:r>
              <a:rPr lang="en-US" dirty="0"/>
              <a:t>/dev/</a:t>
            </a:r>
          </a:p>
          <a:p>
            <a:pPr>
              <a:buFontTx/>
              <a:buChar char="-"/>
            </a:pPr>
            <a:r>
              <a:rPr lang="en-US" dirty="0"/>
              <a:t>/bin/</a:t>
            </a:r>
          </a:p>
          <a:p>
            <a:pPr>
              <a:buFontTx/>
              <a:buChar char="-"/>
            </a:pPr>
            <a:r>
              <a:rPr lang="en-US" dirty="0"/>
              <a:t>/boot/</a:t>
            </a:r>
          </a:p>
          <a:p>
            <a:pPr>
              <a:buFontTx/>
              <a:buChar char="-"/>
            </a:pPr>
            <a:r>
              <a:rPr lang="en-US" dirty="0"/>
              <a:t>/</a:t>
            </a:r>
          </a:p>
          <a:p>
            <a:pPr>
              <a:buFontTx/>
              <a:buChar char="-"/>
            </a:pPr>
            <a:r>
              <a:rPr lang="en-US" dirty="0"/>
              <a:t>/home/</a:t>
            </a:r>
          </a:p>
          <a:p>
            <a:pPr>
              <a:buFontTx/>
              <a:buChar char="-"/>
            </a:pPr>
            <a:r>
              <a:rPr lang="en-US" dirty="0"/>
              <a:t>/lib/</a:t>
            </a:r>
          </a:p>
          <a:p>
            <a:pPr>
              <a:buFontTx/>
              <a:buChar char="-"/>
            </a:pPr>
            <a:r>
              <a:rPr lang="en-US" dirty="0"/>
              <a:t>/</a:t>
            </a:r>
            <a:r>
              <a:rPr lang="en-US" dirty="0" err="1"/>
              <a:t>mnt</a:t>
            </a:r>
            <a:r>
              <a:rPr lang="en-US" dirty="0"/>
              <a:t>/ </a:t>
            </a:r>
          </a:p>
        </p:txBody>
      </p:sp>
    </p:spTree>
    <p:extLst>
      <p:ext uri="{BB962C8B-B14F-4D97-AF65-F5344CB8AC3E}">
        <p14:creationId xmlns:p14="http://schemas.microsoft.com/office/powerpoint/2010/main" val="344484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B700C-4321-4DBF-8ED7-A23F7D626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Малко нови команди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C1BD0-9803-497D-B526-1A62C79AB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mkdir (make directory) - създаване на директории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ru-RU" dirty="0"/>
              <a:t>Опция –p – създава и родителските директории, ако те не съществуват</a:t>
            </a:r>
          </a:p>
          <a:p>
            <a:pPr marL="0" indent="0">
              <a:buNone/>
            </a:pPr>
            <a:r>
              <a:rPr lang="en-US" dirty="0" err="1"/>
              <a:t>mkdir</a:t>
            </a:r>
            <a:r>
              <a:rPr lang="en-US" dirty="0"/>
              <a:t> –p /home/user/test1/test2</a:t>
            </a:r>
          </a:p>
          <a:p>
            <a:r>
              <a:rPr lang="en-US" dirty="0" err="1"/>
              <a:t>rmdir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rmdir</a:t>
            </a:r>
            <a:r>
              <a:rPr lang="en-US" dirty="0"/>
              <a:t> –p /home/user/test1/test2</a:t>
            </a:r>
          </a:p>
          <a:p>
            <a:r>
              <a:rPr lang="en-US" dirty="0"/>
              <a:t>touch</a:t>
            </a:r>
          </a:p>
          <a:p>
            <a:r>
              <a:rPr lang="en-US" dirty="0"/>
              <a:t>cp :</a:t>
            </a:r>
          </a:p>
          <a:p>
            <a:pPr marL="0" indent="0">
              <a:buNone/>
            </a:pPr>
            <a:r>
              <a:rPr lang="ru-RU" dirty="0"/>
              <a:t>-a (archive) – рекурсивно архивиране, запазва правата и собствеността на файловете -r (recursive)</a:t>
            </a:r>
            <a:r>
              <a:rPr lang="en-US" dirty="0"/>
              <a:t>,</a:t>
            </a:r>
            <a:r>
              <a:rPr lang="ru-RU" dirty="0"/>
              <a:t> – рекурсивно копиране на директории</a:t>
            </a:r>
            <a:r>
              <a:rPr lang="en-US" dirty="0"/>
              <a:t>, </a:t>
            </a:r>
            <a:r>
              <a:rPr lang="ru-RU" dirty="0"/>
              <a:t>-i (interactive) – изисква потвърждение ако съществува файл/директория със същото целево име</a:t>
            </a:r>
            <a:endParaRPr lang="en-US" dirty="0"/>
          </a:p>
          <a:p>
            <a:r>
              <a:rPr lang="en-US" dirty="0"/>
              <a:t>mv</a:t>
            </a:r>
          </a:p>
          <a:p>
            <a:r>
              <a:rPr lang="en-US" dirty="0"/>
              <a:t>rm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123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123AE-DD79-4F00-818E-5C92DAB1F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Помощни команди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BB777-173A-4ED1-A562-78B3DA6EB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/>
              <a:t>Командата </a:t>
            </a:r>
            <a:r>
              <a:rPr lang="en-US" b="1" dirty="0"/>
              <a:t>man</a:t>
            </a:r>
            <a:r>
              <a:rPr lang="en-US" dirty="0"/>
              <a:t>: </a:t>
            </a:r>
            <a:r>
              <a:rPr lang="bg-BG" dirty="0"/>
              <a:t>почти всички инструменти които ще използвате в линукс съдържат </a:t>
            </a:r>
            <a:r>
              <a:rPr lang="en-US" dirty="0"/>
              <a:t>manual </a:t>
            </a:r>
            <a:r>
              <a:rPr lang="bg-BG" dirty="0"/>
              <a:t>( упътване ) когато, се изпита затруднение администратора винаги може да отвори </a:t>
            </a:r>
            <a:r>
              <a:rPr lang="en-US" dirty="0"/>
              <a:t>man command</a:t>
            </a:r>
            <a:r>
              <a:rPr lang="bg-BG" dirty="0"/>
              <a:t> и да прочете какви са функциите на използваният инструмент.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ru-RU" dirty="0"/>
              <a:t>осигурява информация за команди, функции, конфигурации, файлови формати групирана по секции</a:t>
            </a:r>
            <a:endParaRPr lang="bg-BG" dirty="0"/>
          </a:p>
          <a:p>
            <a:r>
              <a:rPr lang="bg-BG" dirty="0"/>
              <a:t>Командата </a:t>
            </a:r>
            <a:r>
              <a:rPr lang="en-US" dirty="0"/>
              <a:t>help: </a:t>
            </a:r>
            <a:r>
              <a:rPr lang="bg-BG" dirty="0"/>
              <a:t>със подобна цел, препорачително е да се провери първо </a:t>
            </a:r>
            <a:r>
              <a:rPr lang="en-US" dirty="0"/>
              <a:t>man </a:t>
            </a:r>
            <a:r>
              <a:rPr lang="bg-BG" dirty="0"/>
              <a:t>след и да се види какво прави </a:t>
            </a:r>
            <a:r>
              <a:rPr lang="en-US" dirty="0"/>
              <a:t>help.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ru-RU" dirty="0"/>
              <a:t>обикновено показва кратка информация за предназначението на програмата, списък с поддържаните опции и аргументи </a:t>
            </a:r>
            <a:endParaRPr lang="en-US" dirty="0"/>
          </a:p>
          <a:p>
            <a:r>
              <a:rPr lang="bg-BG" dirty="0"/>
              <a:t>Командата </a:t>
            </a:r>
            <a:r>
              <a:rPr lang="en-US" b="1" dirty="0"/>
              <a:t>info</a:t>
            </a:r>
            <a:r>
              <a:rPr lang="en-US" dirty="0"/>
              <a:t>: </a:t>
            </a:r>
            <a:r>
              <a:rPr lang="bg-BG" dirty="0"/>
              <a:t>като </a:t>
            </a:r>
            <a:r>
              <a:rPr lang="en-US" dirty="0"/>
              <a:t>man </a:t>
            </a:r>
            <a:r>
              <a:rPr lang="bg-BG" dirty="0"/>
              <a:t>показва информация за функциите в инструмента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ru-RU" dirty="0"/>
              <a:t>произлиза от GNU проекта и поддържа подобна на HTML навигация чрез връзки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***</a:t>
            </a:r>
            <a:r>
              <a:rPr lang="ru-RU" dirty="0"/>
              <a:t>Документация за инсталираните пакети се съдържа в папка /usr/share/doc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32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E28A0-1C24-4BF6-B67C-118AF194F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A2A6A-5B92-4C5D-B1C7-02AA7CA2D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</a:t>
            </a:r>
          </a:p>
          <a:p>
            <a:r>
              <a:rPr lang="en-US" dirty="0"/>
              <a:t>less</a:t>
            </a:r>
          </a:p>
          <a:p>
            <a:r>
              <a:rPr lang="en-US" dirty="0"/>
              <a:t>head (10)</a:t>
            </a:r>
          </a:p>
          <a:p>
            <a:r>
              <a:rPr lang="en-US" dirty="0"/>
              <a:t>tail (10)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95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E04FF-9C1A-4A67-B4BD-0A3179925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2" y="274638"/>
            <a:ext cx="9144000" cy="1020762"/>
          </a:xfrm>
        </p:spPr>
        <p:txBody>
          <a:bodyPr/>
          <a:lstStyle/>
          <a:p>
            <a:r>
              <a:rPr lang="bg-BG" dirty="0"/>
              <a:t>Какво ще направя през седмицата с цел вашата подготовка.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2F21F-6BBB-439D-82FB-23B642D00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267200"/>
          </a:xfrm>
        </p:spPr>
        <p:txBody>
          <a:bodyPr/>
          <a:lstStyle/>
          <a:p>
            <a:r>
              <a:rPr lang="bg-BG" dirty="0"/>
              <a:t>Направя интерактивни видеа на командите.</a:t>
            </a:r>
          </a:p>
          <a:p>
            <a:r>
              <a:rPr lang="bg-BG" dirty="0"/>
              <a:t>Подготвя домашно което може да е индивидуално.</a:t>
            </a:r>
          </a:p>
          <a:p>
            <a:r>
              <a:rPr lang="bg-BG" dirty="0"/>
              <a:t>Какво още бихте искали да направя за вас?</a:t>
            </a:r>
          </a:p>
        </p:txBody>
      </p:sp>
    </p:spTree>
    <p:extLst>
      <p:ext uri="{BB962C8B-B14F-4D97-AF65-F5344CB8AC3E}">
        <p14:creationId xmlns:p14="http://schemas.microsoft.com/office/powerpoint/2010/main" val="337993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7E2B-0076-486F-8DAD-EED9F5C80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Смяна на потребител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7F9B4-E872-4901-87AD-D20F6C106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su – стартира нов команден интерпретатор като друг потребител. По подразбиране това е root. su –</a:t>
            </a:r>
            <a:r>
              <a:rPr lang="en-US" dirty="0"/>
              <a:t> {username}</a:t>
            </a:r>
          </a:p>
          <a:p>
            <a:r>
              <a:rPr lang="ru-RU" dirty="0"/>
              <a:t>sudo – изпълнение на единична команда с правата на друг потребител. Привилегиите са дефинирани във файл /etc/sudoers. sudo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71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075D0-ECF9-4B04-8217-9DA5105FC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– Bourne-Again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EF695-32EA-4B28-84F2-77E4C35A1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•Разработен от MIT през 1989г. като заместител на Bourne shell и е напълно обратно съвместим с него </a:t>
            </a:r>
            <a:endParaRPr lang="en-US" dirty="0"/>
          </a:p>
          <a:p>
            <a:r>
              <a:rPr lang="ru-RU" dirty="0"/>
              <a:t>Нови функции – история на командите , допълване (completion), псевдоними (aliases), конфигурация на средата и знакът ~ като псевдоним за потребителските директории </a:t>
            </a:r>
            <a:endParaRPr lang="en-US" dirty="0"/>
          </a:p>
          <a:p>
            <a:r>
              <a:rPr lang="ru-RU" dirty="0"/>
              <a:t>Допълване на командите се осъществява чрез натискане на бутона TAB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02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F4A57-1F73-44EF-8A2D-C7C18BAB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env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196D6-5EEE-4983-A159-890496DAD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$PATH – </a:t>
            </a:r>
            <a:r>
              <a:rPr lang="bg-BG" dirty="0"/>
              <a:t>изпълним път </a:t>
            </a:r>
            <a:endParaRPr lang="en-US" dirty="0"/>
          </a:p>
          <a:p>
            <a:r>
              <a:rPr lang="bg-BG" dirty="0"/>
              <a:t> $</a:t>
            </a:r>
            <a:r>
              <a:rPr lang="en-US" dirty="0"/>
              <a:t>PWD – </a:t>
            </a:r>
            <a:r>
              <a:rPr lang="bg-BG" dirty="0"/>
              <a:t>път до текущата директория </a:t>
            </a:r>
            <a:r>
              <a:rPr lang="en-US" dirty="0"/>
              <a:t>/ path to working directory</a:t>
            </a:r>
          </a:p>
          <a:p>
            <a:r>
              <a:rPr lang="bg-BG" dirty="0"/>
              <a:t> $</a:t>
            </a:r>
            <a:r>
              <a:rPr lang="en-US" dirty="0"/>
              <a:t>SHELL – </a:t>
            </a:r>
            <a:r>
              <a:rPr lang="bg-BG" dirty="0"/>
              <a:t>път до командния интерпретатор </a:t>
            </a:r>
            <a:r>
              <a:rPr lang="en-US" dirty="0"/>
              <a:t> / what type of shell you are on </a:t>
            </a:r>
            <a:r>
              <a:rPr lang="en-US" dirty="0">
                <a:sym typeface="Wingdings" panose="05000000000000000000" pitchFamily="2" charset="2"/>
              </a:rPr>
              <a:t> BASH</a:t>
            </a:r>
            <a:endParaRPr lang="en-US" dirty="0"/>
          </a:p>
          <a:p>
            <a:r>
              <a:rPr lang="bg-BG" dirty="0"/>
              <a:t> $</a:t>
            </a:r>
            <a:r>
              <a:rPr lang="en-US" dirty="0"/>
              <a:t>HOME – </a:t>
            </a:r>
            <a:r>
              <a:rPr lang="bg-BG" dirty="0"/>
              <a:t>път до потребителската директория </a:t>
            </a:r>
            <a:r>
              <a:rPr lang="en-US" dirty="0"/>
              <a:t>/home/username</a:t>
            </a:r>
          </a:p>
          <a:p>
            <a:r>
              <a:rPr lang="bg-BG" dirty="0"/>
              <a:t> $</a:t>
            </a:r>
            <a:r>
              <a:rPr lang="en-US" dirty="0"/>
              <a:t>USER – </a:t>
            </a:r>
            <a:r>
              <a:rPr lang="bg-BG" dirty="0"/>
              <a:t>потребителско име </a:t>
            </a:r>
            <a:endParaRPr lang="en-US" dirty="0"/>
          </a:p>
          <a:p>
            <a:r>
              <a:rPr lang="bg-BG" dirty="0"/>
              <a:t>$</a:t>
            </a:r>
            <a:r>
              <a:rPr lang="en-US" dirty="0"/>
              <a:t>TERM – </a:t>
            </a:r>
            <a:r>
              <a:rPr lang="bg-BG" dirty="0"/>
              <a:t>тип </a:t>
            </a:r>
            <a:r>
              <a:rPr lang="en-US" dirty="0"/>
              <a:t>login </a:t>
            </a:r>
            <a:r>
              <a:rPr lang="bg-BG" dirty="0"/>
              <a:t>терминал </a:t>
            </a:r>
            <a:endParaRPr lang="en-US" dirty="0"/>
          </a:p>
          <a:p>
            <a:r>
              <a:rPr lang="bg-BG" dirty="0"/>
              <a:t>$</a:t>
            </a:r>
            <a:r>
              <a:rPr lang="en-US" dirty="0"/>
              <a:t>EDITOR – </a:t>
            </a:r>
            <a:r>
              <a:rPr lang="bg-BG" dirty="0"/>
              <a:t>текстовия редактор по подразбиране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05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7F8E9-FD53-4018-9663-B760DEE8A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Команди за управление на променливите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2FBF-1AC9-4384-B655-50302656C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$ NUMBER=</a:t>
            </a:r>
            <a:r>
              <a:rPr lang="bg-BG" dirty="0"/>
              <a:t>6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env | grep NUMBER </a:t>
            </a:r>
          </a:p>
          <a:p>
            <a:pPr marL="0" indent="0">
              <a:buNone/>
            </a:pPr>
            <a:r>
              <a:rPr lang="en-US" dirty="0"/>
              <a:t>export NUMBER </a:t>
            </a:r>
          </a:p>
          <a:p>
            <a:pPr marL="0" indent="0">
              <a:buNone/>
            </a:pPr>
            <a:r>
              <a:rPr lang="en-US" dirty="0"/>
              <a:t>env | grep NUMBER </a:t>
            </a:r>
          </a:p>
          <a:p>
            <a:pPr marL="0" indent="0">
              <a:buNone/>
            </a:pPr>
            <a:r>
              <a:rPr lang="en-US" dirty="0"/>
              <a:t>NUMBER=</a:t>
            </a:r>
            <a:r>
              <a:rPr lang="bg-BG" dirty="0"/>
              <a:t>6</a:t>
            </a:r>
            <a:endParaRPr lang="en-US" dirty="0"/>
          </a:p>
          <a:p>
            <a:pPr marL="0" indent="0">
              <a:buNone/>
            </a:pPr>
            <a:r>
              <a:rPr lang="bg-BG" dirty="0"/>
              <a:t>Премахване на стойността на променливите – </a:t>
            </a:r>
            <a:r>
              <a:rPr lang="en-US" dirty="0"/>
              <a:t>unset (shell </a:t>
            </a:r>
            <a:r>
              <a:rPr lang="bg-BG" dirty="0"/>
              <a:t>и </a:t>
            </a:r>
            <a:r>
              <a:rPr lang="en-US" dirty="0"/>
              <a:t>environment) 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echo $NUMBER </a:t>
            </a:r>
            <a:r>
              <a:rPr lang="bg-BG" dirty="0"/>
              <a:t>6</a:t>
            </a:r>
            <a:r>
              <a:rPr lang="en-US" dirty="0"/>
              <a:t> 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unset NUMBER 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echo $NUMBER</a:t>
            </a:r>
          </a:p>
        </p:txBody>
      </p:sp>
    </p:spTree>
    <p:extLst>
      <p:ext uri="{BB962C8B-B14F-4D97-AF65-F5344CB8AC3E}">
        <p14:creationId xmlns:p14="http://schemas.microsoft.com/office/powerpoint/2010/main" val="412287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60DE4-CB74-4BE0-8175-F5367D9A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</a:t>
            </a:r>
            <a:r>
              <a:rPr lang="bg-BG" dirty="0"/>
              <a:t>История Хронология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46735-29E3-4A75-99CD-457290DF9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history – преглед на последно изпълнените команди</a:t>
            </a:r>
          </a:p>
          <a:p>
            <a:r>
              <a:rPr lang="ru-RU" dirty="0"/>
              <a:t>!! – изпълняване на предишната изпълнена команда</a:t>
            </a:r>
          </a:p>
          <a:p>
            <a:r>
              <a:rPr lang="ru-RU" dirty="0"/>
              <a:t>!</a:t>
            </a:r>
            <a:r>
              <a:rPr lang="en-US" dirty="0"/>
              <a:t>a</a:t>
            </a:r>
            <a:r>
              <a:rPr lang="ru-RU" dirty="0"/>
              <a:t> – изпълняване на предишната изпълнена команда започваща с </a:t>
            </a:r>
            <a:r>
              <a:rPr lang="en-US" dirty="0"/>
              <a:t>a</a:t>
            </a:r>
            <a:endParaRPr lang="ru-RU" dirty="0"/>
          </a:p>
          <a:p>
            <a:r>
              <a:rPr lang="ru-RU" dirty="0"/>
              <a:t>!</a:t>
            </a:r>
            <a:r>
              <a:rPr lang="en-US" dirty="0"/>
              <a:t>2</a:t>
            </a:r>
            <a:r>
              <a:rPr lang="ru-RU" dirty="0"/>
              <a:t> – изпълняване на команда с номер </a:t>
            </a:r>
            <a:r>
              <a:rPr lang="en-US" dirty="0"/>
              <a:t>2</a:t>
            </a:r>
            <a:r>
              <a:rPr lang="ru-RU" dirty="0"/>
              <a:t> в списъка на командата history</a:t>
            </a:r>
          </a:p>
          <a:p>
            <a:r>
              <a:rPr lang="ru-RU" dirty="0"/>
              <a:t>~/.bash_history - файл, съдържащ последно изпълнените команди за всеки</a:t>
            </a:r>
            <a:r>
              <a:rPr lang="en-US" dirty="0"/>
              <a:t> </a:t>
            </a:r>
            <a:r>
              <a:rPr lang="ru-RU" dirty="0"/>
              <a:t>потребител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2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064C-C79C-478C-A327-9A97EFE33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3D159-E983-410B-932B-B704DD27F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alias - позволява създаването на прости </a:t>
            </a:r>
            <a:r>
              <a:rPr lang="bg-BG" dirty="0"/>
              <a:t>наименования </a:t>
            </a:r>
            <a:r>
              <a:rPr lang="ru-RU" dirty="0"/>
              <a:t>(псевдоними) с които да се асоциират команди и техните опции. </a:t>
            </a:r>
          </a:p>
          <a:p>
            <a:r>
              <a:rPr lang="ru-RU" dirty="0"/>
              <a:t>Целта е да се спести време</a:t>
            </a:r>
          </a:p>
          <a:p>
            <a:r>
              <a:rPr lang="ru-RU" dirty="0"/>
              <a:t>Изпълнена без опции и аргументи командата показва текущо зададените псевдоними. </a:t>
            </a:r>
          </a:p>
          <a:p>
            <a:r>
              <a:rPr lang="ru-RU" dirty="0"/>
              <a:t>Задаването на псевдоними става във файл .bashrc на всеки потребител: alias </a:t>
            </a:r>
            <a:r>
              <a:rPr lang="en-US" dirty="0" err="1"/>
              <a:t>ll</a:t>
            </a:r>
            <a:r>
              <a:rPr lang="ru-RU" dirty="0"/>
              <a:t>=‘</a:t>
            </a:r>
            <a:r>
              <a:rPr lang="en-US" dirty="0"/>
              <a:t>ls</a:t>
            </a:r>
            <a:r>
              <a:rPr lang="ru-RU" dirty="0"/>
              <a:t>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26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4502E-5157-45A0-8FE2-7140CE633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382D6-E5AE-41E4-B865-AF745A047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0808" y="1905000"/>
            <a:ext cx="9144000" cy="4267200"/>
          </a:xfrm>
        </p:spPr>
        <p:txBody>
          <a:bodyPr/>
          <a:lstStyle/>
          <a:p>
            <a:r>
              <a:rPr lang="bg-BG" dirty="0"/>
              <a:t>Направете псевдоним на:</a:t>
            </a:r>
          </a:p>
          <a:p>
            <a:pPr>
              <a:buFontTx/>
              <a:buChar char="-"/>
            </a:pPr>
            <a:r>
              <a:rPr lang="en-US" dirty="0"/>
              <a:t>cd $HOME</a:t>
            </a:r>
            <a:endParaRPr lang="bg-BG" dirty="0"/>
          </a:p>
          <a:p>
            <a:pPr>
              <a:buFontTx/>
              <a:buChar char="-"/>
            </a:pPr>
            <a:r>
              <a:rPr lang="bg-BG" dirty="0"/>
              <a:t>Командата </a:t>
            </a:r>
            <a:r>
              <a:rPr lang="en-US" dirty="0" err="1"/>
              <a:t>pwd</a:t>
            </a:r>
            <a:endParaRPr lang="en-US" dirty="0"/>
          </a:p>
          <a:p>
            <a:pPr>
              <a:buFontTx/>
              <a:buChar char="-"/>
            </a:pPr>
            <a:r>
              <a:rPr lang="bg-BG" dirty="0"/>
              <a:t>Командата </a:t>
            </a:r>
            <a:r>
              <a:rPr lang="en-US" dirty="0"/>
              <a:t>top</a:t>
            </a:r>
          </a:p>
          <a:p>
            <a:pPr marL="0" indent="0">
              <a:buNone/>
            </a:pPr>
            <a:r>
              <a:rPr lang="bg-BG" dirty="0"/>
              <a:t>- Създайте един за принтиране ла директориите по ваш стил.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bg-BG" dirty="0"/>
              <a:t> или на някоя от командите в таблицата. Направете така, че да бъдат уникални за вашата система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2C3162-AC29-498B-8DCC-9FA8F9A43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812" y="274638"/>
            <a:ext cx="4876800" cy="296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89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457</TotalTime>
  <Words>1206</Words>
  <Application>Microsoft Office PowerPoint</Application>
  <PresentationFormat>Custom</PresentationFormat>
  <Paragraphs>138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Consolas</vt:lpstr>
      <vt:lpstr>Corbel</vt:lpstr>
      <vt:lpstr>Chalkboard 16x9</vt:lpstr>
      <vt:lpstr>Лекция 2</vt:lpstr>
      <vt:lpstr>Помощни команди</vt:lpstr>
      <vt:lpstr>Смяна на потребител</vt:lpstr>
      <vt:lpstr>BASH – Bourne-Again Shell</vt:lpstr>
      <vt:lpstr>BASH env</vt:lpstr>
      <vt:lpstr>Команди за управление на променливите</vt:lpstr>
      <vt:lpstr>History История Хронология</vt:lpstr>
      <vt:lpstr>Aliases</vt:lpstr>
      <vt:lpstr>Задачка</vt:lpstr>
      <vt:lpstr>Как да запазим псевдонимите за бъдеща опутреба </vt:lpstr>
      <vt:lpstr>PowerPoint Presentation</vt:lpstr>
      <vt:lpstr>Файлови системи</vt:lpstr>
      <vt:lpstr>Linux файлова система</vt:lpstr>
      <vt:lpstr>PowerPoint Presentation</vt:lpstr>
      <vt:lpstr>PowerPoint Presentation</vt:lpstr>
      <vt:lpstr>Описание на директориите/папките в FSH </vt:lpstr>
      <vt:lpstr>PowerPoint Presentation</vt:lpstr>
      <vt:lpstr>Въпроси!</vt:lpstr>
      <vt:lpstr>Малко нови команди</vt:lpstr>
      <vt:lpstr>PowerPoint Presentation</vt:lpstr>
      <vt:lpstr>Какво ще направя през седмицата с цел вашата подготовка.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2</dc:title>
  <dc:creator>Ralitsa Belcheva</dc:creator>
  <cp:lastModifiedBy>Ralitsa Belcheva</cp:lastModifiedBy>
  <cp:revision>16</cp:revision>
  <dcterms:created xsi:type="dcterms:W3CDTF">2020-07-25T14:50:21Z</dcterms:created>
  <dcterms:modified xsi:type="dcterms:W3CDTF">2020-07-25T22:27:47Z</dcterms:modified>
</cp:coreProperties>
</file>