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Лекция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67FA-7DD8-45F0-99FE-BA431BF8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D2DB-BB53-4147-BDAF-53BD0CA1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Extent (PE) - </a:t>
            </a:r>
            <a:r>
              <a:rPr lang="bg-BG" dirty="0"/>
              <a:t>части от данни, които изграждат </a:t>
            </a:r>
            <a:r>
              <a:rPr lang="en-US" dirty="0"/>
              <a:t>physical volumes. </a:t>
            </a:r>
            <a:r>
              <a:rPr lang="bg-BG" dirty="0"/>
              <a:t>Тези </a:t>
            </a:r>
            <a:r>
              <a:rPr lang="en-US" dirty="0"/>
              <a:t>PEs </a:t>
            </a:r>
            <a:r>
              <a:rPr lang="bg-BG" dirty="0"/>
              <a:t>имат фиксиран размер за една </a:t>
            </a:r>
            <a:r>
              <a:rPr lang="en-US" dirty="0"/>
              <a:t>VG. </a:t>
            </a:r>
            <a:r>
              <a:rPr lang="bg-BG" dirty="0"/>
              <a:t>По подразбиране </a:t>
            </a:r>
            <a:r>
              <a:rPr lang="en-US" dirty="0"/>
              <a:t>PE </a:t>
            </a:r>
            <a:r>
              <a:rPr lang="bg-BG" dirty="0"/>
              <a:t>е 4</a:t>
            </a:r>
            <a:r>
              <a:rPr lang="en-US" dirty="0"/>
              <a:t>MB, </a:t>
            </a:r>
            <a:r>
              <a:rPr lang="bg-BG" dirty="0"/>
              <a:t>но може да се</a:t>
            </a:r>
            <a:r>
              <a:rPr lang="en-US" dirty="0"/>
              <a:t> </a:t>
            </a:r>
            <a:r>
              <a:rPr lang="bg-BG" dirty="0"/>
              <a:t>променя по време на създаване на </a:t>
            </a:r>
            <a:r>
              <a:rPr lang="en-US" dirty="0"/>
              <a:t>VG.</a:t>
            </a:r>
          </a:p>
          <a:p>
            <a:r>
              <a:rPr lang="en-US" dirty="0"/>
              <a:t> Logical Extent (LE) - </a:t>
            </a:r>
            <a:r>
              <a:rPr lang="bg-BG" dirty="0"/>
              <a:t>части от данни, които изграждат </a:t>
            </a:r>
            <a:r>
              <a:rPr lang="en-US" dirty="0"/>
              <a:t>logical volumes. </a:t>
            </a:r>
            <a:r>
              <a:rPr lang="bg-BG" dirty="0"/>
              <a:t>Имат същия</a:t>
            </a:r>
            <a:r>
              <a:rPr lang="en-US" dirty="0"/>
              <a:t> </a:t>
            </a:r>
            <a:r>
              <a:rPr lang="bg-BG" dirty="0"/>
              <a:t>размер като </a:t>
            </a:r>
            <a:r>
              <a:rPr lang="en-US" dirty="0"/>
              <a:t>PEs.</a:t>
            </a:r>
          </a:p>
        </p:txBody>
      </p:sp>
    </p:spTree>
    <p:extLst>
      <p:ext uri="{BB962C8B-B14F-4D97-AF65-F5344CB8AC3E}">
        <p14:creationId xmlns:p14="http://schemas.microsoft.com/office/powerpoint/2010/main" val="247818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997F-6778-4FAD-8E46-D509D28B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logical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7C01-A0F9-433D-93F2-C8E4F2BD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pvcreate</a:t>
            </a:r>
            <a:r>
              <a:rPr lang="en-US" dirty="0"/>
              <a:t> - </a:t>
            </a:r>
            <a:r>
              <a:rPr lang="bg-BG" dirty="0"/>
              <a:t>инициализация на </a:t>
            </a:r>
            <a:r>
              <a:rPr lang="en-US" dirty="0"/>
              <a:t>physical volumes (PV) </a:t>
            </a:r>
            <a:r>
              <a:rPr lang="bg-BG" dirty="0"/>
              <a:t>за използване от </a:t>
            </a:r>
            <a:r>
              <a:rPr lang="en-US" dirty="0"/>
              <a:t>LVM.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pvcreate</a:t>
            </a:r>
            <a:r>
              <a:rPr lang="en-US" dirty="0"/>
              <a:t> /dev/sda2 /dev/sda5</a:t>
            </a:r>
          </a:p>
          <a:p>
            <a:r>
              <a:rPr lang="en-US" dirty="0" err="1"/>
              <a:t>vgcreate</a:t>
            </a:r>
            <a:r>
              <a:rPr lang="en-US" dirty="0"/>
              <a:t> - </a:t>
            </a:r>
            <a:r>
              <a:rPr lang="bg-BG" dirty="0"/>
              <a:t>създаване на </a:t>
            </a:r>
            <a:r>
              <a:rPr lang="en-US" dirty="0"/>
              <a:t>volume group (VG) </a:t>
            </a:r>
            <a:r>
              <a:rPr lang="bg-BG" dirty="0"/>
              <a:t>и добавяне на </a:t>
            </a:r>
            <a:r>
              <a:rPr lang="en-US" dirty="0"/>
              <a:t>PV </a:t>
            </a:r>
            <a:r>
              <a:rPr lang="bg-BG" dirty="0"/>
              <a:t>в нея.</a:t>
            </a:r>
          </a:p>
          <a:p>
            <a:pPr marL="0" indent="0">
              <a:buNone/>
            </a:pPr>
            <a:r>
              <a:rPr lang="bg-BG" dirty="0"/>
              <a:t># </a:t>
            </a:r>
            <a:r>
              <a:rPr lang="en-US" dirty="0" err="1"/>
              <a:t>vgcreate</a:t>
            </a:r>
            <a:r>
              <a:rPr lang="en-US" dirty="0"/>
              <a:t> </a:t>
            </a:r>
            <a:r>
              <a:rPr lang="en-US" dirty="0" err="1"/>
              <a:t>volgrpname</a:t>
            </a:r>
            <a:r>
              <a:rPr lang="en-US" dirty="0"/>
              <a:t> /dev/sda2 /dev/sda5</a:t>
            </a:r>
          </a:p>
          <a:p>
            <a:pPr marL="0" indent="0">
              <a:buNone/>
            </a:pPr>
            <a:r>
              <a:rPr lang="bg-BG" dirty="0"/>
              <a:t>Опция -</a:t>
            </a:r>
            <a:r>
              <a:rPr lang="en-US" dirty="0"/>
              <a:t>s </a:t>
            </a:r>
            <a:r>
              <a:rPr lang="bg-BG" dirty="0"/>
              <a:t>указва размера на </a:t>
            </a:r>
            <a:r>
              <a:rPr lang="en-US" dirty="0"/>
              <a:t>PEs.</a:t>
            </a:r>
          </a:p>
          <a:p>
            <a:pPr marL="0" indent="0">
              <a:buNone/>
            </a:pPr>
            <a:r>
              <a:rPr lang="en-US" dirty="0" err="1"/>
              <a:t>lvcreate</a:t>
            </a:r>
            <a:r>
              <a:rPr lang="en-US" dirty="0"/>
              <a:t> - </a:t>
            </a:r>
            <a:r>
              <a:rPr lang="bg-BG" dirty="0"/>
              <a:t>създаване на </a:t>
            </a:r>
            <a:r>
              <a:rPr lang="en-US" dirty="0"/>
              <a:t>logical volumes </a:t>
            </a:r>
            <a:r>
              <a:rPr lang="bg-BG" dirty="0"/>
              <a:t>в дадена </a:t>
            </a:r>
            <a:r>
              <a:rPr lang="en-US" dirty="0"/>
              <a:t>VG. </a:t>
            </a:r>
            <a:r>
              <a:rPr lang="bg-BG" dirty="0"/>
              <a:t>Всеки </a:t>
            </a:r>
            <a:r>
              <a:rPr lang="en-US" dirty="0"/>
              <a:t>LV </a:t>
            </a:r>
            <a:r>
              <a:rPr lang="bg-BG" dirty="0"/>
              <a:t>притежава</a:t>
            </a:r>
            <a:r>
              <a:rPr lang="en-US" dirty="0"/>
              <a:t> </a:t>
            </a:r>
            <a:r>
              <a:rPr lang="bg-BG" dirty="0"/>
              <a:t>уникално име, което може да бъде указано (опция -</a:t>
            </a:r>
            <a:r>
              <a:rPr lang="en-US" dirty="0"/>
              <a:t>n) </a:t>
            </a:r>
            <a:r>
              <a:rPr lang="bg-BG" dirty="0"/>
              <a:t>или автоматично</a:t>
            </a:r>
            <a:r>
              <a:rPr lang="en-US" dirty="0"/>
              <a:t> </a:t>
            </a:r>
            <a:r>
              <a:rPr lang="bg-BG" dirty="0"/>
              <a:t>генерирано.</a:t>
            </a:r>
          </a:p>
          <a:p>
            <a:pPr marL="0" indent="0">
              <a:buNone/>
            </a:pPr>
            <a:r>
              <a:rPr lang="bg-BG" dirty="0"/>
              <a:t># </a:t>
            </a:r>
            <a:r>
              <a:rPr lang="en-US" dirty="0" err="1"/>
              <a:t>lvcreate</a:t>
            </a:r>
            <a:r>
              <a:rPr lang="en-US" dirty="0"/>
              <a:t> -L 650M -n </a:t>
            </a:r>
            <a:r>
              <a:rPr lang="en-US" dirty="0" err="1"/>
              <a:t>lvname</a:t>
            </a:r>
            <a:r>
              <a:rPr lang="en-US" dirty="0"/>
              <a:t> </a:t>
            </a:r>
            <a:r>
              <a:rPr lang="en-US" dirty="0" err="1"/>
              <a:t>volgrpname</a:t>
            </a:r>
            <a:endParaRPr lang="en-US" dirty="0"/>
          </a:p>
          <a:p>
            <a:r>
              <a:rPr lang="bg-BG" dirty="0"/>
              <a:t>Опция -</a:t>
            </a:r>
            <a:r>
              <a:rPr lang="en-US" dirty="0"/>
              <a:t>L </a:t>
            </a:r>
            <a:r>
              <a:rPr lang="bg-BG" dirty="0"/>
              <a:t>указва размера на създавания </a:t>
            </a:r>
            <a:r>
              <a:rPr lang="en-US" dirty="0"/>
              <a:t>LV.</a:t>
            </a:r>
          </a:p>
          <a:p>
            <a:r>
              <a:rPr lang="bg-BG" dirty="0"/>
              <a:t>Създаване на файлова система на </a:t>
            </a:r>
            <a:r>
              <a:rPr lang="en-US" dirty="0"/>
              <a:t>LV - </a:t>
            </a:r>
            <a:r>
              <a:rPr lang="en-US" dirty="0" err="1"/>
              <a:t>mkfs</a:t>
            </a:r>
            <a:r>
              <a:rPr lang="en-US" dirty="0"/>
              <a:t> -t ext4 /dev/</a:t>
            </a:r>
            <a:r>
              <a:rPr lang="en-US" dirty="0" err="1"/>
              <a:t>volgrpname</a:t>
            </a:r>
            <a:r>
              <a:rPr lang="en-US" dirty="0"/>
              <a:t>/</a:t>
            </a:r>
            <a:r>
              <a:rPr lang="en-US" dirty="0" err="1"/>
              <a:t>lvname</a:t>
            </a:r>
            <a:endParaRPr lang="en-US" dirty="0"/>
          </a:p>
          <a:p>
            <a:r>
              <a:rPr lang="bg-BG" dirty="0"/>
              <a:t>Монтиране на </a:t>
            </a:r>
            <a:r>
              <a:rPr lang="en-US" dirty="0"/>
              <a:t>logical volumes - mount /dev/</a:t>
            </a:r>
            <a:r>
              <a:rPr lang="en-US" dirty="0" err="1"/>
              <a:t>volgrpname</a:t>
            </a:r>
            <a:r>
              <a:rPr lang="en-US" dirty="0"/>
              <a:t>/</a:t>
            </a:r>
            <a:r>
              <a:rPr lang="en-US" dirty="0" err="1"/>
              <a:t>lvname</a:t>
            </a:r>
            <a:r>
              <a:rPr lang="en-US" dirty="0"/>
              <a:t> /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9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C1B5-CABA-4576-8C91-9C8C039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на VG и LV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CA56-32E9-4F5D-8B50-53800E09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Преглед - </a:t>
            </a:r>
            <a:r>
              <a:rPr lang="en-US" dirty="0" err="1"/>
              <a:t>pvdisplay</a:t>
            </a:r>
            <a:r>
              <a:rPr lang="en-US" dirty="0"/>
              <a:t>, </a:t>
            </a:r>
            <a:r>
              <a:rPr lang="en-US" dirty="0" err="1"/>
              <a:t>vgdisplay</a:t>
            </a:r>
            <a:r>
              <a:rPr lang="en-US" dirty="0"/>
              <a:t>, </a:t>
            </a:r>
            <a:r>
              <a:rPr lang="en-US" dirty="0" err="1"/>
              <a:t>lvdisplay</a:t>
            </a:r>
            <a:r>
              <a:rPr lang="en-US" dirty="0"/>
              <a:t>, </a:t>
            </a:r>
            <a:r>
              <a:rPr lang="en-US" dirty="0" err="1"/>
              <a:t>lvmdiskscan</a:t>
            </a:r>
            <a:r>
              <a:rPr lang="en-US" dirty="0"/>
              <a:t>, </a:t>
            </a:r>
            <a:r>
              <a:rPr lang="en-US" dirty="0" err="1"/>
              <a:t>pvs</a:t>
            </a:r>
            <a:r>
              <a:rPr lang="en-US" dirty="0"/>
              <a:t>, </a:t>
            </a:r>
            <a:r>
              <a:rPr lang="en-US" dirty="0" err="1"/>
              <a:t>vgs</a:t>
            </a:r>
            <a:r>
              <a:rPr lang="en-US" dirty="0"/>
              <a:t>, </a:t>
            </a:r>
            <a:r>
              <a:rPr lang="en-US" dirty="0" err="1"/>
              <a:t>lvs</a:t>
            </a:r>
            <a:endParaRPr lang="en-US" dirty="0"/>
          </a:p>
          <a:p>
            <a:r>
              <a:rPr lang="bg-BG" dirty="0"/>
              <a:t>Оразмеряване - </a:t>
            </a:r>
            <a:r>
              <a:rPr lang="en-US" dirty="0" err="1"/>
              <a:t>vgreduce</a:t>
            </a:r>
            <a:r>
              <a:rPr lang="en-US" dirty="0"/>
              <a:t>, </a:t>
            </a:r>
            <a:r>
              <a:rPr lang="en-US" dirty="0" err="1"/>
              <a:t>vgextend</a:t>
            </a:r>
            <a:r>
              <a:rPr lang="en-US" dirty="0"/>
              <a:t>, </a:t>
            </a:r>
            <a:r>
              <a:rPr lang="en-US" dirty="0" err="1"/>
              <a:t>pvresize</a:t>
            </a:r>
            <a:r>
              <a:rPr lang="en-US" dirty="0"/>
              <a:t>, </a:t>
            </a:r>
            <a:r>
              <a:rPr lang="en-US" dirty="0" err="1"/>
              <a:t>lvreduce</a:t>
            </a:r>
            <a:r>
              <a:rPr lang="en-US" dirty="0"/>
              <a:t>, </a:t>
            </a:r>
            <a:r>
              <a:rPr lang="en-US" dirty="0" err="1"/>
              <a:t>lvextend</a:t>
            </a:r>
            <a:r>
              <a:rPr lang="en-US" dirty="0"/>
              <a:t>, </a:t>
            </a:r>
            <a:r>
              <a:rPr lang="en-US" dirty="0" err="1"/>
              <a:t>lvresize</a:t>
            </a:r>
            <a:r>
              <a:rPr lang="en-US" dirty="0"/>
              <a:t>,</a:t>
            </a:r>
          </a:p>
          <a:p>
            <a:r>
              <a:rPr lang="en-US" dirty="0"/>
              <a:t>resize2fs, </a:t>
            </a:r>
            <a:r>
              <a:rPr lang="en-US" dirty="0" err="1"/>
              <a:t>xfs_growfs</a:t>
            </a:r>
            <a:endParaRPr lang="en-US" dirty="0"/>
          </a:p>
          <a:p>
            <a:r>
              <a:rPr lang="bg-BG" dirty="0"/>
              <a:t>Добавяне на нов физически диск към съществуващ </a:t>
            </a:r>
            <a:r>
              <a:rPr lang="en-US" dirty="0"/>
              <a:t>logical volume:</a:t>
            </a:r>
          </a:p>
          <a:p>
            <a:r>
              <a:rPr lang="en-US" dirty="0"/>
              <a:t>#</a:t>
            </a:r>
            <a:r>
              <a:rPr lang="en-US" dirty="0" err="1"/>
              <a:t>pvcreate</a:t>
            </a:r>
            <a:r>
              <a:rPr lang="en-US" dirty="0"/>
              <a:t> /dev/</a:t>
            </a:r>
            <a:r>
              <a:rPr lang="en-US" dirty="0" err="1"/>
              <a:t>sdb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vgextend</a:t>
            </a:r>
            <a:r>
              <a:rPr lang="en-US" dirty="0"/>
              <a:t> vg01 /dev/</a:t>
            </a:r>
            <a:r>
              <a:rPr lang="en-US" dirty="0" err="1"/>
              <a:t>sdb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lvextend</a:t>
            </a:r>
            <a:r>
              <a:rPr lang="en-US" dirty="0"/>
              <a:t> -L 500G /dev/vg01/databases</a:t>
            </a:r>
          </a:p>
          <a:p>
            <a:r>
              <a:rPr lang="en-US" dirty="0"/>
              <a:t>#resize2fs /dev/vg01/databases</a:t>
            </a:r>
          </a:p>
        </p:txBody>
      </p:sp>
    </p:spTree>
    <p:extLst>
      <p:ext uri="{BB962C8B-B14F-4D97-AF65-F5344CB8AC3E}">
        <p14:creationId xmlns:p14="http://schemas.microsoft.com/office/powerpoint/2010/main" val="31169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4AD-D342-40E4-A7C4-57ADAC1F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5E19-177A-4491-8126-4A7FAA0E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Най оттдолу в LVM Ще имаме физическите обеми на системата --&gt; хард дисковете, може и да е само един. /dev/sda, /dev/sdb, /dev/sdc;</a:t>
            </a:r>
          </a:p>
          <a:p>
            <a:pPr marL="0" indent="0">
              <a:buNone/>
            </a:pPr>
            <a:r>
              <a:rPr lang="ru-RU" dirty="0"/>
              <a:t>След това ще имаме VG групата на обема | vg_base може да е само за един диск или много. Съдържа физическите обеми.</a:t>
            </a:r>
          </a:p>
          <a:p>
            <a:pPr marL="0" indent="0">
              <a:buNone/>
            </a:pPr>
            <a:r>
              <a:rPr lang="ru-RU" dirty="0"/>
              <a:t>Най отгоре са логическите обеми като например , lv_root, lv_var, lv_swap, lv_home, групата но изсечена на малки порции.</a:t>
            </a:r>
          </a:p>
          <a:p>
            <a:pPr marL="0" indent="0">
              <a:buNone/>
            </a:pPr>
            <a:r>
              <a:rPr lang="ru-RU" dirty="0"/>
              <a:t>Върху логическите обеми седи файловата система, /, var, swap, home;</a:t>
            </a:r>
          </a:p>
          <a:p>
            <a:pPr marL="0" indent="0">
              <a:buNone/>
            </a:pPr>
            <a:r>
              <a:rPr lang="ru-RU" dirty="0"/>
              <a:t>pvs показва лист с всички физически обеми.</a:t>
            </a:r>
          </a:p>
          <a:p>
            <a:pPr marL="0" indent="0">
              <a:buNone/>
            </a:pPr>
            <a:r>
              <a:rPr lang="ru-RU" dirty="0"/>
              <a:t>vgs показва групираните обеми</a:t>
            </a:r>
          </a:p>
          <a:p>
            <a:pPr marL="0" indent="0">
              <a:buNone/>
            </a:pPr>
            <a:r>
              <a:rPr lang="ru-RU" dirty="0"/>
              <a:t>lvs показва логическите обеми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8A47-88AA-4BBC-A1E3-82994F05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Създаване на обеми и файлови системи.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25F6-F438-47E4-BF74-26507AAC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lsblk команда която се ползва с цел да се покаже лист със блоковите устройства, като хард дисковете.</a:t>
            </a:r>
            <a:endParaRPr lang="en-US" dirty="0"/>
          </a:p>
          <a:p>
            <a:r>
              <a:rPr lang="bg-BG" dirty="0"/>
              <a:t>Б</a:t>
            </a:r>
            <a:r>
              <a:rPr lang="ru-RU" dirty="0"/>
              <a:t>локово устройство е хардуеър който има записани данни по него.</a:t>
            </a:r>
          </a:p>
          <a:p>
            <a:r>
              <a:rPr lang="ru-RU" dirty="0"/>
              <a:t>При определени ситуации е нужно изпълнението на команда partprobe за</a:t>
            </a:r>
            <a:r>
              <a:rPr lang="en-US" dirty="0"/>
              <a:t> </a:t>
            </a:r>
            <a:r>
              <a:rPr lang="ru-RU" dirty="0"/>
              <a:t>обновяване на таблиците в ядрото</a:t>
            </a:r>
          </a:p>
          <a:p>
            <a:r>
              <a:rPr lang="ru-RU" dirty="0"/>
              <a:t>Кодове на типове дялове – 83 (Линукс файлова система), 82 (Swap), 5 (extended) идр.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92B6-27BA-4088-9AE7-22126AC9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7AB8-5E78-4158-88A9-17F41D50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fdisk създава дялове по интерактивен начин</a:t>
            </a:r>
          </a:p>
          <a:p>
            <a:pPr marL="0" indent="0">
              <a:buNone/>
            </a:pPr>
            <a:r>
              <a:rPr lang="ru-RU" dirty="0"/>
              <a:t>Промените се извършват в паметта – записват се при избор на командата w (write)</a:t>
            </a:r>
          </a:p>
          <a:p>
            <a:pPr marL="0" indent="0">
              <a:buNone/>
            </a:pPr>
            <a:r>
              <a:rPr lang="ru-RU" dirty="0"/>
              <a:t>p (print) – показване на създадените дялове</a:t>
            </a:r>
          </a:p>
          <a:p>
            <a:pPr marL="0" indent="0">
              <a:buNone/>
            </a:pPr>
            <a:r>
              <a:rPr lang="ru-RU" dirty="0"/>
              <a:t>n (new) – създаване на нов дял</a:t>
            </a:r>
          </a:p>
          <a:p>
            <a:pPr marL="0" indent="0">
              <a:buNone/>
            </a:pPr>
            <a:r>
              <a:rPr lang="ru-RU" dirty="0"/>
              <a:t>d (delete) – изтриване на дял</a:t>
            </a:r>
          </a:p>
          <a:p>
            <a:pPr marL="0" indent="0">
              <a:buNone/>
            </a:pPr>
            <a:r>
              <a:rPr lang="ru-RU" dirty="0"/>
              <a:t>t (type) – смяна на типа на дял</a:t>
            </a:r>
          </a:p>
          <a:p>
            <a:pPr marL="0" indent="0">
              <a:buNone/>
            </a:pPr>
            <a:r>
              <a:rPr lang="ru-RU" dirty="0"/>
              <a:t>w (write) – записва таблицата с дяловете на диска и излиза от програмата</a:t>
            </a:r>
          </a:p>
          <a:p>
            <a:pPr marL="0" indent="0">
              <a:buNone/>
            </a:pPr>
            <a:r>
              <a:rPr lang="ru-RU" dirty="0"/>
              <a:t>q (quit) – изход от програмата без запис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07CE-01E4-4CE7-B71A-326AA2DF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D45E-B9C9-41D7-9A94-AD15E25D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fdisk</a:t>
            </a:r>
            <a:r>
              <a:rPr lang="en-US" dirty="0"/>
              <a:t> /dev/</a:t>
            </a:r>
            <a:r>
              <a:rPr lang="en-US" dirty="0" err="1"/>
              <a:t>sda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Command (m for help): n</a:t>
            </a:r>
          </a:p>
          <a:p>
            <a:pPr marL="0" indent="0">
              <a:buNone/>
            </a:pPr>
            <a:r>
              <a:rPr lang="en-US" dirty="0"/>
              <a:t>Partition type</a:t>
            </a:r>
          </a:p>
          <a:p>
            <a:pPr marL="0" indent="0">
              <a:buNone/>
            </a:pPr>
            <a:r>
              <a:rPr lang="en-US" dirty="0"/>
              <a:t>p primary (1 primary, 1 extended, 2 free)</a:t>
            </a:r>
          </a:p>
          <a:p>
            <a:pPr marL="0" indent="0">
              <a:buNone/>
            </a:pPr>
            <a:r>
              <a:rPr lang="en-US" dirty="0"/>
              <a:t>l logical (numbered from 5)</a:t>
            </a:r>
          </a:p>
          <a:p>
            <a:pPr marL="0" indent="0">
              <a:buNone/>
            </a:pPr>
            <a:r>
              <a:rPr lang="en-US" dirty="0"/>
              <a:t>Select (default p): p</a:t>
            </a:r>
          </a:p>
          <a:p>
            <a:pPr marL="0" indent="0">
              <a:buNone/>
            </a:pPr>
            <a:r>
              <a:rPr lang="en-US" dirty="0"/>
              <a:t>Partition number (3,4, default 3): (press ENTER)</a:t>
            </a:r>
          </a:p>
          <a:p>
            <a:pPr marL="0" indent="0">
              <a:buNone/>
            </a:pPr>
            <a:r>
              <a:rPr lang="en-US" dirty="0"/>
              <a:t>First sector (18571264-22765679, default 18571264): (press ENTER)</a:t>
            </a:r>
          </a:p>
          <a:p>
            <a:pPr marL="0" indent="0">
              <a:buNone/>
            </a:pPr>
            <a:r>
              <a:rPr lang="en-US" dirty="0"/>
              <a:t>Last sector, +sectors or +size{K,M,G,T,P}(18571264-18573309,default</a:t>
            </a:r>
          </a:p>
          <a:p>
            <a:pPr marL="0" indent="0">
              <a:buNone/>
            </a:pPr>
            <a:r>
              <a:rPr lang="en-US" dirty="0"/>
              <a:t>18573309): +500K</a:t>
            </a:r>
          </a:p>
          <a:p>
            <a:pPr marL="0" indent="0">
              <a:buNone/>
            </a:pPr>
            <a:r>
              <a:rPr lang="en-US" dirty="0"/>
              <a:t>Created a new partition 3 of type 'Linux' and of size 500 KiB.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04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1562-51C9-451B-8EC3-9B66EF3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80AF-9B02-4A67-A885-CC6F7EFE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Command (m for help): t</a:t>
            </a:r>
          </a:p>
          <a:p>
            <a:pPr marL="0" indent="0">
              <a:buNone/>
            </a:pPr>
            <a:r>
              <a:rPr lang="en-US" dirty="0"/>
              <a:t>Partition number (1-3,5, default 5): 3</a:t>
            </a:r>
          </a:p>
          <a:p>
            <a:pPr marL="0" indent="0">
              <a:buNone/>
            </a:pPr>
            <a:r>
              <a:rPr lang="en-US" dirty="0"/>
              <a:t>Partition type (type L to list all types): 82</a:t>
            </a:r>
          </a:p>
          <a:p>
            <a:pPr marL="0" indent="0">
              <a:buNone/>
            </a:pPr>
            <a:r>
              <a:rPr lang="en-US" dirty="0"/>
              <a:t>Changed type of partition 'Linux' to 'Linux swap / Solaris'.</a:t>
            </a:r>
          </a:p>
          <a:p>
            <a:pPr marL="0" indent="0">
              <a:buNone/>
            </a:pPr>
            <a:r>
              <a:rPr lang="en-US" dirty="0"/>
              <a:t>Command (m for help): p</a:t>
            </a:r>
          </a:p>
          <a:p>
            <a:pPr marL="0" indent="0">
              <a:buNone/>
            </a:pPr>
            <a:r>
              <a:rPr lang="en-US" dirty="0"/>
              <a:t>Disk /dev/</a:t>
            </a:r>
            <a:r>
              <a:rPr lang="en-US" dirty="0" err="1"/>
              <a:t>sda</a:t>
            </a:r>
            <a:r>
              <a:rPr lang="en-US" dirty="0"/>
              <a:t>: 10,9 </a:t>
            </a:r>
            <a:r>
              <a:rPr lang="en-US" dirty="0" err="1"/>
              <a:t>GiB</a:t>
            </a:r>
            <a:r>
              <a:rPr lang="en-US" dirty="0"/>
              <a:t>, 11656028160 bytes, 22765680 sectors</a:t>
            </a:r>
          </a:p>
          <a:p>
            <a:pPr marL="0" indent="0">
              <a:buNone/>
            </a:pPr>
            <a:r>
              <a:rPr lang="en-US" dirty="0"/>
              <a:t>Device Boot Start End Sectors Size Id Type</a:t>
            </a:r>
          </a:p>
          <a:p>
            <a:pPr marL="0" indent="0">
              <a:buNone/>
            </a:pPr>
            <a:r>
              <a:rPr lang="en-US" dirty="0"/>
              <a:t>/dev/sda1 * 2048 18571263 18569216 8,9G 83 Linux</a:t>
            </a:r>
          </a:p>
          <a:p>
            <a:pPr marL="0" indent="0">
              <a:buNone/>
            </a:pPr>
            <a:r>
              <a:rPr lang="en-US" dirty="0"/>
              <a:t>/dev/sda2 18573310 22763519 4190210 2G 5 Extended</a:t>
            </a:r>
          </a:p>
          <a:p>
            <a:pPr marL="0" indent="0">
              <a:buNone/>
            </a:pPr>
            <a:r>
              <a:rPr lang="en-US" dirty="0"/>
              <a:t>/dev/sda3 18571264 18572263 1000 500K 82 Linux swap / Solaris</a:t>
            </a:r>
          </a:p>
          <a:p>
            <a:pPr marL="0" indent="0">
              <a:buNone/>
            </a:pPr>
            <a:r>
              <a:rPr lang="en-US" dirty="0"/>
              <a:t>/dev/sda5 18573312 22763519 4190208 2G 82 Linux swap / Solaris</a:t>
            </a:r>
          </a:p>
        </p:txBody>
      </p:sp>
    </p:spTree>
    <p:extLst>
      <p:ext uri="{BB962C8B-B14F-4D97-AF65-F5344CB8AC3E}">
        <p14:creationId xmlns:p14="http://schemas.microsoft.com/office/powerpoint/2010/main" val="41697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242D-5C08-4580-9775-BECDDCC3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1358-75D0-4437-AE98-BD36F9F3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Command (m for help): d</a:t>
            </a:r>
          </a:p>
          <a:p>
            <a:pPr marL="0" indent="0">
              <a:buNone/>
            </a:pPr>
            <a:r>
              <a:rPr lang="en-US" dirty="0"/>
              <a:t>Partition number (1-3,5, default 5): 3</a:t>
            </a:r>
          </a:p>
          <a:p>
            <a:pPr marL="0" indent="0">
              <a:buNone/>
            </a:pPr>
            <a:r>
              <a:rPr lang="en-US" dirty="0"/>
              <a:t>Partition 3 has been deleted.</a:t>
            </a:r>
          </a:p>
          <a:p>
            <a:pPr marL="0" indent="0">
              <a:buNone/>
            </a:pPr>
            <a:r>
              <a:rPr lang="en-US" dirty="0"/>
              <a:t>Command (m for help): w</a:t>
            </a:r>
          </a:p>
          <a:p>
            <a:pPr marL="0" indent="0">
              <a:buNone/>
            </a:pPr>
            <a:r>
              <a:rPr lang="en-US" dirty="0"/>
              <a:t>The partition table has been altered.</a:t>
            </a:r>
          </a:p>
          <a:p>
            <a:pPr marL="0" indent="0">
              <a:buNone/>
            </a:pPr>
            <a:r>
              <a:rPr lang="en-US" dirty="0"/>
              <a:t>Calling </a:t>
            </a:r>
            <a:r>
              <a:rPr lang="en-US" dirty="0" err="1"/>
              <a:t>ioctl</a:t>
            </a:r>
            <a:r>
              <a:rPr lang="en-US" dirty="0"/>
              <a:t>() to re-read partition table.</a:t>
            </a:r>
          </a:p>
          <a:p>
            <a:pPr marL="0" indent="0">
              <a:buNone/>
            </a:pPr>
            <a:r>
              <a:rPr lang="en-US" dirty="0"/>
              <a:t>Re-reading the partition table failed.: Device or resource busy</a:t>
            </a:r>
          </a:p>
          <a:p>
            <a:pPr marL="0" indent="0">
              <a:buNone/>
            </a:pPr>
            <a:r>
              <a:rPr lang="en-US" dirty="0"/>
              <a:t>The kernel still uses the old table. The new table will be used at</a:t>
            </a:r>
          </a:p>
          <a:p>
            <a:pPr marL="0" indent="0">
              <a:buNone/>
            </a:pPr>
            <a:r>
              <a:rPr lang="en-US" dirty="0"/>
              <a:t>the next reboot or after you run </a:t>
            </a:r>
            <a:r>
              <a:rPr lang="en-US" dirty="0" err="1"/>
              <a:t>partprobe</a:t>
            </a:r>
            <a:r>
              <a:rPr lang="en-US" dirty="0"/>
              <a:t>(8) or </a:t>
            </a:r>
            <a:r>
              <a:rPr lang="en-US" dirty="0" err="1"/>
              <a:t>kpartx</a:t>
            </a:r>
            <a:r>
              <a:rPr lang="en-US" dirty="0"/>
              <a:t>(8).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partprobe</a:t>
            </a:r>
            <a:r>
              <a:rPr lang="en-US" dirty="0"/>
              <a:t> /dev/</a:t>
            </a:r>
            <a:r>
              <a:rPr lang="en-US" dirty="0" err="1"/>
              <a:t>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750-147A-46F4-92DE-1B1546E0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97A3-5AD4-4626-B34E-E3128DF2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parted служи за създаване, модифициране, копиране, оразмеряване и изтриване на MBR и GPT дялове</a:t>
            </a:r>
          </a:p>
          <a:p>
            <a:pPr marL="0" indent="0">
              <a:buNone/>
            </a:pPr>
            <a:r>
              <a:rPr lang="en-US" dirty="0"/>
              <a:t>print – </a:t>
            </a:r>
            <a:r>
              <a:rPr lang="bg-BG" dirty="0"/>
              <a:t>показване на създадените дялове</a:t>
            </a:r>
          </a:p>
          <a:p>
            <a:pPr marL="0" indent="0">
              <a:buNone/>
            </a:pPr>
            <a:r>
              <a:rPr lang="en-US" dirty="0" err="1"/>
              <a:t>mklabel</a:t>
            </a:r>
            <a:r>
              <a:rPr lang="en-US" dirty="0"/>
              <a:t> – </a:t>
            </a:r>
            <a:r>
              <a:rPr lang="bg-BG" dirty="0"/>
              <a:t>задава типа таблица на дяловете (</a:t>
            </a:r>
            <a:r>
              <a:rPr lang="en-US" dirty="0" err="1"/>
              <a:t>gpt</a:t>
            </a:r>
            <a:r>
              <a:rPr lang="en-US" dirty="0"/>
              <a:t>, </a:t>
            </a:r>
            <a:r>
              <a:rPr lang="en-US" dirty="0" err="1"/>
              <a:t>msdos</a:t>
            </a:r>
            <a:r>
              <a:rPr lang="en-US" dirty="0"/>
              <a:t> </a:t>
            </a:r>
            <a:r>
              <a:rPr lang="bg-BG" dirty="0"/>
              <a:t>и др.)</a:t>
            </a:r>
          </a:p>
          <a:p>
            <a:pPr marL="0" indent="0">
              <a:buNone/>
            </a:pPr>
            <a:r>
              <a:rPr lang="en-US" dirty="0" err="1"/>
              <a:t>mkpart</a:t>
            </a:r>
            <a:r>
              <a:rPr lang="en-US" dirty="0"/>
              <a:t> – </a:t>
            </a:r>
            <a:r>
              <a:rPr lang="bg-BG" dirty="0"/>
              <a:t>създаване на нов дял</a:t>
            </a:r>
          </a:p>
          <a:p>
            <a:pPr marL="0" indent="0">
              <a:buNone/>
            </a:pPr>
            <a:r>
              <a:rPr lang="en-US" dirty="0"/>
              <a:t>rm – </a:t>
            </a:r>
            <a:r>
              <a:rPr lang="bg-BG" dirty="0"/>
              <a:t>изтриване на дял</a:t>
            </a:r>
          </a:p>
          <a:p>
            <a:pPr marL="0" indent="0">
              <a:buNone/>
            </a:pPr>
            <a:r>
              <a:rPr lang="en-US" dirty="0"/>
              <a:t>set – </a:t>
            </a:r>
            <a:r>
              <a:rPr lang="bg-BG" dirty="0"/>
              <a:t>задава флагове свързани с дяловете</a:t>
            </a:r>
          </a:p>
          <a:p>
            <a:pPr marL="0" indent="0">
              <a:buNone/>
            </a:pPr>
            <a:r>
              <a:rPr lang="en-US" dirty="0"/>
              <a:t>quit – </a:t>
            </a:r>
            <a:r>
              <a:rPr lang="bg-BG" dirty="0"/>
              <a:t>изход от програмата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Дискове, дялове и </a:t>
            </a:r>
            <a:r>
              <a:rPr lang="en-US" dirty="0"/>
              <a:t>swap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Дял (partition) – логическа част от реален диск</a:t>
            </a:r>
            <a:endParaRPr lang="en-US" dirty="0"/>
          </a:p>
          <a:p>
            <a:r>
              <a:rPr lang="bg-BG" dirty="0"/>
              <a:t> Таблица на дяловете (</a:t>
            </a:r>
            <a:r>
              <a:rPr lang="en-US" dirty="0"/>
              <a:t>partition table) – </a:t>
            </a:r>
            <a:r>
              <a:rPr lang="bg-BG" dirty="0"/>
              <a:t>таблица, описващаразположението и големината на дяловете на диска - </a:t>
            </a:r>
            <a:r>
              <a:rPr lang="en-US" dirty="0"/>
              <a:t>MBR (Master Boot Record) </a:t>
            </a:r>
            <a:r>
              <a:rPr lang="bg-BG" dirty="0"/>
              <a:t>и </a:t>
            </a:r>
            <a:r>
              <a:rPr lang="en-US" dirty="0"/>
              <a:t>GPT (GUID Partition Table)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ADC6-E65E-4E04-B492-C97D39DC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3358-829D-456F-BD5A-3D9DFE58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parted</a:t>
            </a:r>
          </a:p>
          <a:p>
            <a:pPr marL="0" indent="0">
              <a:buNone/>
            </a:pPr>
            <a:r>
              <a:rPr lang="en-US" dirty="0"/>
              <a:t>GNU Parted 3.2</a:t>
            </a:r>
          </a:p>
          <a:p>
            <a:pPr marL="0" indent="0">
              <a:buNone/>
            </a:pPr>
            <a:r>
              <a:rPr lang="en-US" dirty="0"/>
              <a:t>Using /dev/</a:t>
            </a:r>
            <a:r>
              <a:rPr lang="en-US" dirty="0" err="1"/>
              <a:t>sda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Welcome to GNU Parted! Type 'help' to view a list of</a:t>
            </a:r>
          </a:p>
          <a:p>
            <a:pPr marL="0" indent="0">
              <a:buNone/>
            </a:pPr>
            <a:r>
              <a:rPr lang="en-US" dirty="0"/>
              <a:t>commands.</a:t>
            </a:r>
          </a:p>
          <a:p>
            <a:pPr marL="0" indent="0">
              <a:buNone/>
            </a:pPr>
            <a:r>
              <a:rPr lang="en-US" dirty="0"/>
              <a:t>(parted) rm 3</a:t>
            </a:r>
          </a:p>
          <a:p>
            <a:pPr marL="0" indent="0">
              <a:buNone/>
            </a:pPr>
            <a:r>
              <a:rPr lang="en-US" dirty="0"/>
              <a:t>(parted) </a:t>
            </a:r>
            <a:r>
              <a:rPr lang="en-US" dirty="0" err="1"/>
              <a:t>mkpart</a:t>
            </a:r>
            <a:r>
              <a:rPr lang="en-US" dirty="0"/>
              <a:t> primary </a:t>
            </a:r>
            <a:r>
              <a:rPr lang="en-US" dirty="0" err="1"/>
              <a:t>linux</a:t>
            </a:r>
            <a:r>
              <a:rPr lang="en-US" dirty="0"/>
              <a:t>-swap 9508MB 9509MB</a:t>
            </a:r>
          </a:p>
        </p:txBody>
      </p:sp>
    </p:spTree>
    <p:extLst>
      <p:ext uri="{BB962C8B-B14F-4D97-AF65-F5344CB8AC3E}">
        <p14:creationId xmlns:p14="http://schemas.microsoft.com/office/powerpoint/2010/main" val="6386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2089-BFD8-48F6-8E00-E34AFE0D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8AE1-9BF1-41F0-ADBA-DFD9A16B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(parted) print</a:t>
            </a:r>
          </a:p>
          <a:p>
            <a:pPr marL="0" indent="0">
              <a:buNone/>
            </a:pPr>
            <a:r>
              <a:rPr lang="en-US" dirty="0"/>
              <a:t>Disk /dev/</a:t>
            </a:r>
            <a:r>
              <a:rPr lang="en-US" dirty="0" err="1"/>
              <a:t>sda</a:t>
            </a:r>
            <a:r>
              <a:rPr lang="en-US" dirty="0"/>
              <a:t>: 11,7GB</a:t>
            </a:r>
          </a:p>
          <a:p>
            <a:pPr marL="0" indent="0">
              <a:buNone/>
            </a:pPr>
            <a:r>
              <a:rPr lang="en-US" dirty="0"/>
              <a:t>Partition Table: </a:t>
            </a:r>
            <a:r>
              <a:rPr lang="en-US" dirty="0" err="1"/>
              <a:t>msdos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Disk Flags:</a:t>
            </a:r>
          </a:p>
          <a:p>
            <a:pPr marL="0" indent="0">
              <a:buNone/>
            </a:pPr>
            <a:r>
              <a:rPr lang="en-US" dirty="0"/>
              <a:t>Number Start End Size Type File system Flags</a:t>
            </a:r>
          </a:p>
          <a:p>
            <a:pPr marL="0" indent="0">
              <a:buNone/>
            </a:pPr>
            <a:r>
              <a:rPr lang="en-US" dirty="0"/>
              <a:t>1 1049kB 9508MB 9507MB primary ext4 boot</a:t>
            </a:r>
          </a:p>
          <a:p>
            <a:pPr marL="0" indent="0">
              <a:buNone/>
            </a:pPr>
            <a:r>
              <a:rPr lang="en-US" dirty="0"/>
              <a:t>3 9508MB 9509MB 513kB primary </a:t>
            </a:r>
            <a:r>
              <a:rPr lang="en-US" dirty="0" err="1"/>
              <a:t>linux</a:t>
            </a:r>
            <a:r>
              <a:rPr lang="en-US" dirty="0"/>
              <a:t>-swap(v1) </a:t>
            </a:r>
            <a:r>
              <a:rPr lang="en-US" dirty="0" err="1"/>
              <a:t>lba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 9510MB 11,7GB 2145MB extended</a:t>
            </a:r>
          </a:p>
          <a:p>
            <a:pPr marL="0" indent="0">
              <a:buNone/>
            </a:pPr>
            <a:r>
              <a:rPr lang="en-US" dirty="0"/>
              <a:t>5 9510MB 11,7GB 2145MB logical </a:t>
            </a:r>
            <a:r>
              <a:rPr lang="en-US" dirty="0" err="1"/>
              <a:t>linux</a:t>
            </a:r>
            <a:r>
              <a:rPr lang="en-US" dirty="0"/>
              <a:t>-swap(v1)</a:t>
            </a:r>
          </a:p>
          <a:p>
            <a:pPr marL="0" indent="0">
              <a:buNone/>
            </a:pPr>
            <a:r>
              <a:rPr lang="en-US" dirty="0"/>
              <a:t>(parted) quit</a:t>
            </a:r>
          </a:p>
        </p:txBody>
      </p:sp>
    </p:spTree>
    <p:extLst>
      <p:ext uri="{BB962C8B-B14F-4D97-AF65-F5344CB8AC3E}">
        <p14:creationId xmlns:p14="http://schemas.microsoft.com/office/powerpoint/2010/main" val="38994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D4A-1614-40D1-B88B-8F32F52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системи в Линукс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F671-2C31-4B15-84BB-472E7214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•Ext 2 – дълги години най-използваната Линукс файлова система</a:t>
            </a:r>
          </a:p>
          <a:p>
            <a:pPr marL="0" indent="0">
              <a:buNone/>
            </a:pPr>
            <a:r>
              <a:rPr lang="ru-RU" dirty="0"/>
              <a:t>•Ext 3 – журнална версия на ext2</a:t>
            </a:r>
          </a:p>
          <a:p>
            <a:pPr marL="0" indent="0">
              <a:buNone/>
            </a:pPr>
            <a:r>
              <a:rPr lang="ru-RU" dirty="0"/>
              <a:t>•Ext 4 – усъвършенствана като производителност и надеждност версия на ext3. Файлова система по</a:t>
            </a:r>
          </a:p>
          <a:p>
            <a:pPr marL="0" indent="0">
              <a:buNone/>
            </a:pPr>
            <a:r>
              <a:rPr lang="ru-RU" dirty="0"/>
              <a:t>подразбиране на множество Линукс дистрибуции.</a:t>
            </a:r>
          </a:p>
          <a:p>
            <a:pPr marL="0" indent="0">
              <a:buNone/>
            </a:pPr>
            <a:r>
              <a:rPr lang="ru-RU" dirty="0"/>
              <a:t>•ReiserFS – журнална система, подходяща за управление на малки и много на брой файлове</a:t>
            </a:r>
          </a:p>
          <a:p>
            <a:pPr marL="0" indent="0">
              <a:buNone/>
            </a:pPr>
            <a:r>
              <a:rPr lang="ru-RU" dirty="0"/>
              <a:t>•XFS – журнална система с висока производителност и добра скалируемост – по подразбиране в Red Hat Linux Enterprise 7</a:t>
            </a:r>
          </a:p>
        </p:txBody>
      </p:sp>
    </p:spTree>
    <p:extLst>
      <p:ext uri="{BB962C8B-B14F-4D97-AF65-F5344CB8AC3E}">
        <p14:creationId xmlns:p14="http://schemas.microsoft.com/office/powerpoint/2010/main" val="3866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BB71-1AFE-4D21-804E-F2C0729E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AD0C-4474-4BBA-9DB7-BEF0EA28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•JFS – журнална система разработка на IBM и често използвана за сървърни решения с високи натоварвания</a:t>
            </a:r>
          </a:p>
          <a:p>
            <a:pPr marL="0" indent="0">
              <a:buNone/>
            </a:pPr>
            <a:r>
              <a:rPr lang="ru-RU" dirty="0"/>
              <a:t>•MSDOS / VFAT – DOS/Windows 9x файлови системи</a:t>
            </a:r>
          </a:p>
          <a:p>
            <a:pPr marL="0" indent="0">
              <a:buNone/>
            </a:pPr>
            <a:r>
              <a:rPr lang="ru-RU" dirty="0"/>
              <a:t>•NTFS – Windows NT файлова система – пълна поддръжка при четене и частична за запис</a:t>
            </a:r>
          </a:p>
          <a:p>
            <a:pPr marL="0" indent="0">
              <a:buNone/>
            </a:pPr>
            <a:r>
              <a:rPr lang="ru-RU" dirty="0"/>
              <a:t>•NFS – мрежова UNIX файлова система за споделяне на файлове</a:t>
            </a:r>
          </a:p>
          <a:p>
            <a:pPr marL="0" indent="0">
              <a:buNone/>
            </a:pPr>
            <a:r>
              <a:rPr lang="ru-RU" dirty="0"/>
              <a:t>•SMB – мрежови протокол разработен за споделяне на файлове в Microsoft Windows и други платформи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6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721B-F2E9-4A06-9B64-97A74601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файлови системи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422B-2687-4AEA-9992-E2C8DAA3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mkfs</a:t>
            </a:r>
            <a:r>
              <a:rPr lang="en-US" dirty="0"/>
              <a:t> –t </a:t>
            </a:r>
            <a:r>
              <a:rPr lang="en-US" dirty="0" err="1"/>
              <a:t>filesystem_type</a:t>
            </a:r>
            <a:r>
              <a:rPr lang="en-US" dirty="0"/>
              <a:t> – </a:t>
            </a:r>
            <a:r>
              <a:rPr lang="bg-BG" dirty="0"/>
              <a:t>обвивка на програмите създаващи съответните</a:t>
            </a:r>
          </a:p>
          <a:p>
            <a:pPr marL="0" indent="0">
              <a:buNone/>
            </a:pPr>
            <a:r>
              <a:rPr lang="bg-BG" dirty="0"/>
              <a:t>файлови системи (</a:t>
            </a:r>
            <a:r>
              <a:rPr lang="en-US" dirty="0"/>
              <a:t>mkfs.ext2, mkfs.ext3, </a:t>
            </a:r>
            <a:r>
              <a:rPr lang="en-US" dirty="0" err="1"/>
              <a:t>mkfs.jfs</a:t>
            </a:r>
            <a:r>
              <a:rPr lang="en-US" dirty="0"/>
              <a:t>, </a:t>
            </a:r>
            <a:r>
              <a:rPr lang="en-US" dirty="0" err="1"/>
              <a:t>mkfs.reiserfs</a:t>
            </a:r>
            <a:r>
              <a:rPr lang="en-US" dirty="0"/>
              <a:t>, </a:t>
            </a:r>
            <a:r>
              <a:rPr lang="en-US" dirty="0" err="1"/>
              <a:t>mkfs.msdos</a:t>
            </a:r>
            <a:r>
              <a:rPr lang="en-US" dirty="0"/>
              <a:t> </a:t>
            </a:r>
            <a:r>
              <a:rPr lang="bg-BG" dirty="0"/>
              <a:t>и др.)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US" dirty="0" err="1"/>
              <a:t>mkfs.ext</a:t>
            </a:r>
            <a:r>
              <a:rPr lang="en-US" dirty="0"/>
              <a:t>{2,3,4} – </a:t>
            </a:r>
            <a:r>
              <a:rPr lang="bg-BG" dirty="0"/>
              <a:t>символични линкове към </a:t>
            </a:r>
            <a:r>
              <a:rPr lang="en-US" dirty="0"/>
              <a:t>mke2fs</a:t>
            </a:r>
          </a:p>
          <a:p>
            <a:pPr marL="0" indent="0">
              <a:buNone/>
            </a:pP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/mke2fs.conf – </a:t>
            </a:r>
            <a:r>
              <a:rPr lang="bg-BG" dirty="0"/>
              <a:t>задава параметрите по подразбиране на командата </a:t>
            </a:r>
            <a:r>
              <a:rPr lang="en-US" dirty="0"/>
              <a:t>mke2fs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mkfs</a:t>
            </a:r>
            <a:r>
              <a:rPr lang="en-US" dirty="0"/>
              <a:t> –t ext4 /dev/sda2</a:t>
            </a:r>
          </a:p>
          <a:p>
            <a:pPr marL="0" indent="0">
              <a:buNone/>
            </a:pPr>
            <a:r>
              <a:rPr lang="en-US" dirty="0"/>
              <a:t># mkfs.ext4 /dev/sda2</a:t>
            </a:r>
          </a:p>
          <a:p>
            <a:pPr marL="0" indent="0">
              <a:buNone/>
            </a:pPr>
            <a:r>
              <a:rPr lang="en-US" dirty="0"/>
              <a:t># mke2fs –t ext4 /dev/sda2</a:t>
            </a:r>
          </a:p>
        </p:txBody>
      </p:sp>
    </p:spTree>
    <p:extLst>
      <p:ext uri="{BB962C8B-B14F-4D97-AF65-F5344CB8AC3E}">
        <p14:creationId xmlns:p14="http://schemas.microsoft.com/office/powerpoint/2010/main" val="114250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EB73-FF85-4798-B2F8-189A0BB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35D0-D67E-4232-B3BC-0FED72BC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mkswap</a:t>
            </a:r>
            <a:r>
              <a:rPr lang="en-US" dirty="0"/>
              <a:t> – </a:t>
            </a:r>
            <a:r>
              <a:rPr lang="bg-BG" dirty="0"/>
              <a:t>създава Линукс </a:t>
            </a:r>
            <a:r>
              <a:rPr lang="en-US" dirty="0"/>
              <a:t>swap </a:t>
            </a:r>
            <a:r>
              <a:rPr lang="bg-BG" dirty="0"/>
              <a:t>дял/файл</a:t>
            </a:r>
          </a:p>
          <a:p>
            <a:pPr marL="0" indent="0">
              <a:buNone/>
            </a:pPr>
            <a:r>
              <a:rPr lang="bg-BG" dirty="0"/>
              <a:t>• </a:t>
            </a:r>
            <a:r>
              <a:rPr lang="en-US" dirty="0" err="1"/>
              <a:t>swapon</a:t>
            </a:r>
            <a:r>
              <a:rPr lang="en-US" dirty="0"/>
              <a:t> – </a:t>
            </a:r>
            <a:r>
              <a:rPr lang="bg-BG" dirty="0"/>
              <a:t>активира </a:t>
            </a:r>
            <a:r>
              <a:rPr lang="en-US" dirty="0"/>
              <a:t>swap </a:t>
            </a:r>
            <a:r>
              <a:rPr lang="bg-BG" dirty="0"/>
              <a:t>дял/файл за ефективно използване от системата</a:t>
            </a:r>
          </a:p>
          <a:p>
            <a:pPr marL="0" indent="0">
              <a:buNone/>
            </a:pPr>
            <a:r>
              <a:rPr lang="bg-BG" dirty="0"/>
              <a:t>• </a:t>
            </a:r>
            <a:r>
              <a:rPr lang="en-US" dirty="0" err="1"/>
              <a:t>swapon</a:t>
            </a:r>
            <a:r>
              <a:rPr lang="en-US" dirty="0"/>
              <a:t> --show – </a:t>
            </a:r>
            <a:r>
              <a:rPr lang="bg-BG" dirty="0"/>
              <a:t>показва </a:t>
            </a:r>
            <a:r>
              <a:rPr lang="en-US" dirty="0"/>
              <a:t>swap </a:t>
            </a:r>
            <a:r>
              <a:rPr lang="bg-BG" dirty="0"/>
              <a:t>дяловете/файловете - размер и използвано</a:t>
            </a:r>
          </a:p>
          <a:p>
            <a:pPr marL="0" indent="0">
              <a:buNone/>
            </a:pPr>
            <a:r>
              <a:rPr lang="bg-BG" dirty="0"/>
              <a:t>пространство</a:t>
            </a:r>
          </a:p>
          <a:p>
            <a:pPr marL="0" indent="0">
              <a:buNone/>
            </a:pPr>
            <a:r>
              <a:rPr lang="bg-BG" dirty="0"/>
              <a:t># </a:t>
            </a:r>
            <a:r>
              <a:rPr lang="en-US" dirty="0" err="1"/>
              <a:t>mkswap</a:t>
            </a:r>
            <a:r>
              <a:rPr lang="en-US" dirty="0"/>
              <a:t> /dev/sda3</a:t>
            </a:r>
          </a:p>
          <a:p>
            <a:pPr marL="0" indent="0">
              <a:buNone/>
            </a:pPr>
            <a:r>
              <a:rPr lang="en-US" dirty="0" err="1"/>
              <a:t>mkswap</a:t>
            </a:r>
            <a:r>
              <a:rPr lang="en-US" dirty="0"/>
              <a:t>: /dev/sda3: warning: wiping old swap signature.</a:t>
            </a:r>
          </a:p>
          <a:p>
            <a:pPr marL="0" indent="0">
              <a:buNone/>
            </a:pPr>
            <a:r>
              <a:rPr lang="en-US" dirty="0"/>
              <a:t>Setting up </a:t>
            </a:r>
            <a:r>
              <a:rPr lang="en-US" dirty="0" err="1"/>
              <a:t>swapspace</a:t>
            </a:r>
            <a:r>
              <a:rPr lang="en-US" dirty="0"/>
              <a:t> version 1, size = 496 KiB (507904 bytes)</a:t>
            </a:r>
          </a:p>
          <a:p>
            <a:pPr marL="0" indent="0">
              <a:buNone/>
            </a:pPr>
            <a:r>
              <a:rPr lang="en-US" dirty="0"/>
              <a:t>no label, UUID=78bfa040-a8ec-4360-a7cb-ac0d5002e823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9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468B-490C-4A04-A789-43A67FB8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9634-716C-438B-B385-EF36C2E9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swapon</a:t>
            </a:r>
            <a:r>
              <a:rPr lang="en-US" dirty="0"/>
              <a:t> /dev/sda3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swapon</a:t>
            </a:r>
            <a:r>
              <a:rPr lang="en-US" dirty="0"/>
              <a:t> --show</a:t>
            </a:r>
          </a:p>
          <a:p>
            <a:pPr marL="0" indent="0">
              <a:buNone/>
            </a:pPr>
            <a:r>
              <a:rPr lang="en-US" dirty="0"/>
              <a:t>NAME TYPE SIZE USED PRIO</a:t>
            </a:r>
          </a:p>
          <a:p>
            <a:pPr marL="0" indent="0">
              <a:buNone/>
            </a:pPr>
            <a:r>
              <a:rPr lang="en-US" dirty="0"/>
              <a:t>/dev/sda5 partition 2G 31,7M -</a:t>
            </a:r>
          </a:p>
          <a:p>
            <a:pPr marL="0" indent="0">
              <a:buNone/>
            </a:pPr>
            <a:r>
              <a:rPr lang="en-US" dirty="0"/>
              <a:t>/dev/sda3 partition 496K 0B -2</a:t>
            </a:r>
          </a:p>
        </p:txBody>
      </p:sp>
    </p:spTree>
    <p:extLst>
      <p:ext uri="{BB962C8B-B14F-4D97-AF65-F5344CB8AC3E}">
        <p14:creationId xmlns:p14="http://schemas.microsoft.com/office/powerpoint/2010/main" val="1242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FCED-E1D7-4F90-9AC7-B3EA2C31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2C6F-D92B-4EBF-8AA9-D6788883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Монтирането на файлови системи става автоматично по време на стартиране (на база съдържанието на /etc/fstab) или ръчно с командата mount </a:t>
            </a:r>
          </a:p>
          <a:p>
            <a:pPr marL="0" indent="0">
              <a:buNone/>
            </a:pPr>
            <a:r>
              <a:rPr lang="ru-RU" dirty="0"/>
              <a:t>/etc/fstab – съдържа информация за всички системи, които трябва да се монтират по време на стартиране във формат:</a:t>
            </a:r>
          </a:p>
          <a:p>
            <a:pPr marL="0" indent="0">
              <a:buNone/>
            </a:pPr>
            <a:r>
              <a:rPr lang="ru-RU" dirty="0"/>
              <a:t>[устройство(дял)] [точка на монтиране] [тип файлова система] [опции] [dump] [fsck]</a:t>
            </a:r>
          </a:p>
          <a:p>
            <a:pPr marL="0" indent="0">
              <a:buNone/>
            </a:pPr>
            <a:r>
              <a:rPr lang="ru-RU" dirty="0"/>
              <a:t>mount –t type –o options device mountpoint – ръчно монтиране на файлова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5018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C526-8FC1-4E24-BCAA-8A9E8E74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2B28-F807-4256-BD4A-F1C73D63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umount device | mountpoint – демонтира файлова система</a:t>
            </a:r>
          </a:p>
          <a:p>
            <a:pPr marL="0" indent="0">
              <a:buNone/>
            </a:pPr>
            <a:r>
              <a:rPr lang="ru-RU" dirty="0"/>
              <a:t>mount –a – монтира всички системи указани във файла /etc/fstab</a:t>
            </a:r>
          </a:p>
          <a:p>
            <a:pPr marL="0" indent="0">
              <a:buNone/>
            </a:pPr>
            <a:r>
              <a:rPr lang="ru-RU" dirty="0"/>
              <a:t>mount – показва всички монтирани файлови системи</a:t>
            </a:r>
          </a:p>
          <a:p>
            <a:pPr marL="0" indent="0">
              <a:buNone/>
            </a:pPr>
            <a:r>
              <a:rPr lang="ru-RU" dirty="0"/>
              <a:t>/etc/mtab – съдържа информация за монтираните файлови системи, управлявана от (u)mount</a:t>
            </a:r>
          </a:p>
          <a:p>
            <a:pPr marL="0" indent="0">
              <a:buNone/>
            </a:pPr>
            <a:r>
              <a:rPr lang="ru-RU" dirty="0"/>
              <a:t>/proc/mounts – съдържа информация за монтираните файлови системи, управлявана от ядрото</a:t>
            </a:r>
          </a:p>
          <a:p>
            <a:pPr marL="0" indent="0">
              <a:buNone/>
            </a:pPr>
            <a:r>
              <a:rPr lang="ru-RU" dirty="0"/>
              <a:t>mount --bind – монтиране на файлова система на няколко местa едновременно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E15C-F15C-499A-8D80-6450E76D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4C58-E9DE-4038-B8D6-A8871731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Монтиране на файлови системи -</a:t>
            </a:r>
          </a:p>
          <a:p>
            <a:r>
              <a:rPr lang="bg-BG" dirty="0"/>
              <a:t>примери</a:t>
            </a:r>
          </a:p>
          <a:p>
            <a:r>
              <a:rPr lang="bg-BG" dirty="0"/>
              <a:t># </a:t>
            </a: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endParaRPr lang="en-US" dirty="0"/>
          </a:p>
          <a:p>
            <a:r>
              <a:rPr lang="en-US" dirty="0"/>
              <a:t>UUID=2cee2256-32f3-4d9b-9a4d-43ad8bfaaff2 / ext4 errors=remount-</a:t>
            </a:r>
            <a:r>
              <a:rPr lang="en-US" dirty="0" err="1"/>
              <a:t>ro</a:t>
            </a:r>
            <a:r>
              <a:rPr lang="en-US" dirty="0"/>
              <a:t> 0 1</a:t>
            </a:r>
          </a:p>
          <a:p>
            <a:r>
              <a:rPr lang="en-US" dirty="0"/>
              <a:t>UUID=072cf7d2-0787-48a5-b8b4-6d9dc904195b none swap </a:t>
            </a:r>
            <a:r>
              <a:rPr lang="en-US" dirty="0" err="1"/>
              <a:t>sw</a:t>
            </a:r>
            <a:r>
              <a:rPr lang="en-US" dirty="0"/>
              <a:t> 0 0</a:t>
            </a:r>
          </a:p>
          <a:p>
            <a:r>
              <a:rPr lang="en-US" dirty="0"/>
              <a:t># </a:t>
            </a:r>
            <a:r>
              <a:rPr lang="en-US" dirty="0" err="1"/>
              <a:t>umount</a:t>
            </a:r>
            <a:r>
              <a:rPr lang="en-US" dirty="0"/>
              <a:t> /dev/sda3</a:t>
            </a:r>
          </a:p>
          <a:p>
            <a:r>
              <a:rPr lang="en-US" dirty="0"/>
              <a:t># mount /dev/sda3</a:t>
            </a:r>
          </a:p>
          <a:p>
            <a:r>
              <a:rPr lang="en-US" dirty="0"/>
              <a:t># mount -t ext4 /dev/sda3 /</a:t>
            </a:r>
            <a:r>
              <a:rPr lang="en-US" dirty="0" err="1"/>
              <a:t>mnt</a:t>
            </a:r>
            <a:r>
              <a:rPr lang="en-US" dirty="0"/>
              <a:t>/</a:t>
            </a:r>
          </a:p>
          <a:p>
            <a:r>
              <a:rPr lang="en-US" dirty="0"/>
              <a:t># mount --bind /var/named /chroot/named/var/named</a:t>
            </a:r>
          </a:p>
        </p:txBody>
      </p:sp>
    </p:spTree>
    <p:extLst>
      <p:ext uri="{BB962C8B-B14F-4D97-AF65-F5344CB8AC3E}">
        <p14:creationId xmlns:p14="http://schemas.microsoft.com/office/powerpoint/2010/main" val="33456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CA92-01EC-4F53-9A88-8FE1D307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3922-0CD3-42BB-891B-6C964754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MBR - primary дялове (максимум 4);</a:t>
            </a:r>
          </a:p>
          <a:p>
            <a:r>
              <a:rPr lang="ru-RU" dirty="0"/>
              <a:t>- extended дял (максимум 1) – логически дялове;</a:t>
            </a:r>
          </a:p>
          <a:p>
            <a:r>
              <a:rPr lang="ru-RU" dirty="0"/>
              <a:t>- максимален дисков размер – 2ТB</a:t>
            </a:r>
          </a:p>
          <a:p>
            <a:r>
              <a:rPr lang="ru-RU" dirty="0"/>
              <a:t> GPT – до 128 дяла;</a:t>
            </a:r>
          </a:p>
          <a:p>
            <a:r>
              <a:rPr lang="ru-RU" dirty="0"/>
              <a:t>- не съществуват extended и логически дялове;</a:t>
            </a:r>
          </a:p>
          <a:p>
            <a:r>
              <a:rPr lang="ru-RU" dirty="0"/>
              <a:t>- до 9.4 милиарда TB дисков размер</a:t>
            </a:r>
          </a:p>
          <a:p>
            <a:r>
              <a:rPr lang="ru-RU" dirty="0"/>
              <a:t>Главни локации във файловата система.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0173-58A9-41EB-BDB2-9E047AE9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Разлики между Linux и Windows</a:t>
            </a:r>
            <a:br>
              <a:rPr lang="ru-RU" dirty="0"/>
            </a:br>
            <a:r>
              <a:rPr lang="ru-RU" dirty="0"/>
              <a:t>файлови системи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2A3D-0475-4B8E-BA38-DE7431E1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sensitivity – </a:t>
            </a:r>
            <a:r>
              <a:rPr lang="bg-BG" dirty="0"/>
              <a:t>Линукс файловите системи правят разлика между малки и главни букви</a:t>
            </a:r>
          </a:p>
          <a:p>
            <a:r>
              <a:rPr lang="en-US" dirty="0"/>
              <a:t>single root – </a:t>
            </a:r>
            <a:r>
              <a:rPr lang="bg-BG" dirty="0"/>
              <a:t>всички файлове и директории са под </a:t>
            </a:r>
            <a:r>
              <a:rPr lang="en-US" dirty="0"/>
              <a:t>root (/) </a:t>
            </a:r>
            <a:r>
              <a:rPr lang="bg-BG" dirty="0"/>
              <a:t>структурата</a:t>
            </a:r>
          </a:p>
          <a:p>
            <a:r>
              <a:rPr lang="en-US" dirty="0"/>
              <a:t>everything is a file – </a:t>
            </a:r>
            <a:r>
              <a:rPr lang="bg-BG" dirty="0"/>
              <a:t>в Линукс всичко е файл (включително и директориите)</a:t>
            </a:r>
          </a:p>
          <a:p>
            <a:r>
              <a:rPr lang="en-US" dirty="0"/>
              <a:t>forward slashes – </a:t>
            </a:r>
            <a:r>
              <a:rPr lang="bg-BG" dirty="0"/>
              <a:t>Линукс използва право наклонени черти (</a:t>
            </a:r>
            <a:r>
              <a:rPr lang="en-US" dirty="0"/>
              <a:t>forward slashes) -</a:t>
            </a:r>
            <a:r>
              <a:rPr lang="bg-BG" dirty="0"/>
              <a:t> </a:t>
            </a:r>
            <a:r>
              <a:rPr lang="en-US" dirty="0"/>
              <a:t>/home/john/</a:t>
            </a:r>
          </a:p>
          <a:p>
            <a:r>
              <a:rPr lang="en-US" dirty="0"/>
              <a:t>delete or modify open files – </a:t>
            </a:r>
            <a:r>
              <a:rPr lang="bg-BG" dirty="0"/>
              <a:t>в Линукс можеш да изтриеш или промениш отворени файлове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0A7A-029E-40FC-866E-9996CA04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и поддръжка на файлова</a:t>
            </a:r>
            <a:br>
              <a:rPr lang="ru-RU" dirty="0"/>
            </a:br>
            <a:r>
              <a:rPr lang="ru-RU" dirty="0"/>
              <a:t>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569F-0000-4E8A-860F-FD70463A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fsck - проверка и поправка на проблеми с файловата система</a:t>
            </a:r>
          </a:p>
          <a:p>
            <a:pPr marL="0" indent="0">
              <a:buNone/>
            </a:pPr>
            <a:r>
              <a:rPr lang="ru-RU" dirty="0"/>
              <a:t>• e2fsck - проверка и поправка на проблеми с ext2/3/4 файлови системи</a:t>
            </a:r>
          </a:p>
          <a:p>
            <a:pPr marL="0" indent="0">
              <a:buNone/>
            </a:pPr>
            <a:r>
              <a:rPr lang="ru-RU" dirty="0"/>
              <a:t>• dumpe2fs - преглед на информация за ext2/3/4 файловата система</a:t>
            </a:r>
          </a:p>
          <a:p>
            <a:pPr marL="0" indent="0">
              <a:buNone/>
            </a:pPr>
            <a:r>
              <a:rPr lang="ru-RU" dirty="0"/>
              <a:t>• tune2fs - задаване на опции за монтиране по подразбиране, настройка на честотата на автоматичния fsck, конвертиране на ext2 в ext3 и ext3 в ext4</a:t>
            </a:r>
          </a:p>
        </p:txBody>
      </p:sp>
    </p:spTree>
    <p:extLst>
      <p:ext uri="{BB962C8B-B14F-4D97-AF65-F5344CB8AC3E}">
        <p14:creationId xmlns:p14="http://schemas.microsoft.com/office/powerpoint/2010/main" val="38972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FFBC-CE8D-4DBF-BD42-72C672AD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2D3C-4BB1-4B4B-9C5E-469C07F1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e2label - задаване на етикети за означаване на ext2/3/4 файлови системи</a:t>
            </a:r>
          </a:p>
          <a:p>
            <a:pPr marL="0" indent="0">
              <a:buNone/>
            </a:pPr>
            <a:r>
              <a:rPr lang="ru-RU" dirty="0"/>
              <a:t>• debugfs - преглед и промяна на състоянието на елементи от ext2/3/4 файлови системи</a:t>
            </a:r>
          </a:p>
          <a:p>
            <a:pPr marL="0" indent="0">
              <a:buNone/>
            </a:pPr>
            <a:r>
              <a:rPr lang="ru-RU" dirty="0"/>
              <a:t>• xfs_repair - поправка на проблеми с XFS файлови системи</a:t>
            </a:r>
          </a:p>
          <a:p>
            <a:pPr marL="0" indent="0">
              <a:buNone/>
            </a:pPr>
            <a:r>
              <a:rPr lang="ru-RU" dirty="0"/>
              <a:t>• xfs_info - показва информация за XFS файлови системи</a:t>
            </a:r>
          </a:p>
          <a:p>
            <a:pPr marL="0" indent="0">
              <a:buNone/>
            </a:pPr>
            <a:r>
              <a:rPr lang="ru-RU" dirty="0"/>
              <a:t>• xfs_metadump - копира метаданните на XFS файлова система във файл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0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EE09-54EB-4BB1-8088-3FE17F97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Конфигуриране на дискови квоти: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08F16-8404-4FD8-9A5D-C7E30B71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Дисковите квоти (disk quotas) са полезни за ограничаване на максималния брой</a:t>
            </a:r>
          </a:p>
          <a:p>
            <a:pPr marL="0" indent="0">
              <a:buNone/>
            </a:pPr>
            <a:r>
              <a:rPr lang="ru-RU" dirty="0"/>
              <a:t>блокове или inodes, които потребители и групи могат да използват.</a:t>
            </a:r>
          </a:p>
          <a:p>
            <a:pPr marL="0" indent="0">
              <a:buNone/>
            </a:pPr>
            <a:r>
              <a:rPr lang="ru-RU" dirty="0"/>
              <a:t>• Конфигурацията на дискови квоти включва 4 етапа: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E81E-B0AB-410B-8511-DFF9FDC0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264A-C2DC-46C3-9990-A0ED8EC8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1. Монтиране на файловата система с опция </a:t>
            </a:r>
            <a:r>
              <a:rPr lang="en-US" dirty="0" err="1"/>
              <a:t>usrquota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dirty="0" err="1"/>
              <a:t>grpquota</a:t>
            </a:r>
            <a:r>
              <a:rPr lang="en-US" dirty="0"/>
              <a:t>:</a:t>
            </a:r>
          </a:p>
          <a:p>
            <a:r>
              <a:rPr lang="en-US" dirty="0"/>
              <a:t># mount -o remount, </a:t>
            </a:r>
            <a:r>
              <a:rPr lang="en-US" dirty="0" err="1"/>
              <a:t>usrquota</a:t>
            </a:r>
            <a:r>
              <a:rPr lang="en-US" dirty="0"/>
              <a:t> /home</a:t>
            </a:r>
          </a:p>
          <a:p>
            <a:r>
              <a:rPr lang="en-US" dirty="0"/>
              <a:t>2. </a:t>
            </a:r>
            <a:r>
              <a:rPr lang="bg-BG" dirty="0"/>
              <a:t>Създаване на база данни на квотите, съдържаща текущото потребление на</a:t>
            </a:r>
          </a:p>
          <a:p>
            <a:r>
              <a:rPr lang="bg-BG" dirty="0"/>
              <a:t>файловата система и зададените лимити. Базата данни е изградена от два файла</a:t>
            </a:r>
          </a:p>
          <a:p>
            <a:r>
              <a:rPr lang="en-US" dirty="0" err="1"/>
              <a:t>aquota.user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aquota.group</a:t>
            </a:r>
            <a:r>
              <a:rPr lang="en-US" dirty="0"/>
              <a:t>, </a:t>
            </a:r>
            <a:r>
              <a:rPr lang="bg-BG" dirty="0"/>
              <a:t>които се намират в </a:t>
            </a:r>
            <a:r>
              <a:rPr lang="en-US" dirty="0"/>
              <a:t>root </a:t>
            </a:r>
            <a:r>
              <a:rPr lang="bg-BG" dirty="0"/>
              <a:t>директорията на съответната</a:t>
            </a:r>
          </a:p>
          <a:p>
            <a:r>
              <a:rPr lang="bg-BG" dirty="0"/>
              <a:t>файлова система. Първоначалната им инициализация става чрез командата</a:t>
            </a:r>
          </a:p>
          <a:p>
            <a:r>
              <a:rPr lang="en-US" dirty="0" err="1"/>
              <a:t>quotacheck</a:t>
            </a:r>
            <a:r>
              <a:rPr lang="en-US" dirty="0"/>
              <a:t>:</a:t>
            </a:r>
          </a:p>
          <a:p>
            <a:r>
              <a:rPr lang="en-US" dirty="0"/>
              <a:t># </a:t>
            </a:r>
            <a:r>
              <a:rPr lang="en-US" dirty="0" err="1"/>
              <a:t>quotacheck</a:t>
            </a:r>
            <a:r>
              <a:rPr lang="en-US" dirty="0"/>
              <a:t> -</a:t>
            </a:r>
            <a:r>
              <a:rPr lang="en-US" dirty="0" err="1"/>
              <a:t>cugm</a:t>
            </a:r>
            <a:r>
              <a:rPr lang="en-US" dirty="0"/>
              <a:t> /home</a:t>
            </a:r>
          </a:p>
          <a:p>
            <a:r>
              <a:rPr lang="en-US" dirty="0"/>
              <a:t>3. </a:t>
            </a:r>
            <a:r>
              <a:rPr lang="bg-BG" dirty="0"/>
              <a:t>Активиране / деактивиране на дисковите квоти с обръщение към ядрото:</a:t>
            </a:r>
          </a:p>
          <a:p>
            <a:r>
              <a:rPr lang="bg-BG" dirty="0"/>
              <a:t># </a:t>
            </a:r>
            <a:r>
              <a:rPr lang="en-US" dirty="0" err="1"/>
              <a:t>quotaon</a:t>
            </a:r>
            <a:r>
              <a:rPr lang="en-US" dirty="0"/>
              <a:t> / </a:t>
            </a:r>
            <a:r>
              <a:rPr lang="en-US" dirty="0" err="1"/>
              <a:t>quotaoff</a:t>
            </a:r>
            <a:r>
              <a:rPr lang="en-US" dirty="0"/>
              <a:t> /home</a:t>
            </a:r>
          </a:p>
        </p:txBody>
      </p:sp>
    </p:spTree>
    <p:extLst>
      <p:ext uri="{BB962C8B-B14F-4D97-AF65-F5344CB8AC3E}">
        <p14:creationId xmlns:p14="http://schemas.microsoft.com/office/powerpoint/2010/main" val="22585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C2F6-CCD0-453D-844E-ACF457C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Конфигуриране на дискови квоти -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CB98-B5B9-40B6-B8D0-7C87FFEE2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4. Задаване на конкретни квоти на потребител или група - </a:t>
            </a:r>
            <a:r>
              <a:rPr lang="en-US" dirty="0" err="1"/>
              <a:t>setquota</a:t>
            </a:r>
            <a:r>
              <a:rPr lang="en-US" dirty="0"/>
              <a:t> (</a:t>
            </a:r>
            <a:r>
              <a:rPr lang="bg-BG" dirty="0"/>
              <a:t>неинтерактивно) и</a:t>
            </a:r>
          </a:p>
          <a:p>
            <a:pPr marL="0" indent="0">
              <a:buNone/>
            </a:pPr>
            <a:r>
              <a:rPr lang="en-US" dirty="0" err="1"/>
              <a:t>edquota</a:t>
            </a:r>
            <a:r>
              <a:rPr lang="en-US" dirty="0"/>
              <a:t> (</a:t>
            </a:r>
            <a:r>
              <a:rPr lang="bg-BG" dirty="0"/>
              <a:t>интерактивно чрез текстови редактор).</a:t>
            </a:r>
          </a:p>
          <a:p>
            <a:pPr marL="0" indent="0">
              <a:buNone/>
            </a:pPr>
            <a:r>
              <a:rPr lang="bg-BG" dirty="0"/>
              <a:t>Типове лимити - файлови/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bg-BG" dirty="0"/>
              <a:t>лимити (</a:t>
            </a:r>
            <a:r>
              <a:rPr lang="en-US" dirty="0"/>
              <a:t>hard </a:t>
            </a:r>
            <a:r>
              <a:rPr lang="bg-BG" dirty="0"/>
              <a:t>и </a:t>
            </a:r>
            <a:r>
              <a:rPr lang="en-US" dirty="0"/>
              <a:t>soft), </a:t>
            </a:r>
            <a:r>
              <a:rPr lang="bg-BG" dirty="0"/>
              <a:t>блокови лимити (</a:t>
            </a:r>
            <a:r>
              <a:rPr lang="en-US" dirty="0"/>
              <a:t>hard </a:t>
            </a:r>
            <a:r>
              <a:rPr lang="bg-BG" dirty="0"/>
              <a:t>и </a:t>
            </a:r>
            <a:r>
              <a:rPr lang="en-US" dirty="0"/>
              <a:t>soft),</a:t>
            </a:r>
          </a:p>
          <a:p>
            <a:pPr marL="0" indent="0">
              <a:buNone/>
            </a:pPr>
            <a:r>
              <a:rPr lang="bg-BG" dirty="0"/>
              <a:t>гратисен период (</a:t>
            </a:r>
            <a:r>
              <a:rPr lang="en-US" dirty="0"/>
              <a:t>grace period).</a:t>
            </a:r>
          </a:p>
          <a:p>
            <a:pPr marL="0" indent="0">
              <a:buNone/>
            </a:pPr>
            <a:r>
              <a:rPr lang="en-US" dirty="0"/>
              <a:t>Hard </a:t>
            </a:r>
            <a:r>
              <a:rPr lang="bg-BG" dirty="0"/>
              <a:t>лимити - абсолютни ограничения, които не могат да бъдат надвишавани.</a:t>
            </a:r>
          </a:p>
          <a:p>
            <a:pPr marL="0" indent="0">
              <a:buNone/>
            </a:pPr>
            <a:r>
              <a:rPr lang="en-US" dirty="0"/>
              <a:t>Soft </a:t>
            </a:r>
            <a:r>
              <a:rPr lang="bg-BG" dirty="0"/>
              <a:t>лимити - могат да бъдат надвишавани от потребителя за определен гратисен</a:t>
            </a:r>
          </a:p>
          <a:p>
            <a:pPr marL="0" indent="0">
              <a:buNone/>
            </a:pPr>
            <a:r>
              <a:rPr lang="bg-BG" dirty="0"/>
              <a:t>период от време. След изтичане на този период действат като </a:t>
            </a:r>
            <a:r>
              <a:rPr lang="en-US" dirty="0"/>
              <a:t>hard </a:t>
            </a:r>
            <a:r>
              <a:rPr lang="bg-BG" dirty="0"/>
              <a:t>лимити.</a:t>
            </a:r>
          </a:p>
          <a:p>
            <a:pPr marL="0" indent="0">
              <a:buNone/>
            </a:pPr>
            <a:r>
              <a:rPr lang="bg-BG" dirty="0"/>
              <a:t># </a:t>
            </a:r>
            <a:r>
              <a:rPr lang="en-US" dirty="0" err="1"/>
              <a:t>setquota</a:t>
            </a:r>
            <a:r>
              <a:rPr lang="en-US" dirty="0"/>
              <a:t> test 50M 100M 0 0 /home # 50MB soft </a:t>
            </a:r>
            <a:r>
              <a:rPr lang="bg-BG" dirty="0"/>
              <a:t>и 100</a:t>
            </a:r>
            <a:r>
              <a:rPr lang="en-US" dirty="0"/>
              <a:t>MB hard </a:t>
            </a:r>
            <a:r>
              <a:rPr lang="bg-BG" dirty="0"/>
              <a:t>лимити</a:t>
            </a:r>
          </a:p>
          <a:p>
            <a:pPr marL="0" indent="0">
              <a:buNone/>
            </a:pPr>
            <a:r>
              <a:rPr lang="bg-BG" dirty="0"/>
              <a:t># </a:t>
            </a:r>
            <a:r>
              <a:rPr lang="en-US" dirty="0" err="1"/>
              <a:t>edquota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2566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A16C-2E3B-41A2-9FC7-B842C419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дискови квоти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3B0A-46FB-4EAF-A053-BB059F20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•quota - показва информация за квотите на база потребител или група:</a:t>
            </a:r>
          </a:p>
          <a:p>
            <a:pPr marL="0" indent="0">
              <a:buNone/>
            </a:pPr>
            <a:r>
              <a:rPr lang="ru-RU" dirty="0"/>
              <a:t># quota test</a:t>
            </a:r>
          </a:p>
          <a:p>
            <a:pPr marL="0" indent="0">
              <a:buNone/>
            </a:pPr>
            <a:r>
              <a:rPr lang="ru-RU" dirty="0"/>
              <a:t>•repquota - показва информация за квотите на база файлова система</a:t>
            </a:r>
          </a:p>
          <a:p>
            <a:pPr marL="0" indent="0">
              <a:buNone/>
            </a:pPr>
            <a:r>
              <a:rPr lang="ru-RU" dirty="0"/>
              <a:t># repquota /tmp</a:t>
            </a:r>
          </a:p>
          <a:p>
            <a:pPr marL="0" indent="0">
              <a:buNone/>
            </a:pPr>
            <a:r>
              <a:rPr lang="ru-RU" dirty="0"/>
              <a:t>Единствено root може да преглежда информация за квотите на други потребители.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17E-FBCE-49D0-911E-F5B3E40D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40CF-7E32-4694-BBE8-6EA9E5D2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/ --&gt; дъното на директорното дърво '</a:t>
            </a:r>
            <a:r>
              <a:rPr lang="en-US" dirty="0"/>
              <a:t>root'</a:t>
            </a:r>
          </a:p>
          <a:p>
            <a:r>
              <a:rPr lang="en-US" dirty="0"/>
              <a:t>/var --&gt; </a:t>
            </a:r>
            <a:r>
              <a:rPr lang="bg-BG" dirty="0"/>
              <a:t>променливата локация, </a:t>
            </a:r>
            <a:r>
              <a:rPr lang="en-US" dirty="0"/>
              <a:t>log </a:t>
            </a:r>
            <a:r>
              <a:rPr lang="bg-BG" dirty="0"/>
              <a:t>файлове, и динамичното съдържание като например уеб сайтове и мейли</a:t>
            </a:r>
          </a:p>
          <a:p>
            <a:r>
              <a:rPr lang="bg-BG" dirty="0"/>
              <a:t>/</a:t>
            </a:r>
            <a:r>
              <a:rPr lang="en-US" dirty="0"/>
              <a:t>home --&gt; </a:t>
            </a:r>
            <a:r>
              <a:rPr lang="bg-BG" dirty="0"/>
              <a:t>потребителската папка където се съдържат личните файлове.</a:t>
            </a:r>
          </a:p>
          <a:p>
            <a:r>
              <a:rPr lang="bg-BG" dirty="0"/>
              <a:t>/</a:t>
            </a:r>
            <a:r>
              <a:rPr lang="en-US" dirty="0"/>
              <a:t>boot --&gt; </a:t>
            </a:r>
            <a:r>
              <a:rPr lang="bg-BG" dirty="0"/>
              <a:t>зареждащата папка, обикновенно е на друг партишън. Линукс ядрото и други поддържащи файлове се садържат там.</a:t>
            </a:r>
          </a:p>
          <a:p>
            <a:r>
              <a:rPr lang="bg-BG" dirty="0"/>
              <a:t>/</a:t>
            </a:r>
            <a:r>
              <a:rPr lang="en-US" dirty="0"/>
              <a:t>opt --&gt; </a:t>
            </a:r>
            <a:r>
              <a:rPr lang="bg-BG" dirty="0"/>
              <a:t>локация за опционален софтуеър, обикновенно ползван от 3ти лица. Ентърпрайз апликациите използват доста тази папка.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58BE-0284-438D-9190-6184AE82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0DFA-2AE7-4343-B375-456E32C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Временно място което се държи като РАМ.</a:t>
            </a:r>
          </a:p>
          <a:p>
            <a:r>
              <a:rPr lang="ru-RU" dirty="0"/>
              <a:t>Когато процент от рама е пълен, ядрото ще премести не толкова ползваните данни върху swap.</a:t>
            </a:r>
          </a:p>
          <a:p>
            <a:r>
              <a:rPr lang="ru-RU" dirty="0"/>
              <a:t>Swap partition.</a:t>
            </a:r>
          </a:p>
          <a:p>
            <a:r>
              <a:rPr lang="ru-RU" dirty="0"/>
              <a:t>Swap file (подобен на page file в windows)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доста по бавен спрямо цял партишън </a:t>
            </a:r>
          </a:p>
          <a:p>
            <a:r>
              <a:rPr lang="ru-RU" dirty="0"/>
              <a:t>Размер на Swap като се наглася винаги гледайте да е между 1.5 и 2.0 по размера на РАМ паметта ви.</a:t>
            </a:r>
          </a:p>
          <a:p>
            <a:r>
              <a:rPr lang="ru-RU" dirty="0"/>
              <a:t>След като РАМ памета е станала евтина, е по хубаво да не под 50% от РАМ.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C997-5AB5-4789-B511-C2E60C86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Партишъни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53D5-161B-4D85-8DED-7207E8A3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/dev/</a:t>
            </a:r>
            <a:r>
              <a:rPr lang="en-US" dirty="0" err="1"/>
              <a:t>sda</a:t>
            </a:r>
            <a:r>
              <a:rPr lang="en-US" dirty="0"/>
              <a:t> - </a:t>
            </a:r>
            <a:r>
              <a:rPr lang="bg-BG" dirty="0"/>
              <a:t>първият драйв закачен към компютъра.</a:t>
            </a:r>
          </a:p>
          <a:p>
            <a:pPr marL="0" indent="0">
              <a:buNone/>
            </a:pPr>
            <a:r>
              <a:rPr lang="bg-BG" dirty="0"/>
              <a:t> - /</a:t>
            </a:r>
            <a:r>
              <a:rPr lang="en-US" dirty="0"/>
              <a:t>dev/sda1 e </a:t>
            </a:r>
            <a:r>
              <a:rPr lang="bg-BG" dirty="0"/>
              <a:t>почти целият диск.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bg-BG" dirty="0"/>
              <a:t>- но най често се дели на /</a:t>
            </a:r>
            <a:r>
              <a:rPr lang="en-US" dirty="0"/>
              <a:t>dev/sda2 </a:t>
            </a:r>
            <a:r>
              <a:rPr lang="bg-BG" dirty="0"/>
              <a:t>и /</a:t>
            </a:r>
            <a:r>
              <a:rPr lang="en-US" dirty="0"/>
              <a:t>dev/sda3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bg-BG" dirty="0"/>
              <a:t>колкото повече са партишъните толкова по голям е шанса да има маунт точки</a:t>
            </a:r>
          </a:p>
          <a:p>
            <a:pPr marL="0" indent="0">
              <a:buNone/>
            </a:pPr>
            <a:r>
              <a:rPr lang="bg-BG" dirty="0"/>
              <a:t> - Например имаме /</a:t>
            </a:r>
            <a:r>
              <a:rPr lang="en-US" dirty="0"/>
              <a:t>dev/sda1,/dev/sda2/,/dev/sda3 </a:t>
            </a:r>
            <a:r>
              <a:rPr lang="bg-BG" dirty="0"/>
              <a:t>където </a:t>
            </a:r>
            <a:r>
              <a:rPr lang="en-US" dirty="0"/>
              <a:t>sda1 </a:t>
            </a:r>
            <a:r>
              <a:rPr lang="bg-BG" dirty="0"/>
              <a:t>е оттделен за </a:t>
            </a:r>
            <a:r>
              <a:rPr lang="en-US" dirty="0"/>
              <a:t>root directory, sda2 </a:t>
            </a:r>
            <a:r>
              <a:rPr lang="bg-BG" dirty="0"/>
              <a:t>за </a:t>
            </a:r>
            <a:r>
              <a:rPr lang="en-US" dirty="0"/>
              <a:t>home, sda3 </a:t>
            </a:r>
            <a:r>
              <a:rPr lang="bg-BG" dirty="0"/>
              <a:t>за </a:t>
            </a:r>
            <a:r>
              <a:rPr lang="en-US" dirty="0"/>
              <a:t>boot.</a:t>
            </a:r>
          </a:p>
        </p:txBody>
      </p:sp>
    </p:spTree>
    <p:extLst>
      <p:ext uri="{BB962C8B-B14F-4D97-AF65-F5344CB8AC3E}">
        <p14:creationId xmlns:p14="http://schemas.microsoft.com/office/powerpoint/2010/main" val="21361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195F-C3B7-4C6A-B37C-A1D24462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CDB-74CD-47D8-9ABC-38956D6E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mount - може да се ползва за закачне на партишъни или да покаже всички 'закачки' закачени когато е без опции.</a:t>
            </a:r>
          </a:p>
          <a:p>
            <a:r>
              <a:rPr lang="ru-RU" dirty="0"/>
              <a:t>lsblk - показва колко блок устройства има в системата и техните имена</a:t>
            </a:r>
          </a:p>
          <a:p>
            <a:r>
              <a:rPr lang="ru-RU" dirty="0"/>
              <a:t>fdisk -l /dev/diskname - може да покаже лист със всички партишъни и информация за диска</a:t>
            </a:r>
            <a:endParaRPr lang="en-US" dirty="0"/>
          </a:p>
          <a:p>
            <a:r>
              <a:rPr lang="ru-RU" dirty="0"/>
              <a:t>swapon --summary показва кратко пояснение за swap паметта и употребата и същата информация може да намерите и в /proc/swaps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4C43-930D-409E-8660-121B8559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406A-51F7-4E1B-85AF-B210094C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LVM абстрактен слой между физическите дискове и файловата система</a:t>
            </a:r>
            <a:r>
              <a:rPr lang="en-US" dirty="0"/>
              <a:t> - </a:t>
            </a:r>
            <a:r>
              <a:rPr lang="ru-RU" dirty="0"/>
              <a:t>позволява създаването на групи от дискове или дялове, които могат да бъдат сглобени в единична (или неограничена) файлова система</a:t>
            </a:r>
          </a:p>
          <a:p>
            <a:pPr marL="0" indent="0">
              <a:buNone/>
            </a:pPr>
            <a:r>
              <a:rPr lang="ru-RU" dirty="0"/>
              <a:t>- може да се ползва за всеки mount point освен boot, защото GRUB не може да чете LVM метаданни</a:t>
            </a:r>
          </a:p>
          <a:p>
            <a:pPr marL="0" indent="0">
              <a:buNone/>
            </a:pPr>
            <a:r>
              <a:rPr lang="ru-RU" dirty="0"/>
              <a:t>- Гъвкавост - позволява преоразмеряване на обемите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en-US" dirty="0"/>
              <a:t>S</a:t>
            </a:r>
            <a:r>
              <a:rPr lang="ru-RU" dirty="0"/>
              <a:t>napshots -позволява за моментни копия на вашия логически обем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7100-7D83-49E7-BBB6-24A99277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54B7-AF87-477B-BA31-E8628916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LVM </a:t>
            </a:r>
            <a:r>
              <a:rPr lang="bg-BG" dirty="0"/>
              <a:t>позволява лесна промяна на размера на файловите</a:t>
            </a:r>
            <a:r>
              <a:rPr lang="en-US" dirty="0"/>
              <a:t> </a:t>
            </a:r>
            <a:r>
              <a:rPr lang="bg-BG" dirty="0"/>
              <a:t>системи </a:t>
            </a:r>
            <a:r>
              <a:rPr lang="en-US" dirty="0"/>
              <a:t>online , </a:t>
            </a:r>
            <a:r>
              <a:rPr lang="bg-BG" dirty="0"/>
              <a:t>както и възможност една файлова</a:t>
            </a:r>
            <a:r>
              <a:rPr lang="en-US" dirty="0"/>
              <a:t> </a:t>
            </a:r>
            <a:r>
              <a:rPr lang="bg-BG" dirty="0"/>
              <a:t>система да се разпрострира на няколко физически диска.</a:t>
            </a:r>
          </a:p>
          <a:p>
            <a:r>
              <a:rPr lang="bg-BG" dirty="0"/>
              <a:t> </a:t>
            </a:r>
            <a:r>
              <a:rPr lang="en-US" dirty="0"/>
              <a:t>Physical Volume (PV) – </a:t>
            </a:r>
            <a:r>
              <a:rPr lang="bg-BG" dirty="0"/>
              <a:t>може да бъде цял диск, дял, </a:t>
            </a:r>
            <a:r>
              <a:rPr lang="en-US" dirty="0"/>
              <a:t>RAID </a:t>
            </a:r>
            <a:r>
              <a:rPr lang="bg-BG" dirty="0"/>
              <a:t>масив</a:t>
            </a:r>
          </a:p>
          <a:p>
            <a:r>
              <a:rPr lang="bg-BG" dirty="0"/>
              <a:t> </a:t>
            </a:r>
            <a:r>
              <a:rPr lang="en-US" dirty="0"/>
              <a:t>Volume Group (VG) – </a:t>
            </a:r>
            <a:r>
              <a:rPr lang="bg-BG" dirty="0"/>
              <a:t>административна единица, която</a:t>
            </a:r>
            <a:r>
              <a:rPr lang="en-US" dirty="0"/>
              <a:t> </a:t>
            </a:r>
            <a:r>
              <a:rPr lang="bg-BG" dirty="0"/>
              <a:t>обединява </a:t>
            </a:r>
            <a:r>
              <a:rPr lang="en-US" dirty="0"/>
              <a:t>physical </a:t>
            </a:r>
            <a:r>
              <a:rPr lang="bg-BG" dirty="0"/>
              <a:t>и </a:t>
            </a:r>
            <a:r>
              <a:rPr lang="en-US" dirty="0"/>
              <a:t>logical volumes.</a:t>
            </a:r>
          </a:p>
          <a:p>
            <a:r>
              <a:rPr lang="en-US" dirty="0"/>
              <a:t>VG </a:t>
            </a:r>
            <a:r>
              <a:rPr lang="bg-BG" dirty="0"/>
              <a:t>са изградени от </a:t>
            </a:r>
            <a:r>
              <a:rPr lang="en-US" dirty="0"/>
              <a:t>PVs , </a:t>
            </a:r>
            <a:r>
              <a:rPr lang="bg-BG" dirty="0"/>
              <a:t>които от своя страна са разделени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Physical Extents (PE).</a:t>
            </a:r>
          </a:p>
          <a:p>
            <a:r>
              <a:rPr lang="en-US" dirty="0"/>
              <a:t>Logical Volume (LV) – </a:t>
            </a:r>
            <a:r>
              <a:rPr lang="bg-BG" dirty="0"/>
              <a:t>еквивалент на дисковите дялове (</a:t>
            </a:r>
            <a:r>
              <a:rPr lang="en-US" dirty="0"/>
              <a:t>partition) </a:t>
            </a:r>
            <a:r>
              <a:rPr lang="bg-BG" dirty="0"/>
              <a:t>при структура без</a:t>
            </a:r>
            <a:r>
              <a:rPr lang="en-US" dirty="0"/>
              <a:t> LVM. LVs </a:t>
            </a:r>
            <a:r>
              <a:rPr lang="bg-BG" dirty="0"/>
              <a:t>са блокови устройства , които са изградени от </a:t>
            </a:r>
            <a:r>
              <a:rPr lang="en-US" dirty="0"/>
              <a:t>PEs </a:t>
            </a:r>
            <a:r>
              <a:rPr lang="bg-BG" dirty="0"/>
              <a:t>от една и съща </a:t>
            </a:r>
            <a:r>
              <a:rPr lang="en-US" dirty="0"/>
              <a:t>VG.</a:t>
            </a:r>
          </a:p>
        </p:txBody>
      </p:sp>
    </p:spTree>
    <p:extLst>
      <p:ext uri="{BB962C8B-B14F-4D97-AF65-F5344CB8AC3E}">
        <p14:creationId xmlns:p14="http://schemas.microsoft.com/office/powerpoint/2010/main" val="15197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29</TotalTime>
  <Words>2750</Words>
  <Application>Microsoft Office PowerPoint</Application>
  <PresentationFormat>Custom</PresentationFormat>
  <Paragraphs>240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Consolas</vt:lpstr>
      <vt:lpstr>Corbel</vt:lpstr>
      <vt:lpstr>Chalkboard 16x9</vt:lpstr>
      <vt:lpstr>Лекция 7</vt:lpstr>
      <vt:lpstr>Дискове, дялове и swap</vt:lpstr>
      <vt:lpstr>PowerPoint Presentation</vt:lpstr>
      <vt:lpstr>PowerPoint Presentation</vt:lpstr>
      <vt:lpstr>Swap space</vt:lpstr>
      <vt:lpstr>Партишъни</vt:lpstr>
      <vt:lpstr>PowerPoint Presentation</vt:lpstr>
      <vt:lpstr>PowerPoint Presentation</vt:lpstr>
      <vt:lpstr>PowerPoint Presentation</vt:lpstr>
      <vt:lpstr>PowerPoint Presentation</vt:lpstr>
      <vt:lpstr>Създаване на logical volumes</vt:lpstr>
      <vt:lpstr>Управление на VG и LV</vt:lpstr>
      <vt:lpstr>PowerPoint Presentation</vt:lpstr>
      <vt:lpstr>Създаване на обеми и файлови системи.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Файлови системи в Линукс</vt:lpstr>
      <vt:lpstr>PowerPoint Presentation</vt:lpstr>
      <vt:lpstr>Създаване на файлови системи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Разлики между Linux и Windows файлови системи</vt:lpstr>
      <vt:lpstr>Настройка и поддръжка на файлова система</vt:lpstr>
      <vt:lpstr>PowerPoint Presentation</vt:lpstr>
      <vt:lpstr>Конфигуриране на дискови квоти:</vt:lpstr>
      <vt:lpstr>PowerPoint Presentation</vt:lpstr>
      <vt:lpstr>Конфигуриране на дискови квоти - II</vt:lpstr>
      <vt:lpstr>Преглед на дискови квоти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</dc:title>
  <dc:creator>Ralitsa Belcheva</dc:creator>
  <cp:lastModifiedBy>Ralitsa Belcheva</cp:lastModifiedBy>
  <cp:revision>40</cp:revision>
  <dcterms:created xsi:type="dcterms:W3CDTF">2020-08-21T19:03:02Z</dcterms:created>
  <dcterms:modified xsi:type="dcterms:W3CDTF">2020-08-21T19:32:28Z</dcterms:modified>
</cp:coreProperties>
</file>