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65" r:id="rId2"/>
  </p:sldMasterIdLst>
  <p:notesMasterIdLst>
    <p:notesMasterId r:id="rId73"/>
  </p:notesMasterIdLst>
  <p:handoutMasterIdLst>
    <p:handoutMasterId r:id="rId74"/>
  </p:handoutMasterIdLst>
  <p:sldIdLst>
    <p:sldId id="358" r:id="rId3"/>
    <p:sldId id="414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71" r:id="rId12"/>
    <p:sldId id="472" r:id="rId13"/>
    <p:sldId id="473" r:id="rId14"/>
    <p:sldId id="263" r:id="rId15"/>
    <p:sldId id="415" r:id="rId16"/>
    <p:sldId id="266" r:id="rId17"/>
    <p:sldId id="417" r:id="rId18"/>
    <p:sldId id="418" r:id="rId19"/>
    <p:sldId id="270" r:id="rId20"/>
    <p:sldId id="272" r:id="rId21"/>
    <p:sldId id="416" r:id="rId22"/>
    <p:sldId id="273" r:id="rId23"/>
    <p:sldId id="421" r:id="rId24"/>
    <p:sldId id="422" r:id="rId25"/>
    <p:sldId id="280" r:id="rId26"/>
    <p:sldId id="423" r:id="rId27"/>
    <p:sldId id="426" r:id="rId28"/>
    <p:sldId id="474" r:id="rId29"/>
    <p:sldId id="475" r:id="rId30"/>
    <p:sldId id="476" r:id="rId31"/>
    <p:sldId id="477" r:id="rId32"/>
    <p:sldId id="427" r:id="rId33"/>
    <p:sldId id="300" r:id="rId34"/>
    <p:sldId id="303" r:id="rId35"/>
    <p:sldId id="429" r:id="rId36"/>
    <p:sldId id="487" r:id="rId37"/>
    <p:sldId id="488" r:id="rId38"/>
    <p:sldId id="489" r:id="rId39"/>
    <p:sldId id="490" r:id="rId40"/>
    <p:sldId id="491" r:id="rId41"/>
    <p:sldId id="492" r:id="rId42"/>
    <p:sldId id="430" r:id="rId43"/>
    <p:sldId id="432" r:id="rId44"/>
    <p:sldId id="433" r:id="rId45"/>
    <p:sldId id="431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81" r:id="rId55"/>
    <p:sldId id="482" r:id="rId56"/>
    <p:sldId id="483" r:id="rId57"/>
    <p:sldId id="484" r:id="rId58"/>
    <p:sldId id="485" r:id="rId59"/>
    <p:sldId id="486" r:id="rId60"/>
    <p:sldId id="344" r:id="rId61"/>
    <p:sldId id="448" r:id="rId62"/>
    <p:sldId id="449" r:id="rId63"/>
    <p:sldId id="450" r:id="rId64"/>
    <p:sldId id="452" r:id="rId65"/>
    <p:sldId id="454" r:id="rId66"/>
    <p:sldId id="274" r:id="rId67"/>
    <p:sldId id="275" r:id="rId68"/>
    <p:sldId id="457" r:id="rId69"/>
    <p:sldId id="389" r:id="rId70"/>
    <p:sldId id="403" r:id="rId71"/>
    <p:sldId id="394" r:id="rId72"/>
  </p:sldIdLst>
  <p:sldSz cx="9144000" cy="6858000" type="screen4x3"/>
  <p:notesSz cx="71882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>
          <p15:clr>
            <a:srgbClr val="A4A3A4"/>
          </p15:clr>
        </p15:guide>
        <p15:guide id="2" pos="30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quanWang" initials="S" lastIdx="1" clrIdx="0">
    <p:extLst>
      <p:ext uri="{19B8F6BF-5375-455C-9EA6-DF929625EA0E}">
        <p15:presenceInfo xmlns:p15="http://schemas.microsoft.com/office/powerpoint/2012/main" userId="Shuangquan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07704"/>
    <a:srgbClr val="FFA7A7"/>
    <a:srgbClr val="FFFF80"/>
    <a:srgbClr val="99CCFF"/>
    <a:srgbClr val="FF6D6D"/>
    <a:srgbClr val="CCFF66"/>
    <a:srgbClr val="FFFF00"/>
    <a:srgbClr val="99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92379" autoAdjust="0"/>
  </p:normalViewPr>
  <p:slideViewPr>
    <p:cSldViewPr snapToGrid="0">
      <p:cViewPr varScale="1">
        <p:scale>
          <a:sx n="59" d="100"/>
          <a:sy n="59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5"/>
        <p:guide pos="30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1ED5E68-2D5F-45C6-892A-857F93566A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114676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4" tIns="0" rIns="19494" bIns="0" numCol="1" anchor="t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DAFDCE9-0D8D-45F8-B330-A24D80ECE9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73525" y="0"/>
            <a:ext cx="31146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4" tIns="0" rIns="19494" bIns="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38E3631-ADCB-4BE1-8938-832FDAB8DC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9838" y="712788"/>
            <a:ext cx="4706937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4C54DAB-144B-46D2-B176-8ED866A1D2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486275"/>
            <a:ext cx="5272087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0" tIns="47110" rIns="94220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BAE4651-2ED1-47DA-A2BE-61DC0A8D6D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975725"/>
            <a:ext cx="3114676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4" tIns="0" rIns="19494" bIns="0" numCol="1" anchor="b" anchorCtr="0" compatLnSpc="1">
            <a:prstTxWarp prst="textNoShape">
              <a:avLst/>
            </a:prstTxWarp>
          </a:bodyPr>
          <a:lstStyle>
            <a:lvl1pPr defTabSz="935038">
              <a:defRPr sz="1000" i="1"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1616EBE-52AC-498C-B376-DA35369DF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73525" y="8975725"/>
            <a:ext cx="31146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94" tIns="0" rIns="19494" bIns="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000" i="1"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497C304-EB78-4277-8B62-3DA948B9A3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758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93DE97E-03AD-488C-A4B5-94C579A11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5ADE70-7F95-4131-9885-21EBF85308AD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05E4081-DA8C-4765-8491-99125B3F9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0261C14-5745-44CC-B915-ABCBF37C4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16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05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1975CE6-FBD2-4D17-81FA-441D78AC7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997E33-1D66-4969-8269-8D906737EB8E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8D50542-AF18-4234-9917-E1CFBA4E00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04742BD-1FDA-479B-AC27-D53B6E6CE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16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2913B35-213A-4C16-9C2A-E6B1C1B57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E3B75D-983E-497A-9B7A-FC0C610C1FC4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FD84714-501F-4F88-B103-340923644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719F7D7-67AF-4E28-A252-ABE0433DA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27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2913B35-213A-4C16-9C2A-E6B1C1B57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E3B75D-983E-497A-9B7A-FC0C610C1FC4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FD84714-501F-4F88-B103-340923644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719F7D7-67AF-4E28-A252-ABE0433DA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07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46C41AB8-12F9-4707-9353-BE891061A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49F013-73E2-450A-A97B-1933FCC4DE59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FEC938D-BE1F-4D61-AE15-D2CAFAA38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EE61153-4F5C-40E3-A846-41FE8767D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871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61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9267DBD9-17D1-451E-BE91-67F90EAE6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9E7E049-FE7F-45AC-84FB-352B66473FF4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9892896-EC28-4F6C-BA64-0008E19A9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66CA015-FC5A-49BE-BC4E-0DC081814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846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13B6799-531B-4A87-A5CD-FC52F7FBC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ED138D-1B0F-4585-B75C-26E7D0A52EA1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A1357A3-6413-4B09-A9D4-9ED189780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1A47094-3A41-474E-AE13-2969CD8D3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17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28C3804-6EC7-4BFD-9AB4-9F94BB940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75FB2E-8BC6-40BA-9BC0-30DAA21FBA6A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C95DF37-6FA4-485A-849F-24A8B8088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2811901-8B32-4B39-8CB3-81F9C2873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031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13B6799-531B-4A87-A5CD-FC52F7FBC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ED138D-1B0F-4585-B75C-26E7D0A52EA1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A1357A3-6413-4B09-A9D4-9ED189780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1A47094-3A41-474E-AE13-2969CD8D3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52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B081B78-CE8B-41F2-94E3-D02F4F17C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5CBEDA-2539-45D2-9680-2622A9246E2D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29C3DAC-32F8-4610-A064-A98B097AC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9A203EB-1D2C-4C63-A9B1-DFACB9E9C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275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9EAA7F1-9ADB-45E5-96EB-EBD362332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0702C6-2C4E-4C97-9A68-70406C8D4044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F5849B2-DF31-44A4-AC3A-B9B355219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B08DF9A-E253-4EA3-8576-4929D2FA9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17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2DA43C24-15B2-48E9-9F89-349513B27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78CCE9-98C4-4FDF-B8DE-19BA3F552D48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4607D3E-AAF4-4AAC-BA00-C4E4B4332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7AF4164-0AB4-454F-832E-19AB3E7C5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2DA43C24-15B2-48E9-9F89-349513B27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78CCE9-98C4-4FDF-B8DE-19BA3F552D48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4607D3E-AAF4-4AAC-BA00-C4E4B4332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7AF4164-0AB4-454F-832E-19AB3E7C5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685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415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9F5ABA4-44D9-44FF-B605-269B1B012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73F5BA-46E7-4BCF-AD35-2C1345E20CFA}" type="slidenum">
              <a:rPr lang="en-CA" altLang="en-US"/>
              <a:pPr/>
              <a:t>64</a:t>
            </a:fld>
            <a:endParaRPr lang="en-CA" altLang="en-US"/>
          </a:p>
        </p:txBody>
      </p:sp>
      <p:sp>
        <p:nvSpPr>
          <p:cNvPr id="18435" name="Rectangle 1026">
            <a:extLst>
              <a:ext uri="{FF2B5EF4-FFF2-40B4-BE49-F238E27FC236}">
                <a16:creationId xmlns:a16="http://schemas.microsoft.com/office/drawing/2014/main" id="{40A5A5EB-5147-453D-8DC3-AF5B32BC8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1027">
            <a:extLst>
              <a:ext uri="{FF2B5EF4-FFF2-40B4-BE49-F238E27FC236}">
                <a16:creationId xmlns:a16="http://schemas.microsoft.com/office/drawing/2014/main" id="{90C36F4F-559D-48E7-90C9-5EFE1564A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8795EE8-9F65-4ED2-98D2-F2EFB184C7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4221FA-03D6-4981-BF44-F4F8A278D0F3}" type="slidenum">
              <a:rPr lang="en-CA" altLang="en-US"/>
              <a:pPr/>
              <a:t>66</a:t>
            </a:fld>
            <a:endParaRPr lang="en-CA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7DDEF92-9A54-495D-A629-8B9B1EAA6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E80005D-B371-470C-A404-0A90662DB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CD48224-4617-49E6-93E6-1A2E841F1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924F91-F143-47E0-A14E-BD68435C3D8F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43D968B-07BF-49A9-B5BF-695F6EAC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81602AA-EB0A-457B-8CC1-3C22694F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69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1202B4E-1189-45BB-B0EB-8241AAD1E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33B2E8-9297-4071-8F98-48C62E8770FB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35BA91-1441-4170-8C9A-B65448D14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6CF8F56-919A-4245-82BB-BE467581D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44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82C43E3-C952-4FC4-8C99-5F26273F3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E942EF-84DE-421A-A440-874D8EDB7249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1BCDA1D-94F6-43C5-BBEA-179E253D4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49B9EEC-0106-40AA-8C26-636B5D04E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67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93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10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4ACE8C-8CC4-478B-AC1E-B3BCCCC4E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276F6E-F3D7-40F9-887B-2658E3D9EA19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924437E-9C36-41B3-A11B-BD35EAA8A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5757D77-FDEC-425B-91D9-8557F04C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7C304-EB78-4277-8B62-3DA948B9A35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9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>
            <a:extLst>
              <a:ext uri="{FF2B5EF4-FFF2-40B4-BE49-F238E27FC236}">
                <a16:creationId xmlns:a16="http://schemas.microsoft.com/office/drawing/2014/main" id="{5C604689-F761-4F84-A879-C97BE013FF3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914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90A44015-5991-4F25-8AA8-D1FE8DBAF1A9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6400800" cy="1752600"/>
          </a:xfrm>
        </p:spPr>
        <p:txBody>
          <a:bodyPr bIns="46038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0D52AA-1583-459F-B610-33F87F04C0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7281" y="5943600"/>
            <a:ext cx="2566637" cy="8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4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04AC5-5B22-4261-9809-D6219E35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E816F-02CB-4B20-9B56-50E5169E7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7DEEDD-8B81-481F-814E-B83B12220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1F03-6B0D-4D00-844B-3E084CADD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6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6C0E91-F272-4105-98DC-6258DD65E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FB148-038F-4B92-8EEB-6B129035D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4D3DB7-AFAB-4667-9A93-B840531923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24F91-1871-41B2-B8D3-E2266289BE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1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2A43F-28E9-4A8D-9904-571DC46B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4687D-3B28-4796-9B06-749210D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F01B44-0C20-4FF0-804C-40AB754A99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FF535E-475E-4DBA-95A9-2AF13C586B3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837D0-5863-4C33-BF42-98990D03C4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C8B41-44B3-4511-9B8F-4C80B0CC5F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2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536B6B1-7CD3-4E72-9FF0-E4532FDDC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0402644-4528-4D0A-9F3B-AEB18F063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FE49435-58EB-4D8E-AD3C-68390EE00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267B4-1386-44FB-8560-51CEA3C5CA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1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4C545-ABA8-4744-BA61-DF91423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7D6AD-14FA-4C1A-BA78-F22A9F4C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9D3E8-0511-42E1-AE17-B4D9CD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05D98-C308-4D50-8F02-6FFFAFF5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5B06E-6372-4661-B65A-7AB5582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FE5A4-B9BB-430A-9138-2ECF42560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9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5277F-F8E5-42DD-B7F3-74AFDD58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97F92-75C5-4EBE-83B4-CB884133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FABD-8E6C-4E39-AA9F-E97307B9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5C42E-4F3F-46FE-AD7B-6F409998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38561-025D-43C4-B1F5-493F003B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BA2A3-2075-4C33-8E28-51664597B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A5E2-B585-4A58-A2C0-363DE613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77574-0E40-4293-A3AB-A51F77D2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FFFDF-5408-4DEA-8502-2BFD14E2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09265-096F-448F-8E98-696CFB76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4C813-4BEB-4DC9-A7C6-61D1FC26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3DC24-421E-42D3-94BC-999353513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43D0-B08D-48DB-9A39-2CB0E327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97A3D-93A2-4268-BE9D-90CFE8B4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F539F-E866-4CF2-ADE4-2269D791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2116DB-91BF-4EB4-8BEC-E0C57667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0B0682A-F3A6-4B51-9D8C-7E857B5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FC0DC0-3A53-4678-95F3-2F3F6062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27096-2D61-4F08-8113-DFCBAE78D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5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3C9F4-ED57-41C3-886F-7B41957F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5CE70-DE9C-459D-A0D0-234770EF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48933-DCA2-48F3-8EDA-C8099357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E4E53-B1CA-4D6E-A211-E5D7DAB83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D2318-3CE4-4F66-ABD8-B872A3FD1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1940F0C-0C96-4E9C-AFC3-888AA3ED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A82AB55-A56B-4AC5-8753-C55275DC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A064157-CC62-48CB-BC65-3D287704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C94AF-FA26-4EE6-965B-74B238C8D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48026-2F26-47F7-BE3A-1B8AD48F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5D34137-5052-4152-AB50-4EC006DB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45CECE-22EB-4BB2-A66C-624C91C3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52C9D1F-D1BD-4505-BF9F-47A7731B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485B9-7A09-413D-820E-E4DEBD502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86658-6B2E-4938-836E-373626CC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28B0E-AF6C-4CB8-8197-D700EB0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330F65-2D58-43BE-8D6C-806EF24CBB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9E2C-58A9-4A88-9CE3-67B3A97FE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45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803AD8F-41A0-4394-963E-D0317DA6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DEAB9F8-D9D9-4A8E-8994-CD3A0E3F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8391F18-FE5F-4E83-BFAB-0794818A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1311-22B7-4EEF-B096-C336D0F59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76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CF251-A53E-405B-8B7B-36D75C52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C6877-D11F-4888-B1E1-23061279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0E930-34F0-4E62-9445-9D57DDDA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18D693-3C47-45F1-BA42-BC3F0BF1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3876371-26C2-4C93-B31D-FDFED262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4D5FA8B-1613-4F81-A596-DEF4D977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CAB84-AFA0-4AFE-BD99-E22C7310B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7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6832-17C0-4853-9C61-8AEA0E95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C59D2-7F72-46B2-B121-0FE5F29EE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3A6DF-DD72-4B95-8BD8-F65CB0A9E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99A21F2-1741-41C6-98D8-50F06C46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B781E7-0DBC-4A63-A448-D4AB2696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B9949A-4608-409A-997D-E3AB9837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DBBEE-094E-4793-895D-3A4EC94DF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6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FEA86-ECA4-426E-9D0D-28CD735E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45481-A6C2-4853-A66E-76C6ECF1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AE814-C923-43D6-A282-3D7C3AFF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41E2B-0F6B-48A9-9769-16E318F6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352A0-228E-43F6-8797-DAC00BE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46101-84F9-405C-9CF3-73BEB6664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1E5C06-4752-41E8-B3D4-0CD7808A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A06903-6719-46E9-BBBE-36A9FA47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8FDFC-D453-4C37-9886-A9941192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5855C-2FDC-41EE-9B1B-C1C5C958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4AB4A-029C-4300-8976-C3AB1F36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04C9F-17B3-4AF9-93BF-2B3BE7227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05950-D8D0-4182-BF67-EB230ACF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3F6B9-5172-4525-BF5D-A45D1FB3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F0954-F4C5-496D-9004-12E6955F73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9D5F-07F8-4491-8420-C80BF07D8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5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5FBB7-5EF9-47ED-B467-F07CB348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69E02-8A72-4235-93C6-B34425F1C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65508-25F4-4464-875E-B434BAF8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32B33-9329-4934-883D-958E97168D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88F0-3C37-4FB0-B45D-230012FA6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4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19FDA-D786-4E31-B0D5-3821D9BA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252E4-41FA-4CFD-87B6-62962535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54502-11EF-4AAF-ADBA-F6B75CCD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DBA68B-A995-4C0A-BEAA-F6120AB36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6F1EA-D81B-49E0-8501-D7C64A9F0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FC87FEA-3EE4-451E-9012-2E9651B89D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450F-F6FB-4CEB-A925-8C5133932B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0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D0CF2-4879-43D6-ACE7-04B6DDB5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DE5A94-5A08-4A3E-B7E9-B5AF856CC5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3E356-9DF6-4EAF-9E80-AFF537603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6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6BC1974-5660-41AC-BA81-455C30C92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472CD-AEB9-46CC-85C0-712B9DDA2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35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4883-1394-4895-80D6-9DAF2462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EED75-E9B8-470F-85D7-F5DA2C86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05E9E-7939-499A-9D98-E8754ED58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689C20-96C7-4EAF-911B-02C9B428F6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7118-7141-4B78-A361-994714430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6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B8099-B398-4957-9DE3-44786303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19BAC4-7966-4EC4-BB88-19B444E0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2C48D-BBE9-4F07-AD27-BC4A6AA3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A2B812-8E50-49EA-9348-20EE0745C3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E73B0-3EB2-4AD4-9FFF-0A248E9C3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7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7E68B3-EB3F-49CC-A0E9-40D21F810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8CCBB44-F4D4-48A1-A06F-5C5A53316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9F847778-0AC1-4CBA-A815-6A669324B23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3738" y="1066800"/>
            <a:ext cx="777875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045" name="Rectangle 5">
            <a:extLst>
              <a:ext uri="{FF2B5EF4-FFF2-40B4-BE49-F238E27FC236}">
                <a16:creationId xmlns:a16="http://schemas.microsoft.com/office/drawing/2014/main" id="{3C5CC823-8F94-49A4-982E-D4485A7B2C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553200"/>
            <a:ext cx="228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8E678AB-C6D4-4798-80A1-075709C7A7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55046" name="Line 6">
            <a:extLst>
              <a:ext uri="{FF2B5EF4-FFF2-40B4-BE49-F238E27FC236}">
                <a16:creationId xmlns:a16="http://schemas.microsoft.com/office/drawing/2014/main" id="{97117AAD-1BFC-4D1F-9538-9000F17B34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3738" y="6462713"/>
            <a:ext cx="7778750" cy="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9331E3-90C5-4AB7-AA85-D9BDACB26A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391399" y="6506239"/>
            <a:ext cx="1071349" cy="3386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2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Font typeface="Times New Roman" panose="02020603050405020304" pitchFamily="18" charset="0"/>
        <a:buChar char="─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CD83EF74-CE26-44EB-84CC-07210EA0E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3F3087C1-C3C4-40C7-8739-B9492F509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7B400-E486-4378-B961-422506F5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F2AF1-EE06-46F1-AE97-75E3F4E96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8648A-BC93-4E62-A1AE-7002F1F8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92875"/>
            <a:ext cx="2057400" cy="2286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03143F19-3A72-4DD4-94AD-0CC615B9E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swang@salisbury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5E1C3740-A1B7-4768-B28E-AB8822773AA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76200"/>
            <a:ext cx="8686800" cy="17526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600" dirty="0"/>
              <a:t>COSC 120: Computer Science I</a:t>
            </a:r>
            <a:br>
              <a:rPr lang="en-US" altLang="en-US" sz="3600" dirty="0"/>
            </a:br>
            <a:r>
              <a:rPr lang="en-US" altLang="en-US" sz="3600" dirty="0"/>
              <a:t>Module </a:t>
            </a:r>
            <a:r>
              <a:rPr lang="en-US" altLang="en-US" sz="3600" dirty="0" smtClean="0"/>
              <a:t>3</a:t>
            </a:r>
            <a:endParaRPr lang="en-US" altLang="en-US" sz="3600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5EF1DF71-81AF-4F47-AB9B-233E8985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70201"/>
            <a:ext cx="7162800" cy="348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─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b="1" dirty="0"/>
              <a:t>   Instructors: </a:t>
            </a:r>
            <a:endParaRPr lang="en-US" altLang="en-US" sz="2400" dirty="0"/>
          </a:p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Dr. </a:t>
            </a:r>
            <a:r>
              <a:rPr lang="en-US" altLang="en-US" sz="2400" dirty="0" err="1"/>
              <a:t>Xiaohong</a:t>
            </a:r>
            <a:r>
              <a:rPr lang="en-US" altLang="en-US" sz="2400" dirty="0"/>
              <a:t> (Sophie) Wang (</a:t>
            </a:r>
            <a:r>
              <a:rPr lang="en-US" altLang="en-US" sz="2400" dirty="0">
                <a:hlinkClick r:id="rId3"/>
              </a:rPr>
              <a:t>xswang@salisbury.edu</a:t>
            </a:r>
            <a:r>
              <a:rPr lang="en-US" altLang="en-US" sz="2400" dirty="0"/>
              <a:t>)</a:t>
            </a:r>
          </a:p>
          <a:p>
            <a:pPr eaLnBrk="1" hangingPunct="1">
              <a:spcBef>
                <a:spcPts val="0"/>
              </a:spcBef>
            </a:pPr>
            <a:endParaRPr lang="en-US" altLang="en-US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/>
              <a:t>Department of Mathematics &amp; Computer Science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/>
              <a:t>Salisbury University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/>
              <a:t>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B21641B-C52D-4890-91C0-9C275FD40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Processing </a:t>
            </a:r>
            <a:r>
              <a:rPr lang="en-US" altLang="en-US" dirty="0"/>
              <a:t>Array Contents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04C2A6E-2B3B-4916-BB65-F0CC17B3D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658" y="1112520"/>
            <a:ext cx="8682086" cy="528828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Array elements can be treated as ordinary variables of the same type as the array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Each element is a variable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Processing an element is no different than processing other variables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When using 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operators, don’t confuse the element with the subscript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=2; tests[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]=10;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tests[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]++; //add </a:t>
            </a:r>
            <a:r>
              <a:rPr lang="en-US" altLang="en-US" sz="1800" dirty="0">
                <a:latin typeface="Courier New" panose="02070309020205020404" pitchFamily="49" charset="0"/>
              </a:rPr>
              <a:t>1 to tests[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 then display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&lt;&lt; tests[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++]; // increment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=i+1), then display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18667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47274F5-C794-479B-9745-6F74F87BF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Assignment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A226C-D1B2-4B66-9AF8-ECEB45546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03325"/>
            <a:ext cx="7999413" cy="37433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To copy one array to another,</a:t>
            </a:r>
          </a:p>
          <a:p>
            <a:r>
              <a:rPr lang="en-US" altLang="en-US" dirty="0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newTests</a:t>
            </a:r>
            <a:r>
              <a:rPr lang="en-US" altLang="en-US" dirty="0">
                <a:latin typeface="Courier New" panose="02070309020205020404" pitchFamily="49" charset="0"/>
              </a:rPr>
              <a:t> = tests;  // Won't work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ARRAY_SIZE;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err="1">
                <a:latin typeface="Courier New" panose="02070309020205020404" pitchFamily="49" charset="0"/>
              </a:rPr>
              <a:t>newTests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  <a:endParaRPr lang="en-US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B91FDA-EA87-4A51-9D0C-50DD9C2A56D4}"/>
              </a:ext>
            </a:extLst>
          </p:cNvPr>
          <p:cNvSpPr txBox="1"/>
          <p:nvPr/>
        </p:nvSpPr>
        <p:spPr>
          <a:xfrm>
            <a:off x="731520" y="5425440"/>
            <a:ext cx="7999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Note: Anytime the name of an array is used without brackets and a subscript, it is seen as the array’s </a:t>
            </a:r>
            <a:r>
              <a:rPr lang="en-US" sz="2000" b="1" dirty="0">
                <a:solidFill>
                  <a:srgbClr val="B07704"/>
                </a:solidFill>
              </a:rPr>
              <a:t>beginning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B07704"/>
                </a:solidFill>
              </a:rPr>
              <a:t>memory address</a:t>
            </a:r>
            <a:r>
              <a:rPr lang="en-US" sz="2000" dirty="0">
                <a:solidFill>
                  <a:srgbClr val="0070C0"/>
                </a:solidFill>
              </a:rPr>
              <a:t> (not a variable).</a:t>
            </a:r>
          </a:p>
        </p:txBody>
      </p:sp>
    </p:spTree>
    <p:extLst>
      <p:ext uri="{BB962C8B-B14F-4D97-AF65-F5344CB8AC3E}">
        <p14:creationId xmlns:p14="http://schemas.microsoft.com/office/powerpoint/2010/main" val="34995743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CDAC1-4C7A-495E-9CA4-9381275A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8E58E-7CD3-40B2-B256-ED954AE0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5 integers from user and store these numbers in an array</a:t>
            </a:r>
          </a:p>
          <a:p>
            <a:r>
              <a:rPr lang="en-US" dirty="0"/>
              <a:t>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to find the largest element of this array </a:t>
            </a:r>
          </a:p>
          <a:p>
            <a:r>
              <a:rPr lang="en-US" dirty="0"/>
              <a:t>Display this element</a:t>
            </a:r>
          </a:p>
          <a:p>
            <a:r>
              <a:rPr lang="en-US" dirty="0"/>
              <a:t>Test you code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D5D78-1C88-4C4D-92A0-ACF9E75D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09AB3C-3D27-4B0F-B5C2-1D3269FC7E8D}"/>
              </a:ext>
            </a:extLst>
          </p:cNvPr>
          <p:cNvSpPr txBox="1"/>
          <p:nvPr/>
        </p:nvSpPr>
        <p:spPr>
          <a:xfrm>
            <a:off x="653142" y="6041573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Question: How to implement this practice using range-based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</a:rPr>
              <a:t> loop?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8DE109-81B9-4E96-9CB6-B90276642D73}"/>
              </a:ext>
            </a:extLst>
          </p:cNvPr>
          <p:cNvSpPr txBox="1"/>
          <p:nvPr/>
        </p:nvSpPr>
        <p:spPr>
          <a:xfrm>
            <a:off x="885461" y="6476998"/>
            <a:ext cx="390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LargestInteger.cpp</a:t>
            </a:r>
          </a:p>
        </p:txBody>
      </p:sp>
    </p:spTree>
    <p:extLst>
      <p:ext uri="{BB962C8B-B14F-4D97-AF65-F5344CB8AC3E}">
        <p14:creationId xmlns:p14="http://schemas.microsoft.com/office/powerpoint/2010/main" val="22551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358C71-C634-4AA0-99B9-7AA7C9221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Modular </a:t>
            </a:r>
            <a:r>
              <a:rPr lang="en-US" altLang="en-US" dirty="0"/>
              <a:t>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3659D8-4143-401F-8189-1F4A92799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799" y="1117602"/>
            <a:ext cx="8109857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u="sng" dirty="0"/>
              <a:t>Modular programming</a:t>
            </a:r>
            <a:r>
              <a:rPr lang="en-US" altLang="en-US" sz="2600" dirty="0"/>
              <a:t>: breaking a program up into smaller, manageable functions or modules</a:t>
            </a:r>
            <a:br>
              <a:rPr lang="en-US" altLang="en-US" sz="2600" dirty="0"/>
            </a:br>
            <a:endParaRPr lang="en-US" altLang="en-US" sz="2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E55B01-F2CD-4FB5-9EE0-B793E26E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2306590"/>
            <a:ext cx="5939897" cy="38402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F8355-6519-450E-99A3-B621AEEA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functions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853F-983F-4E8A-AEAD-3BF65E31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090608"/>
            <a:ext cx="8043863" cy="5334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Code reuse: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Golden rule of function: if you need to write one sentence more than once, write it as a function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Decompose complex problem into simpler ones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Reliability: avoid to copy bugs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Maintainability: modify one place, affect all calls to this function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Improve the clarity of code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0302F-3B26-4051-823A-0A4550D1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5CEDA-BB38-4203-929D-19D59D2A45EE}"/>
              </a:ext>
            </a:extLst>
          </p:cNvPr>
          <p:cNvSpPr/>
          <p:nvPr/>
        </p:nvSpPr>
        <p:spPr>
          <a:xfrm>
            <a:off x="1211029" y="6444734"/>
            <a:ext cx="1348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zetcode.com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8C2F2-7511-4E6F-A679-503E4A9F3CE8}"/>
              </a:ext>
            </a:extLst>
          </p:cNvPr>
          <p:cNvSpPr txBox="1"/>
          <p:nvPr/>
        </p:nvSpPr>
        <p:spPr>
          <a:xfrm>
            <a:off x="771524" y="610076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Question: Is there any disadvantage of using functions?</a:t>
            </a:r>
          </a:p>
        </p:txBody>
      </p:sp>
    </p:spTree>
    <p:extLst>
      <p:ext uri="{BB962C8B-B14F-4D97-AF65-F5344CB8AC3E}">
        <p14:creationId xmlns:p14="http://schemas.microsoft.com/office/powerpoint/2010/main" val="271128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49BF2C2-880D-4346-B61B-559D8F477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</a:t>
            </a:r>
            <a:r>
              <a:rPr lang="en-US" altLang="en-US" dirty="0"/>
              <a:t>and Calling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2BA58C7-09B8-4171-881F-9DC4D72FF4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Function definition</a:t>
            </a:r>
            <a:r>
              <a:rPr lang="en-US" altLang="en-US" dirty="0"/>
              <a:t>: contains the statements that make up a function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u="sng" dirty="0"/>
              <a:t>Function call</a:t>
            </a:r>
            <a:r>
              <a:rPr lang="en-US" altLang="en-US" dirty="0"/>
              <a:t>: a statement that causes a function to execute</a:t>
            </a: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9546ED-5242-4C9A-9D57-1EB8EA82C29E}"/>
              </a:ext>
            </a:extLst>
          </p:cNvPr>
          <p:cNvSpPr txBox="1"/>
          <p:nvPr/>
        </p:nvSpPr>
        <p:spPr>
          <a:xfrm>
            <a:off x="685800" y="5272077"/>
            <a:ext cx="807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You MUST place either the </a:t>
            </a:r>
            <a:r>
              <a:rPr lang="en-US" b="1" dirty="0">
                <a:solidFill>
                  <a:srgbClr val="B07704"/>
                </a:solidFill>
              </a:rPr>
              <a:t>function definition</a:t>
            </a:r>
            <a:r>
              <a:rPr lang="en-US" dirty="0">
                <a:solidFill>
                  <a:schemeClr val="accent2"/>
                </a:solidFill>
              </a:rPr>
              <a:t> or the </a:t>
            </a:r>
            <a:r>
              <a:rPr lang="en-US" b="1" dirty="0">
                <a:solidFill>
                  <a:srgbClr val="B07704"/>
                </a:solidFill>
              </a:rPr>
              <a:t>function prototype</a:t>
            </a:r>
            <a:r>
              <a:rPr lang="en-US" dirty="0">
                <a:solidFill>
                  <a:schemeClr val="accent2"/>
                </a:solidFill>
              </a:rPr>
              <a:t> ahead of all calls to the function. Otherwise, the program will not compile.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We will introduce </a:t>
            </a:r>
            <a:r>
              <a:rPr lang="en-US" b="1" dirty="0">
                <a:solidFill>
                  <a:srgbClr val="B07704"/>
                </a:solidFill>
              </a:rPr>
              <a:t>function prototype </a:t>
            </a:r>
            <a:r>
              <a:rPr lang="en-US" dirty="0">
                <a:solidFill>
                  <a:schemeClr val="accent2"/>
                </a:solidFill>
              </a:rPr>
              <a:t>later.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9DC3-022C-4CE7-9CFA-9DFFCD28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5B65A-58C6-4A76-B9B5-9C09A296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43208"/>
            <a:ext cx="8301038" cy="3219447"/>
          </a:xfrm>
        </p:spPr>
        <p:txBody>
          <a:bodyPr/>
          <a:lstStyle/>
          <a:p>
            <a:r>
              <a:rPr lang="en-US" altLang="en-US" sz="2400" u="sng" dirty="0"/>
              <a:t>return type:</a:t>
            </a:r>
            <a:r>
              <a:rPr lang="en-US" altLang="en-US" sz="2400" dirty="0"/>
              <a:t> data type of the value that function returns </a:t>
            </a:r>
            <a:r>
              <a:rPr lang="en-US" altLang="en-US" sz="2400" dirty="0">
                <a:solidFill>
                  <a:srgbClr val="0070C0"/>
                </a:solidFill>
              </a:rPr>
              <a:t>(</a:t>
            </a:r>
            <a:r>
              <a:rPr lang="en-US" altLang="en-US" sz="2400" i="1" dirty="0">
                <a:solidFill>
                  <a:srgbClr val="0070C0"/>
                </a:solidFill>
              </a:rPr>
              <a:t>the output of the function</a:t>
            </a:r>
            <a:r>
              <a:rPr lang="en-US" alt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en-US" sz="2400" u="sng" dirty="0"/>
              <a:t>name:</a:t>
            </a:r>
            <a:r>
              <a:rPr lang="en-US" altLang="en-US" sz="2400" dirty="0"/>
              <a:t> name of the function.  Function names follow same rules as variables</a:t>
            </a:r>
          </a:p>
          <a:p>
            <a:r>
              <a:rPr lang="en-US" altLang="en-US" sz="2400" u="sng" dirty="0"/>
              <a:t>parameter list:</a:t>
            </a:r>
            <a:r>
              <a:rPr lang="en-US" altLang="en-US" sz="2400" dirty="0"/>
              <a:t> variables containing values passed to the function </a:t>
            </a:r>
            <a:r>
              <a:rPr lang="en-US" altLang="en-US" sz="2400" dirty="0">
                <a:solidFill>
                  <a:srgbClr val="0070C0"/>
                </a:solidFill>
              </a:rPr>
              <a:t>(</a:t>
            </a:r>
            <a:r>
              <a:rPr lang="en-US" altLang="en-US" sz="2400" i="1" dirty="0">
                <a:solidFill>
                  <a:srgbClr val="0070C0"/>
                </a:solidFill>
              </a:rPr>
              <a:t>the input of the function</a:t>
            </a:r>
            <a:r>
              <a:rPr lang="en-US" alt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en-US" sz="2400" u="sng" dirty="0"/>
              <a:t>body:</a:t>
            </a:r>
            <a:r>
              <a:rPr lang="en-US" altLang="en-US" sz="2400" dirty="0"/>
              <a:t> statements that perform the function’s task, enclosed in </a:t>
            </a:r>
            <a:r>
              <a:rPr lang="en-US" altLang="en-US" sz="2400" dirty="0">
                <a:latin typeface="Courier New" panose="02070309020205020404" pitchFamily="49" charset="0"/>
              </a:rPr>
              <a:t>{}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3B20E0-6B23-42DD-AA5E-6CA61A93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EC602B-7E70-4585-9BEC-E4E82AEAEAB0}"/>
              </a:ext>
            </a:extLst>
          </p:cNvPr>
          <p:cNvSpPr/>
          <p:nvPr/>
        </p:nvSpPr>
        <p:spPr>
          <a:xfrm>
            <a:off x="1028701" y="1200773"/>
            <a:ext cx="79581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</a:rPr>
              <a:t>return_type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function_name</a:t>
            </a:r>
            <a:r>
              <a:rPr lang="en-US" sz="2200" dirty="0">
                <a:latin typeface="Courier New" panose="02070309020205020404" pitchFamily="49" charset="0"/>
              </a:rPr>
              <a:t>(parameter list) 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body of the function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7E7535-4A92-479C-81FA-0EC2FAA5E901}"/>
              </a:ext>
            </a:extLst>
          </p:cNvPr>
          <p:cNvSpPr txBox="1"/>
          <p:nvPr/>
        </p:nvSpPr>
        <p:spPr>
          <a:xfrm>
            <a:off x="685800" y="6062655"/>
            <a:ext cx="8015288" cy="38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 a function as a black box. The input and output are its interfaces.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430E9C-D1EC-4C96-BB23-DC6B2779A439}"/>
              </a:ext>
            </a:extLst>
          </p:cNvPr>
          <p:cNvSpPr/>
          <p:nvPr/>
        </p:nvSpPr>
        <p:spPr>
          <a:xfrm>
            <a:off x="914400" y="6444734"/>
            <a:ext cx="6415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https://www.tutorialspoint.com/cplusplus/cpp_functions.htm</a:t>
            </a:r>
          </a:p>
        </p:txBody>
      </p:sp>
    </p:spTree>
    <p:extLst>
      <p:ext uri="{BB962C8B-B14F-4D97-AF65-F5344CB8AC3E}">
        <p14:creationId xmlns:p14="http://schemas.microsoft.com/office/powerpoint/2010/main" val="15213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ED1F6-A853-4FB5-9B9B-D1972494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62C728-9FB3-4107-BF81-43B5D894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331FCA-D976-4409-819F-71A5F9AA34C8}"/>
              </a:ext>
            </a:extLst>
          </p:cNvPr>
          <p:cNvSpPr/>
          <p:nvPr/>
        </p:nvSpPr>
        <p:spPr>
          <a:xfrm>
            <a:off x="700088" y="1143800"/>
            <a:ext cx="84582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</a:rPr>
              <a:t>// function returning the max between two numbers</a:t>
            </a:r>
          </a:p>
          <a:p>
            <a:endParaRPr lang="en-US" sz="2100" dirty="0">
              <a:latin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</a:rPr>
              <a:t>int max(int num1, int num2) {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// local variable declaration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int result;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if (num1 &gt; num2)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   result = num1;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else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   result = num2;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return result; 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E4CFFE-405C-4284-92A8-2488C0848E62}"/>
              </a:ext>
            </a:extLst>
          </p:cNvPr>
          <p:cNvSpPr/>
          <p:nvPr/>
        </p:nvSpPr>
        <p:spPr>
          <a:xfrm>
            <a:off x="685800" y="5587006"/>
            <a:ext cx="6372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is the return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 many input parameters? What are their types?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D236C9-0DC0-4DF2-8B97-CACA7E00D55D}"/>
              </a:ext>
            </a:extLst>
          </p:cNvPr>
          <p:cNvSpPr/>
          <p:nvPr/>
        </p:nvSpPr>
        <p:spPr>
          <a:xfrm>
            <a:off x="957257" y="6490782"/>
            <a:ext cx="4500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https://tutorialink.com/cpp/cpp-functions.cpp</a:t>
            </a:r>
          </a:p>
        </p:txBody>
      </p:sp>
    </p:spTree>
    <p:extLst>
      <p:ext uri="{BB962C8B-B14F-4D97-AF65-F5344CB8AC3E}">
        <p14:creationId xmlns:p14="http://schemas.microsoft.com/office/powerpoint/2010/main" val="157527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369E14E-4E35-4AB6-B44C-68726818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 Function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44F272E-154D-4E79-81BE-EC433718E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799" y="1133471"/>
            <a:ext cx="8158163" cy="52959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Function </a:t>
            </a:r>
            <a:r>
              <a:rPr lang="en-US" altLang="en-US" sz="2400" dirty="0">
                <a:latin typeface="Courier New" panose="02070309020205020404" pitchFamily="49" charset="0"/>
              </a:rPr>
              <a:t>main</a:t>
            </a:r>
            <a:r>
              <a:rPr lang="en-US" altLang="en-US" sz="2800" dirty="0"/>
              <a:t> is called </a:t>
            </a:r>
            <a:r>
              <a:rPr lang="en-US" altLang="en-US" sz="2800" dirty="0">
                <a:solidFill>
                  <a:srgbClr val="B07704"/>
                </a:solidFill>
              </a:rPr>
              <a:t>automatically</a:t>
            </a:r>
            <a:r>
              <a:rPr lang="en-US" altLang="en-US" sz="2800" dirty="0"/>
              <a:t> when a program starts; all other functions are called by </a:t>
            </a:r>
            <a:r>
              <a:rPr lang="en-US" altLang="en-US" sz="2400" dirty="0">
                <a:latin typeface="Courier New" panose="02070309020205020404" pitchFamily="49" charset="0"/>
              </a:rPr>
              <a:t>function call </a:t>
            </a:r>
            <a:r>
              <a:rPr lang="en-US" altLang="en-US" sz="2800" dirty="0"/>
              <a:t>statements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How to call a function: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function_name</a:t>
            </a:r>
            <a:r>
              <a:rPr lang="en-US" dirty="0">
                <a:latin typeface="Courier New" panose="02070309020205020404" pitchFamily="49" charset="0"/>
              </a:rPr>
              <a:t>(arguments);</a:t>
            </a:r>
          </a:p>
          <a:p>
            <a:pPr lvl="2">
              <a:lnSpc>
                <a:spcPct val="90000"/>
              </a:lnSpc>
              <a:buClr>
                <a:srgbClr val="3333CC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E.g.: max(a, 200);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called, program executes the body of the called function</a:t>
            </a:r>
            <a:br>
              <a:rPr lang="en-US" altLang="en-US" sz="2800" dirty="0"/>
            </a:br>
            <a:r>
              <a:rPr lang="en-US" altLang="en-US" sz="2000" dirty="0"/>
              <a:t> 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After the function terminates, execution resumes in the calling function at point of call</a:t>
            </a: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7E3F7D33-E53C-4109-8D56-149394179D2F}"/>
              </a:ext>
            </a:extLst>
          </p:cNvPr>
          <p:cNvSpPr/>
          <p:nvPr/>
        </p:nvSpPr>
        <p:spPr bwMode="auto">
          <a:xfrm>
            <a:off x="6429375" y="2444114"/>
            <a:ext cx="2414587" cy="984885"/>
          </a:xfrm>
          <a:prstGeom prst="wedgeRectCallout">
            <a:avLst>
              <a:gd name="adj1" fmla="val -75049"/>
              <a:gd name="adj2" fmla="val 39234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Values/variables 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orresponding to the parameter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BC5F922-97BB-4FB6-998C-369B5E973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of Function Call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501752E2-096D-45D2-85CF-FED6D253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1" y="2038349"/>
            <a:ext cx="8129311" cy="357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C95656AC-9891-469D-8AAF-415660C6E3C4}"/>
              </a:ext>
            </a:extLst>
          </p:cNvPr>
          <p:cNvSpPr/>
          <p:nvPr/>
        </p:nvSpPr>
        <p:spPr bwMode="auto">
          <a:xfrm>
            <a:off x="4178959" y="3648074"/>
            <a:ext cx="1764369" cy="357188"/>
          </a:xfrm>
          <a:prstGeom prst="wedgeRectCallout">
            <a:avLst>
              <a:gd name="adj1" fmla="val -94260"/>
              <a:gd name="adj2" fmla="val 19656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starts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F178F05F-3F72-46BF-88F4-0543B7CB1A8F}"/>
              </a:ext>
            </a:extLst>
          </p:cNvPr>
          <p:cNvSpPr/>
          <p:nvPr/>
        </p:nvSpPr>
        <p:spPr bwMode="auto">
          <a:xfrm>
            <a:off x="271467" y="1428748"/>
            <a:ext cx="1664357" cy="652464"/>
          </a:xfrm>
          <a:prstGeom prst="wedgeRectCallout">
            <a:avLst>
              <a:gd name="adj1" fmla="val 25539"/>
              <a:gd name="adj2" fmla="val 128298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Jump to the called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551ECE6-EB9C-4EB6-9D37-0181ADB92A78}"/>
              </a:ext>
            </a:extLst>
          </p:cNvPr>
          <p:cNvSpPr/>
          <p:nvPr/>
        </p:nvSpPr>
        <p:spPr bwMode="auto">
          <a:xfrm>
            <a:off x="495304" y="5614996"/>
            <a:ext cx="1819275" cy="652464"/>
          </a:xfrm>
          <a:prstGeom prst="wedgeRectCallout">
            <a:avLst>
              <a:gd name="adj1" fmla="val -707"/>
              <a:gd name="adj2" fmla="val -176081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Back to the calling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966F3-BD16-47F0-B316-7265205B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3: Arrays and Functions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38FBD-B442-4E19-A347-66AAC9CD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98756"/>
            <a:ext cx="7772400" cy="5029200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Arrays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Modular </a:t>
            </a:r>
            <a:r>
              <a:rPr lang="en-US" sz="2400" dirty="0"/>
              <a:t>Programming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Defining and Calling Functions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Passing Data into a Function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Returning a Value from a Function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Local and Global Variables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Default Arguments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Using Reference Variables as Parameters 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Overloading Functions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Recursion Function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82407-AF89-4581-AB07-A756315F3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B69BC-4504-4C9A-98B2-526971DF78B4}"/>
              </a:ext>
            </a:extLst>
          </p:cNvPr>
          <p:cNvSpPr/>
          <p:nvPr/>
        </p:nvSpPr>
        <p:spPr>
          <a:xfrm>
            <a:off x="685800" y="5638800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Partial contents of this note refer to https://www.pearson.com/us/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Copyright 2018, 2015, 2012, 2009 Pearson Education, Inc., All rights 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Dissemination or sale of any part of this note is NOT permitted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92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74A9-9952-4FA4-9EC3-6131A535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3DD0C-C77C-4063-BC4C-7D160AB56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886700" cy="5029200"/>
          </a:xfrm>
        </p:spPr>
        <p:txBody>
          <a:bodyPr/>
          <a:lstStyle/>
          <a:p>
            <a:r>
              <a:rPr lang="en-US" dirty="0"/>
              <a:t>Define a function named </a:t>
            </a:r>
            <a:r>
              <a:rPr lang="en-US" sz="2400" dirty="0" err="1">
                <a:latin typeface="Courier New" panose="02070309020205020404" pitchFamily="49" charset="0"/>
              </a:rPr>
              <a:t>rectDraw</a:t>
            </a:r>
            <a:r>
              <a:rPr lang="en-US" dirty="0"/>
              <a:t> to draw the following rectangle with asterisks</a:t>
            </a:r>
          </a:p>
          <a:p>
            <a:r>
              <a:rPr lang="en-US" dirty="0"/>
              <a:t>Call the </a:t>
            </a:r>
            <a:r>
              <a:rPr lang="en-US" sz="2400" dirty="0" err="1">
                <a:latin typeface="Courier New" panose="02070309020205020404" pitchFamily="49" charset="0"/>
              </a:rPr>
              <a:t>rectDraw</a:t>
            </a:r>
            <a:r>
              <a:rPr lang="en-US" dirty="0"/>
              <a:t> function in the </a:t>
            </a:r>
            <a:r>
              <a:rPr lang="en-US" sz="2400" dirty="0">
                <a:latin typeface="Courier New" panose="02070309020205020404" pitchFamily="49" charset="0"/>
              </a:rPr>
              <a:t>main</a:t>
            </a:r>
            <a:r>
              <a:rPr lang="en-US" dirty="0"/>
              <a:t> function</a:t>
            </a:r>
          </a:p>
          <a:p>
            <a:r>
              <a:rPr lang="en-US" dirty="0"/>
              <a:t>Test your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*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CDBF7-876B-461B-9A67-13894F9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2B740-C865-4027-9804-867D8548055F}"/>
              </a:ext>
            </a:extLst>
          </p:cNvPr>
          <p:cNvSpPr txBox="1"/>
          <p:nvPr/>
        </p:nvSpPr>
        <p:spPr>
          <a:xfrm>
            <a:off x="2100263" y="3562350"/>
            <a:ext cx="390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ea typeface="+mn-ea"/>
              </a:rPr>
              <a:t>*****</a:t>
            </a:r>
            <a:r>
              <a:rPr lang="en-US" sz="2400" b="1" dirty="0">
                <a:latin typeface="Courier New" panose="02070309020205020404" pitchFamily="49" charset="0"/>
              </a:rPr>
              <a:t>***</a:t>
            </a:r>
            <a:endParaRPr lang="en-US" sz="2400" b="1" dirty="0">
              <a:latin typeface="Courier New" panose="02070309020205020404" pitchFamily="49" charset="0"/>
              <a:ea typeface="+mn-ea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ea typeface="+mn-ea"/>
              </a:rPr>
              <a:t>*****</a:t>
            </a:r>
            <a:r>
              <a:rPr lang="en-US" sz="2400" b="1" dirty="0">
                <a:latin typeface="Courier New" panose="02070309020205020404" pitchFamily="49" charset="0"/>
              </a:rPr>
              <a:t>***</a:t>
            </a:r>
            <a:endParaRPr lang="en-US" sz="2400" b="1" dirty="0">
              <a:latin typeface="Courier New" panose="02070309020205020404" pitchFamily="49" charset="0"/>
              <a:ea typeface="+mn-ea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ea typeface="+mn-ea"/>
              </a:rPr>
              <a:t>*****</a:t>
            </a:r>
            <a:r>
              <a:rPr lang="en-US" sz="2400" b="1" dirty="0">
                <a:latin typeface="Courier New" panose="02070309020205020404" pitchFamily="49" charset="0"/>
              </a:rPr>
              <a:t>***</a:t>
            </a:r>
            <a:endParaRPr lang="en-US" sz="2400" b="1" dirty="0">
              <a:latin typeface="Courier New" panose="02070309020205020404" pitchFamily="49" charset="0"/>
              <a:ea typeface="+mn-ea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ea typeface="+mn-ea"/>
              </a:rPr>
              <a:t>*****</a:t>
            </a:r>
            <a:r>
              <a:rPr lang="en-US" sz="2400" b="1" dirty="0">
                <a:latin typeface="Courier New" panose="02070309020205020404" pitchFamily="49" charset="0"/>
              </a:rPr>
              <a:t>***</a:t>
            </a:r>
            <a:endParaRPr lang="en-US" sz="2400" b="1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E2E4E-D974-4580-AD31-1608039B05B5}"/>
              </a:ext>
            </a:extLst>
          </p:cNvPr>
          <p:cNvSpPr txBox="1"/>
          <p:nvPr/>
        </p:nvSpPr>
        <p:spPr>
          <a:xfrm>
            <a:off x="885462" y="6476998"/>
            <a:ext cx="36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RectDraw.cpp</a:t>
            </a:r>
          </a:p>
        </p:txBody>
      </p:sp>
    </p:spTree>
    <p:extLst>
      <p:ext uri="{BB962C8B-B14F-4D97-AF65-F5344CB8AC3E}">
        <p14:creationId xmlns:p14="http://schemas.microsoft.com/office/powerpoint/2010/main" val="37814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535FFEA-965C-40EF-9860-A68E3F5AE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Prototypes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EC58136-ABF0-4BB7-AC07-3A3D14C8C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84694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Compiler must know the following about  a function before it is called: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type of each parameter</a:t>
            </a:r>
          </a:p>
          <a:p>
            <a:endParaRPr lang="en-US" altLang="en-US" dirty="0"/>
          </a:p>
          <a:p>
            <a:r>
              <a:rPr lang="en-US" altLang="en-US" dirty="0"/>
              <a:t>Two solutions:</a:t>
            </a:r>
          </a:p>
          <a:p>
            <a:pPr lvl="1"/>
            <a:r>
              <a:rPr lang="en-US" altLang="en-US" dirty="0"/>
              <a:t>Define a function before call it</a:t>
            </a:r>
          </a:p>
          <a:p>
            <a:pPr lvl="1"/>
            <a:r>
              <a:rPr lang="en-US" altLang="en-US" dirty="0"/>
              <a:t>Declare a function with a </a:t>
            </a:r>
            <a:r>
              <a:rPr lang="en-US" altLang="en-US" dirty="0">
                <a:latin typeface="Courier New" panose="02070309020205020404" pitchFamily="49" charset="0"/>
              </a:rPr>
              <a:t>function prototype </a:t>
            </a:r>
            <a:r>
              <a:rPr lang="en-US" altLang="en-US" dirty="0"/>
              <a:t>(i.e. </a:t>
            </a:r>
            <a:r>
              <a:rPr lang="en-US" altLang="en-US" dirty="0">
                <a:latin typeface="Courier New" panose="02070309020205020404" pitchFamily="49" charset="0"/>
              </a:rPr>
              <a:t>function declaration</a:t>
            </a:r>
            <a:r>
              <a:rPr lang="en-US" altLang="en-US" dirty="0"/>
              <a:t>) before call 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1F9B5-F25B-4FA9-9CD4-EA62352A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C8337-95FF-4EF5-A26A-000A390D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58" y="1128713"/>
            <a:ext cx="8529642" cy="53149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Syntax of function prototype:</a:t>
            </a:r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latin typeface="Courier New" panose="02070309020205020404" pitchFamily="49" charset="0"/>
              </a:rPr>
              <a:t>return_type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function_name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parameter_list</a:t>
            </a:r>
            <a:r>
              <a:rPr lang="en-US" dirty="0"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pPr lvl="1">
              <a:lnSpc>
                <a:spcPct val="125000"/>
              </a:lnSpc>
            </a:pPr>
            <a:r>
              <a:rPr lang="en-US" dirty="0"/>
              <a:t>Must end with a semicolon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Usually placed near the top of a program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When using prototypes, can place function definitions in any order in source file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In the parameter list, the parameter names are optional. For example, the following two are both correct.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338BC-B90E-4A30-B141-07A371C5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DAA385-41F8-45DD-AFBD-B3F7FB964CF3}"/>
              </a:ext>
            </a:extLst>
          </p:cNvPr>
          <p:cNvSpPr/>
          <p:nvPr/>
        </p:nvSpPr>
        <p:spPr>
          <a:xfrm>
            <a:off x="791852" y="5571796"/>
            <a:ext cx="7737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protofunction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(int first, int second</a:t>
            </a:r>
            <a:r>
              <a:rPr lang="en-US" sz="2000" dirty="0" smtClean="0">
                <a:latin typeface="Courier New" panose="02070309020205020404" pitchFamily="49" charset="0"/>
                <a:ea typeface="+mn-ea"/>
              </a:rPr>
              <a:t>); or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protofunction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(int, int);</a:t>
            </a:r>
          </a:p>
        </p:txBody>
      </p:sp>
    </p:spTree>
    <p:extLst>
      <p:ext uri="{BB962C8B-B14F-4D97-AF65-F5344CB8AC3E}">
        <p14:creationId xmlns:p14="http://schemas.microsoft.com/office/powerpoint/2010/main" val="320430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80B16-43A7-425D-A789-D4A9DF40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70796-693B-45A9-AC3B-55C640E8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34539-4359-47B2-A4AD-B81B02430B98}"/>
              </a:ext>
            </a:extLst>
          </p:cNvPr>
          <p:cNvSpPr/>
          <p:nvPr/>
        </p:nvSpPr>
        <p:spPr>
          <a:xfrm>
            <a:off x="885825" y="1063769"/>
            <a:ext cx="8258175" cy="548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latin typeface="Courier New" panose="02070309020205020404" pitchFamily="49" charset="0"/>
                <a:ea typeface="+mn-ea"/>
              </a:rPr>
              <a:t>...</a:t>
            </a:r>
          </a:p>
          <a:p>
            <a:pPr>
              <a:lnSpc>
                <a:spcPts val="2100"/>
              </a:lnSpc>
            </a:pPr>
            <a:r>
              <a:rPr lang="en-US" dirty="0" smtClean="0">
                <a:latin typeface="Courier New" panose="02070309020205020404" pitchFamily="49" charset="0"/>
                <a:ea typeface="+mn-ea"/>
              </a:rPr>
              <a:t>void deep();</a:t>
            </a:r>
          </a:p>
          <a:p>
            <a:pPr>
              <a:lnSpc>
                <a:spcPts val="2100"/>
              </a:lnSpc>
            </a:pPr>
            <a:r>
              <a:rPr lang="en-US" dirty="0" smtClean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deeper();</a:t>
            </a:r>
          </a:p>
          <a:p>
            <a:pPr>
              <a:lnSpc>
                <a:spcPts val="2100"/>
              </a:lnSpc>
            </a:pPr>
            <a:endParaRPr lang="en-US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int main() {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 &lt;&lt; “I am starting in function main. \n”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deep();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 &lt;&lt; “Back in function main again. \n”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return 0;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100"/>
              </a:lnSpc>
            </a:pPr>
            <a:endParaRPr lang="en-US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void deep() {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 &lt;&lt; “I am now in the function deep. \n”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deeper();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 &lt;&lt; “Now I am back in deep. \n”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100"/>
              </a:lnSpc>
            </a:pPr>
            <a:endParaRPr lang="en-US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void deeper() {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 &lt;&lt; “I am now in the function deeper. \n”</a:t>
            </a:r>
          </a:p>
          <a:p>
            <a:pPr>
              <a:lnSpc>
                <a:spcPts val="21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E80D0B78-4C37-4DFD-848F-487931DD99F0}"/>
              </a:ext>
            </a:extLst>
          </p:cNvPr>
          <p:cNvSpPr/>
          <p:nvPr/>
        </p:nvSpPr>
        <p:spPr bwMode="auto">
          <a:xfrm>
            <a:off x="3739821" y="1314448"/>
            <a:ext cx="1417967" cy="652464"/>
          </a:xfrm>
          <a:prstGeom prst="wedgeRectCallout">
            <a:avLst>
              <a:gd name="adj1" fmla="val -98299"/>
              <a:gd name="adj2" fmla="val 3481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prototypes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744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B330E31-37C0-4499-A13E-E2A43BC1F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Passing </a:t>
            </a:r>
            <a:r>
              <a:rPr lang="en-US" altLang="en-US" dirty="0"/>
              <a:t>Data into a Function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4F60388-8602-48AF-9A8A-F4A5F866C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08072"/>
            <a:ext cx="8329613" cy="5359400"/>
          </a:xfrm>
        </p:spPr>
        <p:txBody>
          <a:bodyPr/>
          <a:lstStyle/>
          <a:p>
            <a:r>
              <a:rPr lang="en-US" altLang="en-US" sz="2400" dirty="0"/>
              <a:t>Can pass values into a function at time of call:</a:t>
            </a:r>
          </a:p>
          <a:p>
            <a:endParaRPr lang="en-US" altLang="en-US" sz="2400" dirty="0"/>
          </a:p>
          <a:p>
            <a:endParaRPr lang="en-US" altLang="en-US" sz="4400" dirty="0"/>
          </a:p>
          <a:p>
            <a:endParaRPr lang="en-US" altLang="en-US" sz="32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95C7EF-50C4-4795-A904-BA050700EBDD}"/>
              </a:ext>
            </a:extLst>
          </p:cNvPr>
          <p:cNvSpPr/>
          <p:nvPr/>
        </p:nvSpPr>
        <p:spPr>
          <a:xfrm>
            <a:off x="1300162" y="1756447"/>
            <a:ext cx="61150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</a:rPr>
              <a:t>ret = </a:t>
            </a:r>
            <a:r>
              <a:rPr lang="en-US" altLang="en-US" sz="2100" dirty="0">
                <a:latin typeface="Courier New" panose="02070309020205020404" pitchFamily="49" charset="0"/>
              </a:rPr>
              <a:t>max(a, b);</a:t>
            </a:r>
            <a:endParaRPr lang="en-US" sz="2100" dirty="0">
              <a:latin typeface="Courier New" panose="02070309020205020404" pitchFamily="49" charset="0"/>
            </a:endParaRPr>
          </a:p>
          <a:p>
            <a:endParaRPr lang="en-US" sz="2100" dirty="0">
              <a:latin typeface="Courier New" panose="02070309020205020404" pitchFamily="49" charset="0"/>
            </a:endParaRPr>
          </a:p>
          <a:p>
            <a:endParaRPr lang="en-US" sz="2100" dirty="0">
              <a:latin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</a:rPr>
              <a:t>int max(int num1, int num2) {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// local variable declaration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int result;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if (num1 &gt; num2)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   result = num1;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else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   result = num2;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   return result; </a:t>
            </a:r>
          </a:p>
          <a:p>
            <a:r>
              <a:rPr lang="en-US" sz="21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5E88EE1C-67CE-424E-B961-D52F2E133B94}"/>
              </a:ext>
            </a:extLst>
          </p:cNvPr>
          <p:cNvSpPr/>
          <p:nvPr/>
        </p:nvSpPr>
        <p:spPr bwMode="auto">
          <a:xfrm>
            <a:off x="5340022" y="1677986"/>
            <a:ext cx="2246642" cy="407989"/>
          </a:xfrm>
          <a:prstGeom prst="wedgeRectCallout">
            <a:avLst>
              <a:gd name="adj1" fmla="val -78585"/>
              <a:gd name="adj2" fmla="val 20991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call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B491FA49-AA60-4A2E-BF98-2B82D4408352}"/>
              </a:ext>
            </a:extLst>
          </p:cNvPr>
          <p:cNvSpPr/>
          <p:nvPr/>
        </p:nvSpPr>
        <p:spPr bwMode="auto">
          <a:xfrm>
            <a:off x="6720517" y="2655889"/>
            <a:ext cx="2246642" cy="407989"/>
          </a:xfrm>
          <a:prstGeom prst="wedgeRectCallout">
            <a:avLst>
              <a:gd name="adj1" fmla="val -78585"/>
              <a:gd name="adj2" fmla="val 20991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definition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D08DE1-3818-47DE-A89B-A9B7D8754E23}"/>
              </a:ext>
            </a:extLst>
          </p:cNvPr>
          <p:cNvGrpSpPr/>
          <p:nvPr/>
        </p:nvGrpSpPr>
        <p:grpSpPr>
          <a:xfrm>
            <a:off x="2237742" y="2085975"/>
            <a:ext cx="2882574" cy="686134"/>
            <a:chOff x="2237742" y="2085975"/>
            <a:chExt cx="2882574" cy="68613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5DD5D5F8-F46F-4CB2-8B74-E9557058D986}"/>
                </a:ext>
              </a:extLst>
            </p:cNvPr>
            <p:cNvCxnSpPr/>
            <p:nvPr/>
          </p:nvCxnSpPr>
          <p:spPr bwMode="auto">
            <a:xfrm>
              <a:off x="3100388" y="2114550"/>
              <a:ext cx="500062" cy="65755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C08C58C-6CBB-4602-B82B-F45E5862F9AE}"/>
                </a:ext>
              </a:extLst>
            </p:cNvPr>
            <p:cNvCxnSpPr/>
            <p:nvPr/>
          </p:nvCxnSpPr>
          <p:spPr bwMode="auto">
            <a:xfrm>
              <a:off x="3600450" y="2085975"/>
              <a:ext cx="1519866" cy="6861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2AE2837-037C-42A2-A163-411060684673}"/>
                </a:ext>
              </a:extLst>
            </p:cNvPr>
            <p:cNvSpPr txBox="1"/>
            <p:nvPr/>
          </p:nvSpPr>
          <p:spPr>
            <a:xfrm>
              <a:off x="2237742" y="2192463"/>
              <a:ext cx="1012660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FF0000"/>
                  </a:solidFill>
                </a:rPr>
                <a:t>Passing data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5F77-0A1F-4EF2-9D44-7202A329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and Argument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A8B6D-61A0-4F8B-9A4B-2DF48C1F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Values passed to function are </a:t>
            </a:r>
            <a:r>
              <a:rPr lang="en-US" altLang="en-US" u="sng" dirty="0"/>
              <a:t>arguments</a:t>
            </a:r>
            <a:endParaRPr lang="en-US" altLang="en-US" dirty="0"/>
          </a:p>
          <a:p>
            <a:pPr marL="400050" lvl="1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</a:rPr>
              <a:t>ret = </a:t>
            </a:r>
            <a:r>
              <a:rPr lang="en-US" altLang="en-US" dirty="0">
                <a:latin typeface="Courier New" panose="02070309020205020404" pitchFamily="49" charset="0"/>
              </a:rPr>
              <a:t>max(</a:t>
            </a:r>
            <a:r>
              <a:rPr lang="en-US" altLang="en-US" b="1" dirty="0">
                <a:solidFill>
                  <a:srgbClr val="B07704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B07704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Variables in a function that hold the values passed as arguments are </a:t>
            </a:r>
            <a:r>
              <a:rPr lang="en-US" altLang="en-US" u="sng" dirty="0"/>
              <a:t>parameters</a:t>
            </a:r>
          </a:p>
          <a:p>
            <a:pPr marL="400050" lvl="1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</a:rPr>
              <a:t>int max(int </a:t>
            </a:r>
            <a:r>
              <a:rPr lang="en-US" b="1" dirty="0">
                <a:solidFill>
                  <a:srgbClr val="B07704"/>
                </a:solidFill>
                <a:latin typeface="Courier New" panose="02070309020205020404" pitchFamily="49" charset="0"/>
              </a:rPr>
              <a:t>num1</a:t>
            </a:r>
            <a:r>
              <a:rPr lang="en-US" dirty="0">
                <a:latin typeface="Courier New" panose="02070309020205020404" pitchFamily="49" charset="0"/>
              </a:rPr>
              <a:t>, int </a:t>
            </a:r>
            <a:r>
              <a:rPr lang="en-US" b="1" dirty="0">
                <a:solidFill>
                  <a:srgbClr val="B07704"/>
                </a:solidFill>
                <a:latin typeface="Courier New" panose="02070309020205020404" pitchFamily="49" charset="0"/>
              </a:rPr>
              <a:t>num2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endParaRPr lang="en-US" altLang="en-US" u="sng" dirty="0"/>
          </a:p>
          <a:p>
            <a:endParaRPr 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FF3C-002C-4EB5-8B9D-BC63C726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45048807-B1EF-42FF-AD43-E8B3EAE19497}"/>
              </a:ext>
            </a:extLst>
          </p:cNvPr>
          <p:cNvSpPr/>
          <p:nvPr/>
        </p:nvSpPr>
        <p:spPr bwMode="auto">
          <a:xfrm>
            <a:off x="4368472" y="1949452"/>
            <a:ext cx="2246642" cy="407989"/>
          </a:xfrm>
          <a:prstGeom prst="wedgeRectCallout">
            <a:avLst>
              <a:gd name="adj1" fmla="val -77949"/>
              <a:gd name="adj2" fmla="val 6983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Arguments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EFB90D17-1A93-4463-851A-84A5D6A53480}"/>
              </a:ext>
            </a:extLst>
          </p:cNvPr>
          <p:cNvSpPr/>
          <p:nvPr/>
        </p:nvSpPr>
        <p:spPr bwMode="auto">
          <a:xfrm>
            <a:off x="6550604" y="4148367"/>
            <a:ext cx="1722765" cy="407989"/>
          </a:xfrm>
          <a:prstGeom prst="wedgeRectCallout">
            <a:avLst>
              <a:gd name="adj1" fmla="val -82233"/>
              <a:gd name="adj2" fmla="val 17489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0688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8E77-CF59-4E74-AD10-FB608AAB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21570-F0E5-4A27-A759-43E39DAA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function named </a:t>
            </a:r>
            <a:r>
              <a:rPr lang="en-US" sz="2400" dirty="0" err="1">
                <a:latin typeface="Courier New" panose="02070309020205020404" pitchFamily="49" charset="0"/>
              </a:rPr>
              <a:t>rectDraw</a:t>
            </a:r>
            <a:r>
              <a:rPr lang="en-US" dirty="0"/>
              <a:t> to draw a rectangle of size </a:t>
            </a:r>
            <a:r>
              <a:rPr lang="en-US" sz="2400" dirty="0">
                <a:latin typeface="Courier New" panose="02070309020205020404" pitchFamily="49" charset="0"/>
              </a:rPr>
              <a:t>width * height </a:t>
            </a:r>
            <a:r>
              <a:rPr lang="en-US" dirty="0"/>
              <a:t>with asterisks. 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height</a:t>
            </a:r>
            <a:r>
              <a:rPr lang="en-US" dirty="0"/>
              <a:t> are two parameters of the </a:t>
            </a:r>
            <a:r>
              <a:rPr lang="en-US" dirty="0" err="1">
                <a:latin typeface="Courier New" panose="02070309020205020404" pitchFamily="49" charset="0"/>
              </a:rPr>
              <a:t>rectDraw</a:t>
            </a:r>
            <a:r>
              <a:rPr lang="en-US" dirty="0"/>
              <a:t> function</a:t>
            </a:r>
          </a:p>
          <a:p>
            <a:r>
              <a:rPr lang="en-US" dirty="0"/>
              <a:t>In the </a:t>
            </a:r>
            <a:r>
              <a:rPr lang="en-US" sz="2400" dirty="0">
                <a:latin typeface="Courier New" panose="02070309020205020404" pitchFamily="49" charset="0"/>
              </a:rPr>
              <a:t>main</a:t>
            </a:r>
            <a:r>
              <a:rPr lang="en-US" dirty="0"/>
              <a:t> function, ask the user to input the values of these two arguments; call the </a:t>
            </a:r>
            <a:r>
              <a:rPr lang="en-US" sz="2400" dirty="0" err="1">
                <a:latin typeface="Courier New" panose="02070309020205020404" pitchFamily="49" charset="0"/>
              </a:rPr>
              <a:t>rectDraw</a:t>
            </a:r>
            <a:r>
              <a:rPr lang="en-US" dirty="0"/>
              <a:t> function to draw the rectangle</a:t>
            </a:r>
          </a:p>
          <a:p>
            <a:r>
              <a:rPr lang="en-US" dirty="0"/>
              <a:t>Test your code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18B6-A8B6-4B4C-833C-1BA94D9E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E81D0E-1C43-4400-AF0C-253793A8584A}"/>
              </a:ext>
            </a:extLst>
          </p:cNvPr>
          <p:cNvSpPr txBox="1"/>
          <p:nvPr/>
        </p:nvSpPr>
        <p:spPr>
          <a:xfrm>
            <a:off x="885462" y="6476998"/>
            <a:ext cx="39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RectDraw2.cpp</a:t>
            </a:r>
          </a:p>
        </p:txBody>
      </p:sp>
    </p:spTree>
    <p:extLst>
      <p:ext uri="{BB962C8B-B14F-4D97-AF65-F5344CB8AC3E}">
        <p14:creationId xmlns:p14="http://schemas.microsoft.com/office/powerpoint/2010/main" val="1079450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002D390-5268-41F5-BD55-13E3948A3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685800"/>
          </a:xfrm>
        </p:spPr>
        <p:txBody>
          <a:bodyPr/>
          <a:lstStyle/>
          <a:p>
            <a:r>
              <a:rPr lang="en-US" altLang="en-US" dirty="0" smtClean="0"/>
              <a:t>Arrays </a:t>
            </a:r>
            <a:r>
              <a:rPr lang="en-US" altLang="en-US" dirty="0"/>
              <a:t>as Function Arguments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033C61C-363A-4DC0-8FAB-7D428E220A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7760"/>
            <a:ext cx="8305800" cy="489204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en-US" sz="2700" dirty="0"/>
              <a:t>To pass an array to a function, use the array name: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en-US" sz="2800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en-US" sz="1800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en-US" sz="1800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en-US" sz="2800" dirty="0"/>
              <a:t>To define a function that takes an array parameter, use empty </a:t>
            </a:r>
            <a:r>
              <a:rPr lang="en-US" altLang="en-US" sz="2800" dirty="0">
                <a:latin typeface="Courier New" panose="02070309020205020404" pitchFamily="49" charset="0"/>
              </a:rPr>
              <a:t>[]</a:t>
            </a:r>
            <a:r>
              <a:rPr lang="en-US" altLang="en-US" sz="2800" dirty="0"/>
              <a:t> for array argument: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9FC891-FDE7-418F-8B33-D96FCA06BD51}"/>
              </a:ext>
            </a:extLst>
          </p:cNvPr>
          <p:cNvSpPr/>
          <p:nvPr/>
        </p:nvSpPr>
        <p:spPr>
          <a:xfrm>
            <a:off x="1127760" y="1685229"/>
            <a:ext cx="7208520" cy="95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tests[5] = {79,82,91,77,84};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400" dirty="0">
                <a:latin typeface="Courier New" panose="02070309020205020404" pitchFamily="49" charset="0"/>
              </a:rPr>
              <a:t>(tests);</a:t>
            </a:r>
            <a:endParaRPr lang="en-US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D7AAD9-73DD-4E35-8719-4E26DA331542}"/>
              </a:ext>
            </a:extLst>
          </p:cNvPr>
          <p:cNvSpPr/>
          <p:nvPr/>
        </p:nvSpPr>
        <p:spPr>
          <a:xfrm>
            <a:off x="1127760" y="3718492"/>
            <a:ext cx="6050280" cy="204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function prototype</a:t>
            </a:r>
            <a:endParaRPr lang="en-US" altLang="en-US" sz="2400" dirty="0"/>
          </a:p>
          <a:p>
            <a:pPr lvl="1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void </a:t>
            </a:r>
            <a:r>
              <a:rPr lang="en-US" altLang="en-US" sz="24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400" dirty="0">
                <a:latin typeface="Courier New" panose="02070309020205020404" pitchFamily="49" charset="0"/>
              </a:rPr>
              <a:t>(int []); 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function header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void </a:t>
            </a:r>
            <a:r>
              <a:rPr lang="en-US" altLang="en-US" sz="24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400" dirty="0">
                <a:latin typeface="Courier New" panose="02070309020205020404" pitchFamily="49" charset="0"/>
              </a:rPr>
              <a:t>(int scores[])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1E55CF-0BAF-41CF-A90E-B73C2C43FE0B}"/>
              </a:ext>
            </a:extLst>
          </p:cNvPr>
          <p:cNvGrpSpPr/>
          <p:nvPr/>
        </p:nvGrpSpPr>
        <p:grpSpPr>
          <a:xfrm>
            <a:off x="6714581" y="4509722"/>
            <a:ext cx="2388325" cy="663049"/>
            <a:chOff x="6714581" y="4509722"/>
            <a:chExt cx="2388325" cy="663049"/>
          </a:xfrm>
        </p:grpSpPr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id="{EBD277DC-9E79-430A-A252-27D09AD1F9F7}"/>
                </a:ext>
              </a:extLst>
            </p:cNvPr>
            <p:cNvSpPr/>
            <p:nvPr/>
          </p:nvSpPr>
          <p:spPr bwMode="auto">
            <a:xfrm>
              <a:off x="6716213" y="4509763"/>
              <a:ext cx="2386693" cy="663008"/>
            </a:xfrm>
            <a:prstGeom prst="wedgeRectCallout">
              <a:avLst>
                <a:gd name="adj1" fmla="val -100902"/>
                <a:gd name="adj2" fmla="val -67822"/>
              </a:avLst>
            </a:prstGeom>
            <a:noFill/>
            <a:ln w="63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  <a:cs typeface="Courier New" panose="02070309020205020404" pitchFamily="49" charset="0"/>
                </a:rPr>
                <a:t>No size declarator inside the brackets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endParaRPr>
            </a:p>
          </p:txBody>
        </p:sp>
        <p:sp>
          <p:nvSpPr>
            <p:cNvPr id="7" name="对话气泡: 矩形 6">
              <a:extLst>
                <a:ext uri="{FF2B5EF4-FFF2-40B4-BE49-F238E27FC236}">
                  <a16:creationId xmlns:a16="http://schemas.microsoft.com/office/drawing/2014/main" id="{04EDC704-4E06-4D75-88D6-829016A01136}"/>
                </a:ext>
              </a:extLst>
            </p:cNvPr>
            <p:cNvSpPr/>
            <p:nvPr/>
          </p:nvSpPr>
          <p:spPr bwMode="auto">
            <a:xfrm>
              <a:off x="6714581" y="4509722"/>
              <a:ext cx="2386693" cy="663008"/>
            </a:xfrm>
            <a:prstGeom prst="wedgeRectCallout">
              <a:avLst>
                <a:gd name="adj1" fmla="val -54289"/>
                <a:gd name="adj2" fmla="val 102276"/>
              </a:avLst>
            </a:prstGeom>
            <a:noFill/>
            <a:ln w="63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  <a:cs typeface="Courier New" panose="02070309020205020404" pitchFamily="49" charset="0"/>
                </a:rPr>
                <a:t>No size declarator inside the brackets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32E970B-4F82-40B9-87CD-869C2D561265}"/>
              </a:ext>
            </a:extLst>
          </p:cNvPr>
          <p:cNvSpPr txBox="1"/>
          <p:nvPr/>
        </p:nvSpPr>
        <p:spPr>
          <a:xfrm>
            <a:off x="365760" y="5793183"/>
            <a:ext cx="877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Note: When an entire array is passed to a function, it is not passed by value, but passed by reference (only the starting memory address is passed).</a:t>
            </a:r>
          </a:p>
        </p:txBody>
      </p:sp>
    </p:spTree>
    <p:extLst>
      <p:ext uri="{BB962C8B-B14F-4D97-AF65-F5344CB8AC3E}">
        <p14:creationId xmlns:p14="http://schemas.microsoft.com/office/powerpoint/2010/main" val="33876671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3A6C6-FDE8-45E2-86C3-31F306A5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Function Arguments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C4DD-986D-481E-A926-CEE45337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ED66F6-553B-4BD4-8658-27739DE87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458200" cy="51511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When passing an array to a function, it is common to pass </a:t>
            </a:r>
            <a:r>
              <a:rPr lang="en-US" altLang="en-US" sz="2800" b="1" dirty="0">
                <a:solidFill>
                  <a:srgbClr val="B07704"/>
                </a:solidFill>
              </a:rPr>
              <a:t>array size </a:t>
            </a:r>
            <a:r>
              <a:rPr lang="en-US" altLang="en-US" sz="2800" dirty="0"/>
              <a:t>so that function knows how many elements to process: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400" dirty="0">
                <a:latin typeface="Courier New" panose="02070309020205020404" pitchFamily="49" charset="0"/>
              </a:rPr>
              <a:t>(tests, ARRAY_SIZE);</a:t>
            </a:r>
            <a:endParaRPr lang="en-US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Array size must also be reflected in prototype, header: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function prototype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000" dirty="0">
                <a:latin typeface="Courier New" panose="02070309020205020404" pitchFamily="49" charset="0"/>
              </a:rPr>
              <a:t>(int [], int); 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function header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000" dirty="0">
                <a:latin typeface="Courier New" panose="02070309020205020404" pitchFamily="49" charset="0"/>
              </a:rPr>
              <a:t>(int scores[], int size)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EE4B76BD-517C-48A9-8D55-6DCEEC537127}"/>
              </a:ext>
            </a:extLst>
          </p:cNvPr>
          <p:cNvSpPr/>
          <p:nvPr/>
        </p:nvSpPr>
        <p:spPr bwMode="auto">
          <a:xfrm>
            <a:off x="7241458" y="2665723"/>
            <a:ext cx="1843895" cy="427997"/>
          </a:xfrm>
          <a:prstGeom prst="wedgeRectCallout">
            <a:avLst>
              <a:gd name="adj1" fmla="val -83099"/>
              <a:gd name="adj2" fmla="val 28663"/>
            </a:avLst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# of elements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093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CE29C-DBE0-41C2-8B1B-A8C6C83A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6E700-548E-4721-83ED-FD95EDB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5041F3-6DCC-4A04-8521-440673351F9A}"/>
              </a:ext>
            </a:extLst>
          </p:cNvPr>
          <p:cNvSpPr/>
          <p:nvPr/>
        </p:nvSpPr>
        <p:spPr>
          <a:xfrm>
            <a:off x="282804" y="1110377"/>
            <a:ext cx="91050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#include &lt;iostream&gt;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using namespace std;</a:t>
            </a:r>
          </a:p>
          <a:p>
            <a:pPr>
              <a:lnSpc>
                <a:spcPts val="2200"/>
              </a:lnSpc>
            </a:pPr>
            <a:endParaRPr lang="en-US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showValues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(int [], int);  // Function prototype</a:t>
            </a:r>
          </a:p>
          <a:p>
            <a:pPr>
              <a:lnSpc>
                <a:spcPts val="2200"/>
              </a:lnSpc>
            </a:pPr>
            <a:endParaRPr lang="en-US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int main() {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const int ARRAY_SIZE = 8;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int numbers[ARRAY_SIZE] = {5, 10, 15, 20, 25, 30, 35, 40};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showValues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(numbers, ARRAY_SIZE);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return 0;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200"/>
              </a:lnSpc>
            </a:pPr>
            <a:endParaRPr lang="en-US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showValues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(int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nums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[], int size) {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for (int index = 0; index &lt; size; index++)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nums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[index] &lt;&lt; " ";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ea typeface="+mn-ea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AB2D19-32D3-4D0C-8635-F8349DF5860B}"/>
              </a:ext>
            </a:extLst>
          </p:cNvPr>
          <p:cNvSpPr txBox="1"/>
          <p:nvPr/>
        </p:nvSpPr>
        <p:spPr>
          <a:xfrm>
            <a:off x="5722620" y="5623560"/>
            <a:ext cx="3421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5 10 15 20 25 30 35 40</a:t>
            </a:r>
          </a:p>
        </p:txBody>
      </p:sp>
    </p:spTree>
    <p:extLst>
      <p:ext uri="{BB962C8B-B14F-4D97-AF65-F5344CB8AC3E}">
        <p14:creationId xmlns:p14="http://schemas.microsoft.com/office/powerpoint/2010/main" val="39668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966F3-BD16-47F0-B316-7265205B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38FBD-B442-4E19-A347-66AAC9CD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12" y="1607077"/>
            <a:ext cx="7772400" cy="2550143"/>
          </a:xfrm>
        </p:spPr>
        <p:txBody>
          <a:bodyPr/>
          <a:lstStyle/>
          <a:p>
            <a:pPr lvl="1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cs typeface="Arial"/>
              </a:rPr>
              <a:t>Array </a:t>
            </a:r>
            <a:r>
              <a:rPr lang="en-US" dirty="0"/>
              <a:t>in C++</a:t>
            </a:r>
          </a:p>
          <a:p>
            <a:pPr lvl="1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Range-Based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  <a:p>
            <a:pPr lvl="1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Processing </a:t>
            </a:r>
            <a:r>
              <a:rPr lang="en-US" dirty="0"/>
              <a:t>Array Contents</a:t>
            </a:r>
          </a:p>
          <a:p>
            <a:pPr lvl="1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Arrays </a:t>
            </a:r>
            <a:r>
              <a:rPr lang="en-US" dirty="0"/>
              <a:t>as Function Arguments</a:t>
            </a:r>
          </a:p>
          <a:p>
            <a:pPr lvl="1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Two-Dimensional </a:t>
            </a:r>
            <a:r>
              <a:rPr lang="en-US" dirty="0"/>
              <a:t>Arrays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82407-AF89-4581-AB07-A756315F3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B69BC-4504-4C9A-98B2-526971DF78B4}"/>
              </a:ext>
            </a:extLst>
          </p:cNvPr>
          <p:cNvSpPr/>
          <p:nvPr/>
        </p:nvSpPr>
        <p:spPr>
          <a:xfrm>
            <a:off x="685800" y="5638800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Partial contents of this note refer to https://www.pearson.com/us/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Copyright 2018, 2015, 2012, 2009 Pearson Education, Inc., All rights 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Dissemination or sale of any part of this note is NOT permitted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187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3724-885F-4193-932E-E9BCE581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practice: Array Rotation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82B5F-1F0C-49FF-91D3-5D3DB1B5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219200"/>
            <a:ext cx="8625525" cy="5029200"/>
          </a:xfrm>
        </p:spPr>
        <p:txBody>
          <a:bodyPr/>
          <a:lstStyle/>
          <a:p>
            <a:r>
              <a:rPr lang="en-US" dirty="0"/>
              <a:t>Write a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en-US" dirty="0"/>
              <a:t> that rotates an array of size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elements to the left</a:t>
            </a:r>
          </a:p>
          <a:p>
            <a:r>
              <a:rPr lang="en-US" dirty="0"/>
              <a:t>Use array as argument</a:t>
            </a:r>
          </a:p>
          <a:p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function, call the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en-US" dirty="0">
                <a:cs typeface="Courier New" panose="02070309020205020404" pitchFamily="49" charset="0"/>
              </a:rPr>
              <a:t> and show the rotated array</a:t>
            </a:r>
          </a:p>
          <a:p>
            <a:r>
              <a:rPr lang="en-US" dirty="0"/>
              <a:t>Test your code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B1E5B-E3AC-4606-A993-480D2C5F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075FEA-56F9-4AD3-B24F-7F53AEEA315F}"/>
              </a:ext>
            </a:extLst>
          </p:cNvPr>
          <p:cNvSpPr/>
          <p:nvPr/>
        </p:nvSpPr>
        <p:spPr>
          <a:xfrm>
            <a:off x="1264920" y="4328160"/>
            <a:ext cx="6918960" cy="1101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dirty="0">
                <a:latin typeface="Courier New" panose="02070309020205020404" pitchFamily="49" charset="0"/>
              </a:rPr>
              <a:t>For example: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latin typeface="Courier New" panose="02070309020205020404" pitchFamily="49" charset="0"/>
              </a:rPr>
              <a:t>Input: [1 2 3 4 5 6 7], n = 7, d = 2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latin typeface="Courier New" panose="02070309020205020404" pitchFamily="49" charset="0"/>
              </a:rPr>
              <a:t>Output: [3 4 5 6 7 1 2]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51609E-2C06-41B8-A472-3468D436AAFB}"/>
              </a:ext>
            </a:extLst>
          </p:cNvPr>
          <p:cNvSpPr/>
          <p:nvPr/>
        </p:nvSpPr>
        <p:spPr>
          <a:xfrm>
            <a:off x="4164495" y="6478654"/>
            <a:ext cx="5019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https://www.geeksforgeeks.org/array-rotation/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4A5940-D947-443F-8661-CD7BB3CE0C0E}"/>
              </a:ext>
            </a:extLst>
          </p:cNvPr>
          <p:cNvSpPr txBox="1"/>
          <p:nvPr/>
        </p:nvSpPr>
        <p:spPr>
          <a:xfrm>
            <a:off x="428260" y="6476998"/>
            <a:ext cx="390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ArrayRotation.cpp</a:t>
            </a:r>
          </a:p>
        </p:txBody>
      </p:sp>
    </p:spTree>
    <p:extLst>
      <p:ext uri="{BB962C8B-B14F-4D97-AF65-F5344CB8AC3E}">
        <p14:creationId xmlns:p14="http://schemas.microsoft.com/office/powerpoint/2010/main" val="401215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505A-B355-41B7-8EAA-A71A929E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5" y="304800"/>
            <a:ext cx="8458200" cy="685800"/>
          </a:xfrm>
        </p:spPr>
        <p:txBody>
          <a:bodyPr/>
          <a:lstStyle/>
          <a:p>
            <a:r>
              <a:rPr lang="en-US" dirty="0" smtClean="0"/>
              <a:t>Returning </a:t>
            </a:r>
            <a:r>
              <a:rPr lang="en-US" dirty="0"/>
              <a:t>a Value from a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9A824-9A62-46F8-8750-FA57A203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117601"/>
            <a:ext cx="8738648" cy="523965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</a:rPr>
              <a:t>return</a:t>
            </a:r>
            <a:r>
              <a:rPr lang="en-US" altLang="en-US" sz="3200" dirty="0"/>
              <a:t> Statement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en-US" sz="2800" dirty="0"/>
              <a:t>Used to </a:t>
            </a:r>
            <a:r>
              <a:rPr lang="en-US" altLang="en-US" sz="2800" dirty="0">
                <a:solidFill>
                  <a:srgbClr val="B07704"/>
                </a:solidFill>
              </a:rPr>
              <a:t>return a value </a:t>
            </a:r>
            <a:r>
              <a:rPr lang="en-US" altLang="en-US" sz="2800" dirty="0"/>
              <a:t>from a function or </a:t>
            </a:r>
            <a:r>
              <a:rPr lang="en-US" altLang="en-US" sz="2800" dirty="0">
                <a:solidFill>
                  <a:srgbClr val="B07704"/>
                </a:solidFill>
              </a:rPr>
              <a:t>end execution</a:t>
            </a:r>
            <a:r>
              <a:rPr lang="en-US" altLang="en-US" sz="2800" dirty="0"/>
              <a:t> of a function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en-US" sz="2800" dirty="0"/>
              <a:t>Can be placed anywhere in a function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en-US" altLang="en-US" sz="2400" dirty="0"/>
              <a:t>Statements that follow the </a:t>
            </a:r>
            <a:r>
              <a:rPr lang="en-US" altLang="en-US" sz="2400" dirty="0">
                <a:latin typeface="Courier New" panose="02070309020205020404" pitchFamily="49" charset="0"/>
              </a:rPr>
              <a:t>return</a:t>
            </a:r>
            <a:r>
              <a:rPr lang="en-US" altLang="en-US" sz="2400" dirty="0"/>
              <a:t> statement will not be executed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en-US" sz="2800" dirty="0"/>
              <a:t>Can be used to prevent abnormal termination of program 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en-US" sz="2800" dirty="0"/>
              <a:t>In a </a:t>
            </a:r>
            <a:r>
              <a:rPr lang="en-US" altLang="en-US" sz="2800" dirty="0">
                <a:latin typeface="Courier New" panose="02070309020205020404" pitchFamily="49" charset="0"/>
              </a:rPr>
              <a:t>void</a:t>
            </a:r>
            <a:r>
              <a:rPr lang="en-US" altLang="en-US" sz="2800" dirty="0"/>
              <a:t> function without a </a:t>
            </a:r>
            <a:r>
              <a:rPr lang="en-US" altLang="en-US" sz="2800" dirty="0">
                <a:latin typeface="Courier New" panose="02070309020205020404" pitchFamily="49" charset="0"/>
              </a:rPr>
              <a:t>return</a:t>
            </a:r>
            <a:r>
              <a:rPr lang="en-US" altLang="en-US" sz="2800" dirty="0"/>
              <a:t> statement, the function ends at its last </a:t>
            </a:r>
            <a:r>
              <a:rPr lang="en-US" altLang="en-US" sz="2800" dirty="0">
                <a:latin typeface="Courier New" panose="02070309020205020404" pitchFamily="49" charset="0"/>
              </a:rPr>
              <a:t>}</a:t>
            </a:r>
            <a:endParaRPr lang="en-US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F6A18-7AE9-4DEF-8590-BE932EAF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79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>
            <a:extLst>
              <a:ext uri="{FF2B5EF4-FFF2-40B4-BE49-F238E27FC236}">
                <a16:creationId xmlns:a16="http://schemas.microsoft.com/office/drawing/2014/main" id="{A4A01DDA-2BFC-42DD-AAFC-8D4B80A8A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9" y="348342"/>
            <a:ext cx="8107539" cy="685800"/>
          </a:xfrm>
        </p:spPr>
        <p:txBody>
          <a:bodyPr/>
          <a:lstStyle/>
          <a:p>
            <a:r>
              <a:rPr lang="en-US" altLang="en-US" sz="3600" dirty="0"/>
              <a:t>End Function Execution Using </a:t>
            </a:r>
            <a:r>
              <a:rPr lang="en-US" altLang="en-US" sz="3600" dirty="0">
                <a:latin typeface="Courier New" panose="02070309020205020404" pitchFamily="49" charset="0"/>
              </a:rPr>
              <a:t>return</a:t>
            </a:r>
            <a:endParaRPr lang="en-US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179F8E-983F-4867-B402-8E27D284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1" y="1328397"/>
            <a:ext cx="8442678" cy="4201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F31B0B9-6838-43AD-BFA3-854304D9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40486" cy="685800"/>
          </a:xfrm>
        </p:spPr>
        <p:txBody>
          <a:bodyPr/>
          <a:lstStyle/>
          <a:p>
            <a:r>
              <a:rPr lang="en-US" altLang="en-US" dirty="0"/>
              <a:t>Returning a Value From a Function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BCFCD58-9E79-4CEA-910E-4C5F47750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42106"/>
            <a:ext cx="7845425" cy="1555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In a value-returning function, the </a:t>
            </a:r>
            <a:r>
              <a:rPr lang="en-US" altLang="en-US" sz="2800" dirty="0">
                <a:latin typeface="Courier New" panose="02070309020205020404" pitchFamily="49" charset="0"/>
              </a:rPr>
              <a:t>return</a:t>
            </a:r>
            <a:r>
              <a:rPr lang="en-US" altLang="en-US" sz="2800" dirty="0"/>
              <a:t> statement can be used to return a value from function to the point of call. Example: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480411A-E427-4F88-9E82-1162DEE5F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56" y="2997198"/>
            <a:ext cx="655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{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double result;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result = num1 + num2;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return result;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A58FF80-291F-4AA3-AA2D-221A6965B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5" y="2880768"/>
            <a:ext cx="1070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Return Type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0B1BE8E2-CD94-46FC-B6D0-CBB4B0F0E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7857" y="3294741"/>
            <a:ext cx="722086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81606D6-E320-47C6-A691-9D518FCC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428" y="5025117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Value Being Returned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84CB18E-A981-4A40-8A31-CDBB9AA2E1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84798" y="5025116"/>
            <a:ext cx="914400" cy="200025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A71DB-B267-4358-8BE5-AED50DFD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EF141-DD77-4DBB-9704-4A3366A6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1219200"/>
            <a:ext cx="8719794" cy="5029200"/>
          </a:xfrm>
        </p:spPr>
        <p:txBody>
          <a:bodyPr/>
          <a:lstStyle/>
          <a:p>
            <a:r>
              <a:rPr lang="en-US" dirty="0"/>
              <a:t>Define a function that takes an integer </a:t>
            </a: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/>
              <a:t> as input and return whether it is a power of 4 or not</a:t>
            </a:r>
          </a:p>
          <a:p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main</a:t>
            </a:r>
            <a:r>
              <a:rPr lang="en-US" dirty="0"/>
              <a:t> function, ask the user to input an integer; call this function to show the result</a:t>
            </a:r>
          </a:p>
          <a:p>
            <a:r>
              <a:rPr lang="en-US" dirty="0"/>
              <a:t>Example 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26328-734D-46F4-9B8E-EB2356BCC4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ABE144-A477-418C-AFBE-EDC12CEEA43F}"/>
              </a:ext>
            </a:extLst>
          </p:cNvPr>
          <p:cNvSpPr/>
          <p:nvPr/>
        </p:nvSpPr>
        <p:spPr>
          <a:xfrm>
            <a:off x="1335315" y="4178782"/>
            <a:ext cx="7460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+mn-ea"/>
              </a:rPr>
              <a:t>Input: 16</a:t>
            </a:r>
          </a:p>
          <a:p>
            <a:r>
              <a:rPr lang="en-US" sz="2400" dirty="0">
                <a:latin typeface="Courier New" panose="02070309020205020404" pitchFamily="49" charset="0"/>
                <a:ea typeface="+mn-ea"/>
              </a:rPr>
              <a:t>Output: 16 is a power of 4</a:t>
            </a:r>
          </a:p>
          <a:p>
            <a:endParaRPr lang="en-US" sz="2400" dirty="0">
              <a:latin typeface="Courier New" panose="02070309020205020404" pitchFamily="49" charset="0"/>
              <a:ea typeface="+mn-ea"/>
            </a:endParaRPr>
          </a:p>
          <a:p>
            <a:r>
              <a:rPr lang="en-US" sz="2400" dirty="0">
                <a:latin typeface="Courier New" panose="02070309020205020404" pitchFamily="49" charset="0"/>
                <a:ea typeface="+mn-ea"/>
              </a:rPr>
              <a:t>Input: 20</a:t>
            </a:r>
          </a:p>
          <a:p>
            <a:r>
              <a:rPr lang="en-US" sz="2400" dirty="0">
                <a:latin typeface="Courier New" panose="02070309020205020404" pitchFamily="49" charset="0"/>
                <a:ea typeface="+mn-ea"/>
              </a:rPr>
              <a:t>Output: 20 is not a power of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BB4EE7-A153-496F-8FD2-755A917E247D}"/>
              </a:ext>
            </a:extLst>
          </p:cNvPr>
          <p:cNvSpPr/>
          <p:nvPr/>
        </p:nvSpPr>
        <p:spPr>
          <a:xfrm>
            <a:off x="914400" y="6460123"/>
            <a:ext cx="8582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https://www.geeksforgeeks.org/find-whether-a-given-number-is-a-power-of-4-or-not/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C4E2F-B526-4030-B0A0-706ABC3EA842}"/>
              </a:ext>
            </a:extLst>
          </p:cNvPr>
          <p:cNvSpPr txBox="1"/>
          <p:nvPr/>
        </p:nvSpPr>
        <p:spPr>
          <a:xfrm>
            <a:off x="624205" y="6150428"/>
            <a:ext cx="353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PowerOf4.cpp</a:t>
            </a:r>
          </a:p>
        </p:txBody>
      </p:sp>
    </p:spTree>
    <p:extLst>
      <p:ext uri="{BB962C8B-B14F-4D97-AF65-F5344CB8AC3E}">
        <p14:creationId xmlns:p14="http://schemas.microsoft.com/office/powerpoint/2010/main" val="541515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FEDC7-1B33-4EA4-BA13-FDBB3E6F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8" y="304800"/>
            <a:ext cx="8672512" cy="685800"/>
          </a:xfrm>
        </p:spPr>
        <p:txBody>
          <a:bodyPr/>
          <a:lstStyle/>
          <a:p>
            <a:r>
              <a:rPr lang="en-US" sz="3300" dirty="0" smtClean="0"/>
              <a:t>Using </a:t>
            </a:r>
            <a:r>
              <a:rPr lang="en-US" sz="3300" dirty="0"/>
              <a:t>Reference Variables as Parameters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EBB91-1B93-4736-B6DC-AAB71276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68" y="1090608"/>
            <a:ext cx="8672512" cy="50292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Passing data into a function (</a:t>
            </a:r>
            <a:r>
              <a:rPr lang="en-US" b="1" dirty="0">
                <a:solidFill>
                  <a:srgbClr val="B07704"/>
                </a:solidFill>
              </a:rPr>
              <a:t>passing by value</a:t>
            </a:r>
            <a:r>
              <a:rPr lang="en-US" dirty="0"/>
              <a:t>)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The argument value is </a:t>
            </a:r>
            <a:r>
              <a:rPr lang="en-US" sz="2000" b="1" dirty="0">
                <a:solidFill>
                  <a:srgbClr val="B07704"/>
                </a:solidFill>
              </a:rPr>
              <a:t>copied</a:t>
            </a:r>
            <a:r>
              <a:rPr lang="en-US" sz="2000" dirty="0"/>
              <a:t> into the parameter (</a:t>
            </a:r>
            <a:r>
              <a:rPr lang="en-US" dirty="0">
                <a:latin typeface="Courier New" panose="02070309020205020404" pitchFamily="49" charset="0"/>
              </a:rPr>
              <a:t>num = </a:t>
            </a:r>
            <a:r>
              <a:rPr lang="en-US" dirty="0" err="1">
                <a:latin typeface="Courier New" panose="02070309020205020404" pitchFamily="49" charset="0"/>
              </a:rPr>
              <a:t>val</a:t>
            </a:r>
            <a:r>
              <a:rPr lang="en-US" sz="2000" dirty="0"/>
              <a:t>)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Value change of the parameter (</a:t>
            </a:r>
            <a:r>
              <a:rPr lang="en-US" sz="2000" dirty="0">
                <a:latin typeface="Courier New" panose="02070309020205020404" pitchFamily="49" charset="0"/>
              </a:rPr>
              <a:t>num</a:t>
            </a:r>
            <a:r>
              <a:rPr lang="en-US" sz="2000" dirty="0"/>
              <a:t>) does </a:t>
            </a:r>
            <a:r>
              <a:rPr lang="en-US" sz="2000" b="1" dirty="0">
                <a:solidFill>
                  <a:srgbClr val="B07704"/>
                </a:solidFill>
              </a:rPr>
              <a:t>not</a:t>
            </a:r>
            <a:r>
              <a:rPr lang="en-US" sz="2000" dirty="0"/>
              <a:t> affect the argument (</a:t>
            </a:r>
            <a:r>
              <a:rPr lang="en-US" sz="2000" dirty="0" err="1">
                <a:latin typeface="Courier New" panose="02070309020205020404" pitchFamily="49" charset="0"/>
              </a:rPr>
              <a:t>val</a:t>
            </a:r>
            <a:r>
              <a:rPr lang="en-US" sz="2000" dirty="0"/>
              <a:t>) because they are two </a:t>
            </a:r>
            <a:r>
              <a:rPr lang="en-US" sz="2000" b="1" dirty="0">
                <a:solidFill>
                  <a:srgbClr val="B07704"/>
                </a:solidFill>
              </a:rPr>
              <a:t>independent</a:t>
            </a:r>
            <a:r>
              <a:rPr lang="en-US" sz="2000" dirty="0"/>
              <a:t>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4E5DA-35E3-48ED-B6E9-18F319E4B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2E7332B3-DD52-4675-A6D0-B91EFB5344F3}"/>
              </a:ext>
            </a:extLst>
          </p:cNvPr>
          <p:cNvGrpSpPr>
            <a:grpSpLocks/>
          </p:cNvGrpSpPr>
          <p:nvPr/>
        </p:nvGrpSpPr>
        <p:grpSpPr bwMode="auto">
          <a:xfrm>
            <a:off x="428624" y="4059972"/>
            <a:ext cx="7848600" cy="1466846"/>
            <a:chOff x="432" y="1920"/>
            <a:chExt cx="4944" cy="1096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19769F6-BCA5-4D26-86C2-0ACDAB13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 dirty="0" smtClean="0">
                  <a:latin typeface="Courier New" panose="02070309020205020404" pitchFamily="49" charset="0"/>
                </a:rPr>
                <a:t>5</a:t>
              </a:r>
              <a:endParaRPr lang="en-US" altLang="en-US" sz="2800" dirty="0">
                <a:latin typeface="Courier New" panose="02070309020205020404" pitchFamily="49" charset="0"/>
              </a:endParaRP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04C10989-BBE6-4764-B203-9F0242EB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20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 dirty="0" err="1">
                  <a:latin typeface="Courier New" panose="02070309020205020404" pitchFamily="49" charset="0"/>
                </a:rPr>
                <a:t>val</a:t>
              </a:r>
              <a:endParaRPr lang="en-US" altLang="en-US" sz="2800" dirty="0">
                <a:latin typeface="Courier New" panose="02070309020205020404" pitchFamily="49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7B33E58D-FDF3-495C-BE55-4E6A2DB1E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44"/>
              <a:ext cx="158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 dirty="0"/>
                <a:t>argument in</a:t>
              </a:r>
            </a:p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 dirty="0"/>
                <a:t>calling function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EE88ECB-E0A0-4512-9039-4723551A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 dirty="0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89C48350-8180-4FA4-94F6-DBA6B207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 dirty="0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EA85D2C4-C8A7-460C-A260-2B83BC8A4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9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 dirty="0"/>
                <a:t>parameter in</a:t>
              </a:r>
            </a:p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doubleInt</a:t>
              </a:r>
              <a:r>
                <a:rPr lang="en-US" altLang="en-US" sz="1800" dirty="0"/>
                <a:t> function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7E7A1B7-34B4-4AA4-B4EE-D925C4E55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88782A9-802C-4929-9F37-DA41B10B6471}"/>
              </a:ext>
            </a:extLst>
          </p:cNvPr>
          <p:cNvSpPr txBox="1"/>
          <p:nvPr/>
        </p:nvSpPr>
        <p:spPr>
          <a:xfrm>
            <a:off x="728647" y="5719196"/>
            <a:ext cx="821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Q: How to change the argument value synchronously when we change the parameter value?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DCB2FC-0B83-4D66-B7E3-AF765D3F5D18}"/>
              </a:ext>
            </a:extLst>
          </p:cNvPr>
          <p:cNvSpPr txBox="1"/>
          <p:nvPr/>
        </p:nvSpPr>
        <p:spPr>
          <a:xfrm>
            <a:off x="3270876" y="4323243"/>
            <a:ext cx="193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</a:rPr>
              <a:t>num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</a:rPr>
              <a:t>val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C8B2C0-DD4F-45C4-ADF8-038BEA3C70BE}"/>
              </a:ext>
            </a:extLst>
          </p:cNvPr>
          <p:cNvSpPr/>
          <p:nvPr/>
        </p:nvSpPr>
        <p:spPr>
          <a:xfrm>
            <a:off x="522915" y="3113139"/>
            <a:ext cx="2947031" cy="76944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ea typeface="+mn-ea"/>
              </a:rPr>
              <a:t>int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val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=5;</a:t>
            </a:r>
          </a:p>
          <a:p>
            <a:r>
              <a:rPr lang="en-US" sz="2200" dirty="0" err="1">
                <a:latin typeface="Courier New" panose="02070309020205020404" pitchFamily="49" charset="0"/>
                <a:ea typeface="+mn-ea"/>
              </a:rPr>
              <a:t>doubleInt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val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);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E0EDA-2456-4E6E-99CA-381E75C73737}"/>
              </a:ext>
            </a:extLst>
          </p:cNvPr>
          <p:cNvSpPr/>
          <p:nvPr/>
        </p:nvSpPr>
        <p:spPr>
          <a:xfrm>
            <a:off x="4695815" y="3071942"/>
            <a:ext cx="4985513" cy="10156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doubleInt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(int num){</a:t>
            </a:r>
          </a:p>
          <a:p>
            <a:pPr>
              <a:lnSpc>
                <a:spcPts val="24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    num *= </a:t>
            </a:r>
            <a:r>
              <a:rPr lang="en-US" sz="2200" dirty="0" smtClean="0">
                <a:latin typeface="Courier New" panose="02070309020205020404" pitchFamily="49" charset="0"/>
                <a:ea typeface="+mn-ea"/>
              </a:rPr>
              <a:t>2;//</a:t>
            </a:r>
            <a:r>
              <a:rPr lang="en-US" sz="2200" dirty="0" err="1" smtClean="0">
                <a:latin typeface="Courier New" panose="02070309020205020404" pitchFamily="49" charset="0"/>
                <a:ea typeface="+mn-ea"/>
              </a:rPr>
              <a:t>num</a:t>
            </a:r>
            <a:r>
              <a:rPr lang="en-US" sz="2200" dirty="0" smtClean="0">
                <a:latin typeface="Courier New" panose="02070309020205020404" pitchFamily="49" charset="0"/>
                <a:ea typeface="+mn-ea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ea typeface="+mn-ea"/>
              </a:rPr>
              <a:t>num</a:t>
            </a:r>
            <a:r>
              <a:rPr lang="en-US" sz="2200" dirty="0" smtClean="0">
                <a:latin typeface="Courier New" panose="02070309020205020404" pitchFamily="49" charset="0"/>
                <a:ea typeface="+mn-ea"/>
              </a:rPr>
              <a:t>*2</a:t>
            </a:r>
            <a:endParaRPr lang="en-US" sz="22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0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6B71886-C444-4940-8045-604BF781B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by Reference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E358AD8-0D5F-46AF-8CD7-460088C36D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33471"/>
            <a:ext cx="8301038" cy="531019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en-US" dirty="0"/>
              <a:t>A </a:t>
            </a:r>
            <a:r>
              <a:rPr lang="en-US" altLang="en-US" u="sng" dirty="0"/>
              <a:t>reference variable</a:t>
            </a:r>
            <a:r>
              <a:rPr lang="en-US" altLang="en-US" dirty="0"/>
              <a:t> is an </a:t>
            </a:r>
            <a:r>
              <a:rPr lang="en-US" altLang="en-US" b="1" dirty="0">
                <a:solidFill>
                  <a:srgbClr val="B07704"/>
                </a:solidFill>
              </a:rPr>
              <a:t>alias</a:t>
            </a:r>
            <a:r>
              <a:rPr lang="en-US" altLang="en-US" dirty="0"/>
              <a:t> for another variable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en-US" dirty="0"/>
              <a:t>An alias is another name for an existing variable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en-US" sz="4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en-US" sz="4400" dirty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en-US" dirty="0"/>
              <a:t>Use a reference variable as a function parameter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en-US" dirty="0"/>
              <a:t>Any changes made to the reference variable are actually performed on the argument variable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88015AA-946E-4668-9D5E-5C8A47FD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20" y="2910725"/>
            <a:ext cx="1219200" cy="44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val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6FC3527-3BE2-41A3-A10E-EB7E950A6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45" y="3681001"/>
            <a:ext cx="1219200" cy="385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B48D0F-1DAD-4511-A478-E1C1B83808F9}"/>
              </a:ext>
            </a:extLst>
          </p:cNvPr>
          <p:cNvCxnSpPr>
            <a:stCxn id="4" idx="2"/>
          </p:cNvCxnSpPr>
          <p:nvPr/>
        </p:nvCxnSpPr>
        <p:spPr bwMode="auto">
          <a:xfrm>
            <a:off x="2243120" y="3352385"/>
            <a:ext cx="609600" cy="32861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8">
            <a:extLst>
              <a:ext uri="{FF2B5EF4-FFF2-40B4-BE49-F238E27FC236}">
                <a16:creationId xmlns:a16="http://schemas.microsoft.com/office/drawing/2014/main" id="{1AD2D5A2-DC27-4A52-ADFD-FAB6137FC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23" y="2910725"/>
            <a:ext cx="1219200" cy="44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num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393A28-3980-442C-B419-F96889119D83}"/>
              </a:ext>
            </a:extLst>
          </p:cNvPr>
          <p:cNvCxnSpPr/>
          <p:nvPr/>
        </p:nvCxnSpPr>
        <p:spPr bwMode="auto">
          <a:xfrm flipH="1">
            <a:off x="3238482" y="3352385"/>
            <a:ext cx="747711" cy="32861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83FDB68-1CD1-4B71-80FF-C9DD9451F15C}"/>
              </a:ext>
            </a:extLst>
          </p:cNvPr>
          <p:cNvSpPr txBox="1"/>
          <p:nvPr/>
        </p:nvSpPr>
        <p:spPr>
          <a:xfrm>
            <a:off x="4667223" y="3101194"/>
            <a:ext cx="392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If we change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num</a:t>
            </a:r>
            <a:r>
              <a:rPr lang="en-US" sz="2400" dirty="0">
                <a:solidFill>
                  <a:srgbClr val="FF0000"/>
                </a:solidFill>
              </a:rPr>
              <a:t>, what will happen to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? Why?</a:t>
            </a:r>
          </a:p>
        </p:txBody>
      </p:sp>
    </p:spTree>
    <p:extLst>
      <p:ext uri="{BB962C8B-B14F-4D97-AF65-F5344CB8AC3E}">
        <p14:creationId xmlns:p14="http://schemas.microsoft.com/office/powerpoint/2010/main" val="2094101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6B71886-C444-4940-8045-604BF781B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by Reference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E358AD8-0D5F-46AF-8CD7-460088C36D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33471"/>
            <a:ext cx="8301038" cy="5310191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en-US" dirty="0"/>
              <a:t>How to define? </a:t>
            </a:r>
          </a:p>
          <a:p>
            <a:pPr lvl="1">
              <a:lnSpc>
                <a:spcPct val="105000"/>
              </a:lnSpc>
              <a:spcBef>
                <a:spcPts val="0"/>
              </a:spcBef>
            </a:pPr>
            <a:r>
              <a:rPr lang="en-US" altLang="en-US" dirty="0"/>
              <a:t>Place an ampersand (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) in front of the parameter name in the function header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en-US" sz="1800" dirty="0"/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en-US" dirty="0"/>
          </a:p>
          <a:p>
            <a:pPr lvl="1">
              <a:lnSpc>
                <a:spcPct val="105000"/>
              </a:lnSpc>
              <a:spcBef>
                <a:spcPts val="0"/>
              </a:spcBef>
            </a:pPr>
            <a:r>
              <a:rPr lang="en-US" altLang="en-US" dirty="0"/>
              <a:t>In the function prototype, also include the ampersand after the data type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0987D0-0038-4FD3-895B-4BAD99D52ADB}"/>
              </a:ext>
            </a:extLst>
          </p:cNvPr>
          <p:cNvSpPr/>
          <p:nvPr/>
        </p:nvSpPr>
        <p:spPr>
          <a:xfrm>
            <a:off x="1952615" y="2636622"/>
            <a:ext cx="5824498" cy="10156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ea typeface="+mn-ea"/>
              </a:rPr>
              <a:t>doubleInt</a:t>
            </a:r>
            <a:r>
              <a:rPr lang="en-US" sz="2400" dirty="0" smtClean="0">
                <a:latin typeface="Courier New" panose="02070309020205020404" pitchFamily="49" charset="0"/>
                <a:ea typeface="+mn-ea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ea typeface="+mn-ea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+mn-ea"/>
              </a:rPr>
              <a:t> &amp; </a:t>
            </a:r>
            <a:r>
              <a:rPr lang="en-US" sz="2400" dirty="0" err="1" smtClean="0">
                <a:latin typeface="Courier New" panose="02070309020205020404" pitchFamily="49" charset="0"/>
                <a:ea typeface="+mn-ea"/>
              </a:rPr>
              <a:t>num</a:t>
            </a:r>
            <a:r>
              <a:rPr lang="en-US" sz="2400" dirty="0">
                <a:latin typeface="Courier New" panose="02070309020205020404" pitchFamily="49" charset="0"/>
                <a:ea typeface="+mn-ea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num *= 2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8D1CF0-C0DD-4646-A9AB-DD4E01959439}"/>
              </a:ext>
            </a:extLst>
          </p:cNvPr>
          <p:cNvSpPr/>
          <p:nvPr/>
        </p:nvSpPr>
        <p:spPr>
          <a:xfrm>
            <a:off x="1952614" y="4946435"/>
            <a:ext cx="6013035" cy="40011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+mn-ea"/>
              </a:rPr>
              <a:t>doubleInt</a:t>
            </a:r>
            <a:r>
              <a:rPr lang="en-US" sz="2400" dirty="0">
                <a:latin typeface="Courier New" panose="02070309020205020404" pitchFamily="49" charset="0"/>
                <a:ea typeface="+mn-ea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+mn-ea"/>
              </a:rPr>
              <a:t>int</a:t>
            </a:r>
            <a:r>
              <a:rPr lang="en-US" sz="2400" dirty="0">
                <a:latin typeface="Courier New" panose="02070309020205020404" pitchFamily="49" charset="0"/>
                <a:ea typeface="+mn-ea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ea typeface="+mn-ea"/>
              </a:rPr>
              <a:t>&amp; </a:t>
            </a:r>
            <a:r>
              <a:rPr lang="en-US" sz="2400" dirty="0" err="1" smtClean="0">
                <a:latin typeface="Courier New" panose="02070309020205020404" pitchFamily="49" charset="0"/>
                <a:ea typeface="+mn-ea"/>
              </a:rPr>
              <a:t>num</a:t>
            </a:r>
            <a:r>
              <a:rPr lang="en-US" sz="2400" dirty="0" smtClean="0">
                <a:latin typeface="Courier New" panose="02070309020205020404" pitchFamily="49" charset="0"/>
                <a:ea typeface="+mn-ea"/>
              </a:rPr>
              <a:t>);</a:t>
            </a:r>
            <a:endParaRPr lang="en-US" sz="24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F354A3-5637-4AE1-A0EB-FF22AA33F2FA}"/>
              </a:ext>
            </a:extLst>
          </p:cNvPr>
          <p:cNvSpPr txBox="1"/>
          <p:nvPr/>
        </p:nvSpPr>
        <p:spPr>
          <a:xfrm>
            <a:off x="3400425" y="5361933"/>
            <a:ext cx="4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7E1EA-22B0-421B-AB77-DF49E0501910}"/>
              </a:ext>
            </a:extLst>
          </p:cNvPr>
          <p:cNvSpPr/>
          <p:nvPr/>
        </p:nvSpPr>
        <p:spPr>
          <a:xfrm>
            <a:off x="1952613" y="5724529"/>
            <a:ext cx="4805373" cy="4154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+mn-ea"/>
              </a:rPr>
              <a:t>doubleInt</a:t>
            </a:r>
            <a:r>
              <a:rPr lang="en-US" sz="2400" dirty="0">
                <a:latin typeface="Courier New" panose="02070309020205020404" pitchFamily="49" charset="0"/>
                <a:ea typeface="+mn-ea"/>
              </a:rPr>
              <a:t>(int&amp;);</a:t>
            </a:r>
          </a:p>
        </p:txBody>
      </p:sp>
    </p:spTree>
    <p:extLst>
      <p:ext uri="{BB962C8B-B14F-4D97-AF65-F5344CB8AC3E}">
        <p14:creationId xmlns:p14="http://schemas.microsoft.com/office/powerpoint/2010/main" val="40700922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BEBC5CA-B76D-43BD-A98E-8E0093D31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304800"/>
            <a:ext cx="8420100" cy="685800"/>
          </a:xfrm>
        </p:spPr>
        <p:txBody>
          <a:bodyPr/>
          <a:lstStyle/>
          <a:p>
            <a:r>
              <a:rPr lang="en-US" altLang="en-US" sz="3600" dirty="0"/>
              <a:t>Why Passing by Reference?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FE69A59-82F1-4104-9855-8FEA10875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" y="1177924"/>
            <a:ext cx="8153400" cy="43656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Allow a function to work with the original argument from the function call, not a copy of the argument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Allow the function to modify values stored in the calling environment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Provide a way for the function to ‘return’ more than one value</a:t>
            </a:r>
          </a:p>
        </p:txBody>
      </p:sp>
    </p:spTree>
    <p:extLst>
      <p:ext uri="{BB962C8B-B14F-4D97-AF65-F5344CB8AC3E}">
        <p14:creationId xmlns:p14="http://schemas.microsoft.com/office/powerpoint/2010/main" val="1338085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D5D7-1B56-4290-A6D8-7DD671AA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DB4C6-0761-418B-B7FE-830EB372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81695E-BD92-41B8-AD3D-7106ED6BCD40}"/>
              </a:ext>
            </a:extLst>
          </p:cNvPr>
          <p:cNvSpPr/>
          <p:nvPr/>
        </p:nvSpPr>
        <p:spPr>
          <a:xfrm>
            <a:off x="885821" y="1114066"/>
            <a:ext cx="7458076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#include &lt;iostream&gt;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using namespace std;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void swap (int &amp;first, int &amp;second)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{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int temp = first;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first = second;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second = temp;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}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int main()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{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int a = 2, b = 3;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swap(a, b);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400" dirty="0">
                <a:latin typeface="Courier New" panose="02070309020205020404" pitchFamily="49" charset="0"/>
                <a:ea typeface="+mn-ea"/>
              </a:rPr>
              <a:t> &lt;&lt; a &lt;&lt; " " &lt;&lt; b;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    return 0; </a:t>
            </a:r>
          </a:p>
          <a:p>
            <a:pPr>
              <a:lnSpc>
                <a:spcPts val="24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}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92D23F-1D50-4949-83D5-146D593F116D}"/>
              </a:ext>
            </a:extLst>
          </p:cNvPr>
          <p:cNvSpPr/>
          <p:nvPr/>
        </p:nvSpPr>
        <p:spPr>
          <a:xfrm>
            <a:off x="7636672" y="5328435"/>
            <a:ext cx="124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3 2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C167CB-BA53-4B54-87D0-89426A9F31D1}"/>
              </a:ext>
            </a:extLst>
          </p:cNvPr>
          <p:cNvSpPr/>
          <p:nvPr/>
        </p:nvSpPr>
        <p:spPr>
          <a:xfrm>
            <a:off x="1214438" y="6431518"/>
            <a:ext cx="567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https://www.geeksforgeeks.org/references-in-c/</a:t>
            </a:r>
          </a:p>
        </p:txBody>
      </p:sp>
    </p:spTree>
    <p:extLst>
      <p:ext uri="{BB962C8B-B14F-4D97-AF65-F5344CB8AC3E}">
        <p14:creationId xmlns:p14="http://schemas.microsoft.com/office/powerpoint/2010/main" val="412828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52E89-1D9F-4BB9-97E1-0E6E5F1C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/>
              <a:t>in C++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1814-3C84-40FB-B2FE-CA0623D6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3088"/>
            <a:ext cx="7772400" cy="5029200"/>
          </a:xfrm>
        </p:spPr>
        <p:txBody>
          <a:bodyPr/>
          <a:lstStyle/>
          <a:p>
            <a:r>
              <a:rPr lang="en-US" altLang="en-US" dirty="0"/>
              <a:t>Array: </a:t>
            </a:r>
            <a:endParaRPr lang="en-US" altLang="en-US" dirty="0" smtClean="0"/>
          </a:p>
          <a:p>
            <a:pPr marL="400050" lvl="1" indent="0">
              <a:buNone/>
            </a:pPr>
            <a:r>
              <a:rPr lang="en-US" altLang="en-US" i="1" dirty="0" smtClean="0"/>
              <a:t>is a data type that allows variables of this type store </a:t>
            </a:r>
            <a:r>
              <a:rPr lang="en-US" altLang="en-US" b="1" i="1" dirty="0">
                <a:solidFill>
                  <a:srgbClr val="B07704"/>
                </a:solidFill>
              </a:rPr>
              <a:t>multiple</a:t>
            </a:r>
            <a:r>
              <a:rPr lang="en-US" altLang="en-US" i="1" dirty="0"/>
              <a:t> values of the </a:t>
            </a:r>
            <a:r>
              <a:rPr lang="en-US" altLang="en-US" b="1" i="1" dirty="0">
                <a:solidFill>
                  <a:srgbClr val="B07704"/>
                </a:solidFill>
              </a:rPr>
              <a:t>same type</a:t>
            </a:r>
          </a:p>
          <a:p>
            <a:r>
              <a:rPr lang="en-US" altLang="en-US" dirty="0"/>
              <a:t>Values are stored in </a:t>
            </a:r>
            <a:r>
              <a:rPr lang="en-US" altLang="en-US" sz="2400" b="1" dirty="0">
                <a:solidFill>
                  <a:srgbClr val="B07704"/>
                </a:solidFill>
              </a:rPr>
              <a:t>adjacent memory </a:t>
            </a:r>
            <a:r>
              <a:rPr lang="en-US" altLang="en-US" dirty="0"/>
              <a:t>locations</a:t>
            </a:r>
          </a:p>
          <a:p>
            <a:r>
              <a:rPr lang="en-US" altLang="en-US" dirty="0" smtClean="0"/>
              <a:t>Defined using the date type of each element and a</a:t>
            </a:r>
            <a:r>
              <a:rPr lang="en-US" altLang="en-US" b="1" dirty="0" smtClean="0">
                <a:solidFill>
                  <a:srgbClr val="B07704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dirty="0" smtClean="0"/>
              <a:t> </a:t>
            </a:r>
            <a:r>
              <a:rPr lang="en-US" altLang="en-US" dirty="0"/>
              <a:t>operator:</a:t>
            </a:r>
          </a:p>
          <a:p>
            <a:pPr lvl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  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Courier New" panose="02070309020205020404" pitchFamily="49" charset="0"/>
              </a:rPr>
              <a:t>tests</a:t>
            </a:r>
            <a:r>
              <a:rPr lang="en-US" altLang="en-US" sz="2800" b="1" dirty="0">
                <a:solidFill>
                  <a:srgbClr val="7030A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b="1" dirty="0">
                <a:solidFill>
                  <a:srgbClr val="7030A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endParaRPr lang="en-US" altLang="en-US" sz="2800" dirty="0"/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7A365-FA50-4B6E-8E72-DD9500A8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019686-ABE5-4E01-89E3-AD6958DB4A8A}"/>
              </a:ext>
            </a:extLst>
          </p:cNvPr>
          <p:cNvSpPr txBox="1"/>
          <p:nvPr/>
        </p:nvSpPr>
        <p:spPr>
          <a:xfrm>
            <a:off x="1768248" y="5566527"/>
            <a:ext cx="1277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Array Data </a:t>
            </a:r>
            <a:r>
              <a:rPr lang="en-US" sz="2000" dirty="0">
                <a:solidFill>
                  <a:srgbClr val="7030A0"/>
                </a:solidFill>
              </a:rPr>
              <a:t>type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B800C-204B-4343-9D03-C160E7BDC005}"/>
              </a:ext>
            </a:extLst>
          </p:cNvPr>
          <p:cNvSpPr txBox="1"/>
          <p:nvPr/>
        </p:nvSpPr>
        <p:spPr>
          <a:xfrm>
            <a:off x="3263289" y="5465896"/>
            <a:ext cx="127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Name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DBA6A4-463E-4493-943F-6733F352419E}"/>
              </a:ext>
            </a:extLst>
          </p:cNvPr>
          <p:cNvSpPr txBox="1"/>
          <p:nvPr/>
        </p:nvSpPr>
        <p:spPr>
          <a:xfrm>
            <a:off x="4768501" y="3878156"/>
            <a:ext cx="968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Size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74E81A-1049-40B4-B7EE-749719227D23}"/>
              </a:ext>
            </a:extLst>
          </p:cNvPr>
          <p:cNvCxnSpPr/>
          <p:nvPr/>
        </p:nvCxnSpPr>
        <p:spPr bwMode="auto">
          <a:xfrm flipV="1">
            <a:off x="2438722" y="4975555"/>
            <a:ext cx="101600" cy="5805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EB2BB1-5DF7-47CF-8D2F-0A3681C1EA0F}"/>
              </a:ext>
            </a:extLst>
          </p:cNvPr>
          <p:cNvCxnSpPr/>
          <p:nvPr/>
        </p:nvCxnSpPr>
        <p:spPr bwMode="auto">
          <a:xfrm flipV="1">
            <a:off x="3517771" y="4885325"/>
            <a:ext cx="0" cy="5805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1618574-C467-4927-87F0-905ECEA7EFAE}"/>
              </a:ext>
            </a:extLst>
          </p:cNvPr>
          <p:cNvCxnSpPr/>
          <p:nvPr/>
        </p:nvCxnSpPr>
        <p:spPr bwMode="auto">
          <a:xfrm flipH="1">
            <a:off x="4345757" y="4078211"/>
            <a:ext cx="422744" cy="3052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1764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F913-8F3E-44EF-A0C0-26E9F591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34670-B7BB-453E-A92D-1A39FDE8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532966"/>
          </a:xfrm>
        </p:spPr>
        <p:txBody>
          <a:bodyPr/>
          <a:lstStyle/>
          <a:p>
            <a:r>
              <a:rPr lang="en-US" dirty="0"/>
              <a:t>Ask the user to input three integers</a:t>
            </a:r>
          </a:p>
          <a:p>
            <a:r>
              <a:rPr lang="en-US" dirty="0"/>
              <a:t>Define a function to sort these integers in ascending order, </a:t>
            </a:r>
            <a:r>
              <a:rPr lang="en-US" u="sng" dirty="0"/>
              <a:t>using reference variables as parameters</a:t>
            </a:r>
          </a:p>
          <a:p>
            <a:r>
              <a:rPr lang="en-US" dirty="0"/>
              <a:t>Test your code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6A5765-C6B0-457F-B39A-39BFFD44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0B7A28-454C-4DDE-8F9A-A925BD837D01}"/>
              </a:ext>
            </a:extLst>
          </p:cNvPr>
          <p:cNvSpPr/>
          <p:nvPr/>
        </p:nvSpPr>
        <p:spPr>
          <a:xfrm>
            <a:off x="1957386" y="3980766"/>
            <a:ext cx="5986463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Input three integers: 1 3 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 panose="02070309020205020404" pitchFamily="49" charset="0"/>
                <a:ea typeface="+mn-ea"/>
              </a:rPr>
              <a:t>Sorted List: 1 2 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E8017B-0C23-4C94-92C4-8B919107BDF8}"/>
              </a:ext>
            </a:extLst>
          </p:cNvPr>
          <p:cNvSpPr/>
          <p:nvPr/>
        </p:nvSpPr>
        <p:spPr>
          <a:xfrm>
            <a:off x="944880" y="6458998"/>
            <a:ext cx="713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practice refers to Don’s Handouts_COSC120_Spring2012.pdf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BB298F-D256-4E50-A43C-154B3644A949}"/>
              </a:ext>
            </a:extLst>
          </p:cNvPr>
          <p:cNvSpPr txBox="1"/>
          <p:nvPr/>
        </p:nvSpPr>
        <p:spPr>
          <a:xfrm>
            <a:off x="885461" y="6106891"/>
            <a:ext cx="403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Sort3Integers.cpp</a:t>
            </a:r>
          </a:p>
        </p:txBody>
      </p:sp>
    </p:spTree>
    <p:extLst>
      <p:ext uri="{BB962C8B-B14F-4D97-AF65-F5344CB8AC3E}">
        <p14:creationId xmlns:p14="http://schemas.microsoft.com/office/powerpoint/2010/main" val="522032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9CBA-B2EE-4847-B9E2-BD2E0822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Global Variables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71EA4-395B-46B4-B655-B24B6D7F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143000"/>
            <a:ext cx="8510047" cy="502920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Defined within </a:t>
            </a:r>
            <a:r>
              <a:rPr lang="en-US" dirty="0" smtClean="0"/>
              <a:t>a block</a:t>
            </a:r>
            <a:endParaRPr lang="en-US" dirty="0"/>
          </a:p>
          <a:p>
            <a:pPr lvl="1"/>
            <a:r>
              <a:rPr lang="en-US" dirty="0"/>
              <a:t>Do not exist outside the function in which they are declared, i.e. they can not be accessed or used outside that function</a:t>
            </a:r>
          </a:p>
          <a:p>
            <a:pPr lvl="1"/>
            <a:r>
              <a:rPr lang="en-US" dirty="0"/>
              <a:t>Other functions may have separate, distinct variables with the same name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0B161-D296-48B8-AC53-5D6A7D792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F15B84-62E7-4A3F-85F0-537B77FB687F}"/>
              </a:ext>
            </a:extLst>
          </p:cNvPr>
          <p:cNvSpPr/>
          <p:nvPr/>
        </p:nvSpPr>
        <p:spPr>
          <a:xfrm>
            <a:off x="1036320" y="6477000"/>
            <a:ext cx="644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https://www.geeksforgeeks.org/scope-of-variables-in-c/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DD04A8-F7E3-407F-B510-9C590648BDFE}"/>
              </a:ext>
            </a:extLst>
          </p:cNvPr>
          <p:cNvSpPr/>
          <p:nvPr/>
        </p:nvSpPr>
        <p:spPr>
          <a:xfrm>
            <a:off x="1036320" y="4200942"/>
            <a:ext cx="78790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() {    </a:t>
            </a:r>
          </a:p>
          <a:p>
            <a:r>
              <a:rPr lang="en-US" sz="2200" dirty="0">
                <a:latin typeface="Courier New" panose="02070309020205020404" pitchFamily="49" charset="0"/>
                <a:ea typeface="+mn-ea"/>
              </a:rPr>
              <a:t>    // age is a local variable and cannot be  </a:t>
            </a:r>
          </a:p>
          <a:p>
            <a:r>
              <a:rPr lang="en-US" sz="2200" dirty="0">
                <a:latin typeface="Courier New" panose="02070309020205020404" pitchFamily="49" charset="0"/>
                <a:ea typeface="+mn-ea"/>
              </a:rPr>
              <a:t>    // accessed outside this function </a:t>
            </a:r>
          </a:p>
          <a:p>
            <a:r>
              <a:rPr lang="en-US" sz="2200" dirty="0">
                <a:latin typeface="Courier New" panose="02070309020205020404" pitchFamily="49" charset="0"/>
                <a:ea typeface="+mn-ea"/>
              </a:rPr>
              <a:t>    int age = 18;  </a:t>
            </a:r>
          </a:p>
          <a:p>
            <a:r>
              <a:rPr lang="en-US" sz="22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 &lt;&lt; age; </a:t>
            </a:r>
          </a:p>
          <a:p>
            <a:r>
              <a:rPr lang="en-US" sz="22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653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F3C44-B396-439D-A335-52ACA4CB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DB41C-68F0-47DE-B553-98E7ECAD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104900"/>
            <a:ext cx="8472827" cy="502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Are usually declared </a:t>
            </a:r>
            <a:r>
              <a:rPr lang="en-US" sz="2400" b="1" dirty="0">
                <a:solidFill>
                  <a:srgbClr val="B07704"/>
                </a:solidFill>
              </a:rPr>
              <a:t>outside</a:t>
            </a:r>
            <a:r>
              <a:rPr lang="en-US" sz="2400" dirty="0"/>
              <a:t> of all of the functions, at the </a:t>
            </a:r>
            <a:r>
              <a:rPr lang="en-US" sz="2400" b="1" dirty="0">
                <a:solidFill>
                  <a:srgbClr val="B07704"/>
                </a:solidFill>
              </a:rPr>
              <a:t>top</a:t>
            </a:r>
            <a:r>
              <a:rPr lang="en-US" sz="2400" dirty="0"/>
              <a:t> of the program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Can be accessed from </a:t>
            </a:r>
            <a:r>
              <a:rPr lang="en-US" sz="2400" b="1" dirty="0">
                <a:solidFill>
                  <a:srgbClr val="B07704"/>
                </a:solidFill>
              </a:rPr>
              <a:t>any part </a:t>
            </a:r>
            <a:r>
              <a:rPr lang="en-US" sz="2400" dirty="0"/>
              <a:t>of the program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Are available </a:t>
            </a:r>
            <a:r>
              <a:rPr lang="en-US" sz="2400" b="1" dirty="0">
                <a:solidFill>
                  <a:srgbClr val="B07704"/>
                </a:solidFill>
              </a:rPr>
              <a:t>throughout the lifetime </a:t>
            </a:r>
            <a:r>
              <a:rPr lang="en-US" sz="2400" dirty="0"/>
              <a:t>of a program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6AF42-2CCA-42BA-895E-C775642B9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74FBE-DB41-44E5-914C-F474937D93C1}"/>
              </a:ext>
            </a:extLst>
          </p:cNvPr>
          <p:cNvSpPr/>
          <p:nvPr/>
        </p:nvSpPr>
        <p:spPr>
          <a:xfrm>
            <a:off x="1036320" y="6477000"/>
            <a:ext cx="644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https://www.geeksforgeeks.org/scope-of-variables-in-c/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896BA2-A8FE-41D8-914B-16CAC8A5E056}"/>
              </a:ext>
            </a:extLst>
          </p:cNvPr>
          <p:cNvSpPr/>
          <p:nvPr/>
        </p:nvSpPr>
        <p:spPr>
          <a:xfrm>
            <a:off x="1706880" y="2690887"/>
            <a:ext cx="545592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int g = 10; // Global variable</a:t>
            </a:r>
          </a:p>
          <a:p>
            <a:pPr>
              <a:lnSpc>
                <a:spcPts val="2000"/>
              </a:lnSpc>
            </a:pPr>
            <a:endParaRPr lang="en-US" sz="22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void func1()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    g = 20;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 &lt;&lt; g &lt;&lt;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endl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000"/>
              </a:lnSpc>
            </a:pPr>
            <a:endParaRPr lang="en-US" sz="22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    func1();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    g = 30;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 &lt;&lt; g &lt;&lt; </a:t>
            </a:r>
            <a:r>
              <a:rPr lang="en-US" sz="2200" dirty="0" err="1">
                <a:latin typeface="Courier New" panose="02070309020205020404" pitchFamily="49" charset="0"/>
                <a:ea typeface="+mn-ea"/>
              </a:rPr>
              <a:t>endl</a:t>
            </a:r>
            <a:r>
              <a:rPr lang="en-US" sz="2200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    return 0;</a:t>
            </a:r>
          </a:p>
          <a:p>
            <a:pPr>
              <a:lnSpc>
                <a:spcPts val="2000"/>
              </a:lnSpc>
            </a:pPr>
            <a:r>
              <a:rPr lang="en-US" sz="22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F93F7-1BC2-4208-B3B5-B0719E0B9523}"/>
              </a:ext>
            </a:extLst>
          </p:cNvPr>
          <p:cNvSpPr txBox="1"/>
          <p:nvPr/>
        </p:nvSpPr>
        <p:spPr>
          <a:xfrm>
            <a:off x="7162800" y="464421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20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1369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69D31-1E06-402A-B85E-89A15778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8458200" cy="685800"/>
          </a:xfrm>
        </p:spPr>
        <p:txBody>
          <a:bodyPr/>
          <a:lstStyle/>
          <a:p>
            <a:r>
              <a:rPr lang="en-US" dirty="0"/>
              <a:t>Local Variables VS Global Variables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7662C1D-413E-4DAD-859B-EF5C874B5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819147"/>
              </p:ext>
            </p:extLst>
          </p:nvPr>
        </p:nvGraphicFramePr>
        <p:xfrm>
          <a:off x="655320" y="1143000"/>
          <a:ext cx="8107680" cy="532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840">
                  <a:extLst>
                    <a:ext uri="{9D8B030D-6E8A-4147-A177-3AD203B41FA5}">
                      <a16:colId xmlns:a16="http://schemas.microsoft.com/office/drawing/2014/main" val="1026137182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165157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/>
                        <a:t>Local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400" dirty="0"/>
                        <a:t>Global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3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Declares </a:t>
                      </a:r>
                      <a:r>
                        <a:rPr lang="en-US" sz="2200" dirty="0">
                          <a:solidFill>
                            <a:srgbClr val="B07704"/>
                          </a:solidFill>
                        </a:rPr>
                        <a:t>within</a:t>
                      </a:r>
                      <a:r>
                        <a:rPr lang="en-US" sz="2200" dirty="0"/>
                        <a:t> 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Declared </a:t>
                      </a:r>
                      <a:r>
                        <a:rPr lang="en-US" sz="2200" dirty="0">
                          <a:solidFill>
                            <a:srgbClr val="B07704"/>
                          </a:solidFill>
                        </a:rPr>
                        <a:t>outside</a:t>
                      </a:r>
                      <a:r>
                        <a:rPr lang="en-US" sz="2200" dirty="0"/>
                        <a:t> any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3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Accessible only </a:t>
                      </a:r>
                      <a:r>
                        <a:rPr lang="en-US" sz="2200" dirty="0">
                          <a:solidFill>
                            <a:srgbClr val="B07704"/>
                          </a:solidFill>
                        </a:rPr>
                        <a:t>within the function it is declared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Accessible by </a:t>
                      </a:r>
                      <a:r>
                        <a:rPr lang="en-US" sz="2200" dirty="0">
                          <a:solidFill>
                            <a:srgbClr val="B07704"/>
                          </a:solidFill>
                        </a:rPr>
                        <a:t>all functions </a:t>
                      </a:r>
                      <a:r>
                        <a:rPr lang="en-US" sz="2200" dirty="0"/>
                        <a:t>in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1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Created when the function starts executing and is destroyed when control leave the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Are destroyed when the program is terminated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8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More </a:t>
                      </a:r>
                      <a:r>
                        <a:rPr lang="en-US" sz="2200" dirty="0">
                          <a:solidFill>
                            <a:srgbClr val="B07704"/>
                          </a:solidFill>
                        </a:rPr>
                        <a:t>reliable and secure </a:t>
                      </a:r>
                      <a:r>
                        <a:rPr lang="en-US" sz="2200" dirty="0"/>
                        <a:t>(the value can't be changed by other functions)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Are used when values are to be shared among different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22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7E913-7DA7-4477-8F5A-CBF8FA4BF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709660-F76D-4504-8307-CDC75E2CFC6B}"/>
              </a:ext>
            </a:extLst>
          </p:cNvPr>
          <p:cNvSpPr/>
          <p:nvPr/>
        </p:nvSpPr>
        <p:spPr>
          <a:xfrm>
            <a:off x="1021080" y="6411978"/>
            <a:ext cx="710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https://www.slideshare.net/03062679929/functions-in-c-ppt</a:t>
            </a:r>
          </a:p>
          <a:p>
            <a:r>
              <a:rPr lang="en-US" sz="1400" dirty="0"/>
              <a:t>https://pediaa.com/difference-between-local-and-global-variable/</a:t>
            </a:r>
          </a:p>
        </p:txBody>
      </p:sp>
    </p:spTree>
    <p:extLst>
      <p:ext uri="{BB962C8B-B14F-4D97-AF65-F5344CB8AC3E}">
        <p14:creationId xmlns:p14="http://schemas.microsoft.com/office/powerpoint/2010/main" val="1548561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6611-DC2E-49C2-8E27-625D6E3F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81639-B2CD-499F-8E92-9FF6EB581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024A6-ECA2-42D0-9B6C-301FEBBAA250}"/>
              </a:ext>
            </a:extLst>
          </p:cNvPr>
          <p:cNvSpPr/>
          <p:nvPr/>
        </p:nvSpPr>
        <p:spPr>
          <a:xfrm>
            <a:off x="754380" y="1115765"/>
            <a:ext cx="8161020" cy="489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#include &lt;iostream&gt;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using namespace std;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num = 0;</a:t>
            </a:r>
          </a:p>
          <a:p>
            <a:pPr>
              <a:lnSpc>
                <a:spcPts val="22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num = 2;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"num defined in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: " &lt;&lt; num &lt;&lt; "\n";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main() {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pt-BR" altLang="zh-CN" sz="2000" dirty="0">
                <a:latin typeface="Courier New" panose="02070309020205020404" pitchFamily="49" charset="0"/>
                <a:ea typeface="+mn-ea"/>
              </a:rPr>
              <a:t>cout &lt;&lt; "Global variable num: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num = 1;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 &lt;&lt; "num defined in main: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();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return 0;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}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1F64E8B6-D70C-49E2-80DD-9FC2EA5EE6BB}"/>
              </a:ext>
            </a:extLst>
          </p:cNvPr>
          <p:cNvSpPr/>
          <p:nvPr/>
        </p:nvSpPr>
        <p:spPr bwMode="auto">
          <a:xfrm>
            <a:off x="3286432" y="1918972"/>
            <a:ext cx="2246642" cy="356301"/>
          </a:xfrm>
          <a:prstGeom prst="wedgeRectCallout">
            <a:avLst>
              <a:gd name="adj1" fmla="val -77949"/>
              <a:gd name="adj2" fmla="val 6983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Global variable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C63AF142-2D52-44BD-9A7E-1088FB78C753}"/>
              </a:ext>
            </a:extLst>
          </p:cNvPr>
          <p:cNvSpPr/>
          <p:nvPr/>
        </p:nvSpPr>
        <p:spPr bwMode="auto">
          <a:xfrm>
            <a:off x="3911272" y="2691699"/>
            <a:ext cx="2246642" cy="356301"/>
          </a:xfrm>
          <a:prstGeom prst="wedgeRectCallout">
            <a:avLst>
              <a:gd name="adj1" fmla="val -79306"/>
              <a:gd name="adj2" fmla="val 24092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Local variable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D159BE4-C615-4422-8D23-33222EE4B222}"/>
              </a:ext>
            </a:extLst>
          </p:cNvPr>
          <p:cNvSpPr/>
          <p:nvPr/>
        </p:nvSpPr>
        <p:spPr bwMode="auto">
          <a:xfrm>
            <a:off x="3911272" y="3780505"/>
            <a:ext cx="2246642" cy="356301"/>
          </a:xfrm>
          <a:prstGeom prst="wedgeRectCallout">
            <a:avLst>
              <a:gd name="adj1" fmla="val -77271"/>
              <a:gd name="adj2" fmla="val 186629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Local variable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179E2A-D9F2-4781-84C0-EB35EBAE07C0}"/>
              </a:ext>
            </a:extLst>
          </p:cNvPr>
          <p:cNvSpPr/>
          <p:nvPr/>
        </p:nvSpPr>
        <p:spPr>
          <a:xfrm>
            <a:off x="6316503" y="1115765"/>
            <a:ext cx="2804160" cy="1323439"/>
          </a:xfrm>
          <a:prstGeom prst="rect">
            <a:avLst/>
          </a:prstGeom>
          <a:ln w="63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Global variable num: 0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num defined in main: 1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num defined in </a:t>
            </a:r>
            <a:r>
              <a:rPr lang="en-US" sz="2000" dirty="0" err="1">
                <a:solidFill>
                  <a:srgbClr val="FF0000"/>
                </a:solidFill>
              </a:rPr>
              <a:t>func</a:t>
            </a:r>
            <a:r>
              <a:rPr lang="en-US" sz="2000" dirty="0">
                <a:solidFill>
                  <a:srgbClr val="FF0000"/>
                </a:solidFill>
              </a:rPr>
              <a:t>: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584D8D-3357-4A05-B0B4-5F6D037EE14C}"/>
              </a:ext>
            </a:extLst>
          </p:cNvPr>
          <p:cNvSpPr txBox="1"/>
          <p:nvPr/>
        </p:nvSpPr>
        <p:spPr>
          <a:xfrm>
            <a:off x="1695927" y="5793814"/>
            <a:ext cx="627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Note: Local variables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</a:rPr>
              <a:t>smaller scope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larger priority</a:t>
            </a:r>
          </a:p>
          <a:p>
            <a:r>
              <a:rPr lang="en-US" dirty="0">
                <a:solidFill>
                  <a:srgbClr val="0070C0"/>
                </a:solidFill>
              </a:rPr>
              <a:t>         Global variables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larger scope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smaller priority</a:t>
            </a:r>
          </a:p>
        </p:txBody>
      </p:sp>
    </p:spTree>
    <p:extLst>
      <p:ext uri="{BB962C8B-B14F-4D97-AF65-F5344CB8AC3E}">
        <p14:creationId xmlns:p14="http://schemas.microsoft.com/office/powerpoint/2010/main" val="25402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DC93-1ACC-42DA-A898-B44D9559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E0E9-2AC5-494A-B1FF-13E884382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A75B0E-8313-4371-BD2C-5C62E64FB54D}"/>
              </a:ext>
            </a:extLst>
          </p:cNvPr>
          <p:cNvSpPr/>
          <p:nvPr/>
        </p:nvSpPr>
        <p:spPr>
          <a:xfrm>
            <a:off x="868680" y="1658270"/>
            <a:ext cx="8161020" cy="489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#include &lt;iostream&gt;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using namespace std;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num = 0;</a:t>
            </a:r>
          </a:p>
          <a:p>
            <a:pPr>
              <a:lnSpc>
                <a:spcPts val="22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num = 2;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"num defined in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: " &lt;&lt; num &lt;&lt; "\n";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main() {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pt-BR" altLang="zh-CN" sz="2000" dirty="0">
                <a:latin typeface="Courier New" panose="02070309020205020404" pitchFamily="49" charset="0"/>
                <a:ea typeface="+mn-ea"/>
              </a:rPr>
              <a:t>cout &lt;&lt; "Global variable num: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num = 1;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 &lt;&lt; "num defined in main: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();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return 0;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}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7B851B2-EF88-4320-8C70-4FE58888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10126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0A6AC3E-D693-4C04-808F-FCF60B900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" y="4925421"/>
            <a:ext cx="64588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62CA98-09AD-42F8-A0AF-C466EF200093}"/>
              </a:ext>
            </a:extLst>
          </p:cNvPr>
          <p:cNvSpPr/>
          <p:nvPr/>
        </p:nvSpPr>
        <p:spPr>
          <a:xfrm>
            <a:off x="4364935" y="1373562"/>
            <a:ext cx="4664765" cy="20859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6C29C1-3EEC-433E-BD92-6A822CD9227E}"/>
              </a:ext>
            </a:extLst>
          </p:cNvPr>
          <p:cNvSpPr txBox="1"/>
          <p:nvPr/>
        </p:nvSpPr>
        <p:spPr>
          <a:xfrm>
            <a:off x="4364935" y="139409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0D793B-1FD7-4B61-83E5-5C55281FFA74}"/>
              </a:ext>
            </a:extLst>
          </p:cNvPr>
          <p:cNvSpPr/>
          <p:nvPr/>
        </p:nvSpPr>
        <p:spPr>
          <a:xfrm>
            <a:off x="5485126" y="1354862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B0FE46-4511-41BE-B0C3-1E8491993DFA}"/>
              </a:ext>
            </a:extLst>
          </p:cNvPr>
          <p:cNvSpPr/>
          <p:nvPr/>
        </p:nvSpPr>
        <p:spPr>
          <a:xfrm>
            <a:off x="4516443" y="1845803"/>
            <a:ext cx="4395446" cy="1506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1BBB07-5527-4DBD-A3B1-FA6022AD7A5D}"/>
              </a:ext>
            </a:extLst>
          </p:cNvPr>
          <p:cNvSpPr txBox="1"/>
          <p:nvPr/>
        </p:nvSpPr>
        <p:spPr>
          <a:xfrm>
            <a:off x="4516443" y="1866331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551495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DC93-1ACC-42DA-A898-B44D9559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E0E9-2AC5-494A-B1FF-13E884382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7B851B2-EF88-4320-8C70-4FE58888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4446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0A6AC3E-D693-4C04-808F-FCF60B900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" y="5199741"/>
            <a:ext cx="64588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4562-8AC5-46B5-9875-A88C1B5FE671}"/>
              </a:ext>
            </a:extLst>
          </p:cNvPr>
          <p:cNvSpPr/>
          <p:nvPr/>
        </p:nvSpPr>
        <p:spPr>
          <a:xfrm>
            <a:off x="4395415" y="1343082"/>
            <a:ext cx="4664765" cy="20859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2A9EB6-F35B-4E67-9FC6-D597500124AF}"/>
              </a:ext>
            </a:extLst>
          </p:cNvPr>
          <p:cNvSpPr txBox="1"/>
          <p:nvPr/>
        </p:nvSpPr>
        <p:spPr>
          <a:xfrm>
            <a:off x="4395415" y="136361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295B1E-D85F-4599-80E1-4891AF512963}"/>
              </a:ext>
            </a:extLst>
          </p:cNvPr>
          <p:cNvSpPr/>
          <p:nvPr/>
        </p:nvSpPr>
        <p:spPr>
          <a:xfrm>
            <a:off x="5515606" y="1343082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5B6D69-4DA9-4A5A-A2D6-C5B44E4656D1}"/>
              </a:ext>
            </a:extLst>
          </p:cNvPr>
          <p:cNvSpPr/>
          <p:nvPr/>
        </p:nvSpPr>
        <p:spPr>
          <a:xfrm>
            <a:off x="4545471" y="1845803"/>
            <a:ext cx="4395446" cy="1506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687F6B-0E1A-4481-8BC8-B2A93C693419}"/>
              </a:ext>
            </a:extLst>
          </p:cNvPr>
          <p:cNvSpPr txBox="1"/>
          <p:nvPr/>
        </p:nvSpPr>
        <p:spPr>
          <a:xfrm>
            <a:off x="4545471" y="1866331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002301-AEE8-4255-B688-4B78C93AF31C}"/>
              </a:ext>
            </a:extLst>
          </p:cNvPr>
          <p:cNvSpPr/>
          <p:nvPr/>
        </p:nvSpPr>
        <p:spPr>
          <a:xfrm>
            <a:off x="5524982" y="1845803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1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95A16C-AF87-48D9-951D-B88DBBD38B26}"/>
              </a:ext>
            </a:extLst>
          </p:cNvPr>
          <p:cNvSpPr/>
          <p:nvPr/>
        </p:nvSpPr>
        <p:spPr>
          <a:xfrm>
            <a:off x="868680" y="1658270"/>
            <a:ext cx="8161020" cy="489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#include &lt;iostream&gt;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using namespace std;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num = 0;</a:t>
            </a:r>
          </a:p>
          <a:p>
            <a:pPr>
              <a:lnSpc>
                <a:spcPts val="22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num = 2;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"num defined in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: " &lt;&lt; num &lt;&lt; "\n";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main() {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pt-BR" altLang="zh-CN" sz="2000" dirty="0">
                <a:latin typeface="Courier New" panose="02070309020205020404" pitchFamily="49" charset="0"/>
                <a:ea typeface="+mn-ea"/>
              </a:rPr>
              <a:t>cout &lt;&lt; "Global variable num: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num = 1;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 &lt;&lt; "num defined in main: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();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return 0;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}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992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DC93-1ACC-42DA-A898-B44D9559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E0E9-2AC5-494A-B1FF-13E884382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7B851B2-EF88-4320-8C70-4FE58888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2806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0A6AC3E-D693-4C04-808F-FCF60B900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" y="3508101"/>
            <a:ext cx="64588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2B3977-EEA6-4CA3-8731-C8DA6C7A756C}"/>
              </a:ext>
            </a:extLst>
          </p:cNvPr>
          <p:cNvSpPr/>
          <p:nvPr/>
        </p:nvSpPr>
        <p:spPr>
          <a:xfrm>
            <a:off x="868680" y="1658270"/>
            <a:ext cx="8161020" cy="489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#include &lt;iostream&gt;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using namespace std;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num = 0;</a:t>
            </a:r>
          </a:p>
          <a:p>
            <a:pPr>
              <a:lnSpc>
                <a:spcPts val="22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num = 2;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"num defined in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: " &lt;&lt; num &lt;&lt; "\n";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main() {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pt-BR" altLang="zh-CN" sz="2000" dirty="0">
                <a:latin typeface="Courier New" panose="02070309020205020404" pitchFamily="49" charset="0"/>
                <a:ea typeface="+mn-ea"/>
              </a:rPr>
              <a:t>cout &lt;&lt; "Global variable num: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num = 1;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 &lt;&lt; "num defined in main: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();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return 0;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}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D366CF-5DF6-40D0-B2BD-5CEB293B6592}"/>
              </a:ext>
            </a:extLst>
          </p:cNvPr>
          <p:cNvSpPr/>
          <p:nvPr/>
        </p:nvSpPr>
        <p:spPr>
          <a:xfrm>
            <a:off x="4364935" y="1206391"/>
            <a:ext cx="4664765" cy="20859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CB31BF-C38F-4E18-8303-EECA82A007C7}"/>
              </a:ext>
            </a:extLst>
          </p:cNvPr>
          <p:cNvSpPr txBox="1"/>
          <p:nvPr/>
        </p:nvSpPr>
        <p:spPr>
          <a:xfrm>
            <a:off x="4364935" y="1226919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C8AF4F-C6DE-45AD-8423-C46AAD2C6CD9}"/>
              </a:ext>
            </a:extLst>
          </p:cNvPr>
          <p:cNvSpPr/>
          <p:nvPr/>
        </p:nvSpPr>
        <p:spPr>
          <a:xfrm>
            <a:off x="5485126" y="1206391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DE8250-78BA-419E-A99C-56332DF3544B}"/>
              </a:ext>
            </a:extLst>
          </p:cNvPr>
          <p:cNvSpPr/>
          <p:nvPr/>
        </p:nvSpPr>
        <p:spPr>
          <a:xfrm>
            <a:off x="4514991" y="1709112"/>
            <a:ext cx="4395446" cy="1506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2040E5-1AB8-4A17-8C13-D36B4AF639A1}"/>
              </a:ext>
            </a:extLst>
          </p:cNvPr>
          <p:cNvSpPr txBox="1"/>
          <p:nvPr/>
        </p:nvSpPr>
        <p:spPr>
          <a:xfrm>
            <a:off x="4514991" y="172964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8175A9-6D8A-4F14-B92E-F759C0359257}"/>
              </a:ext>
            </a:extLst>
          </p:cNvPr>
          <p:cNvSpPr/>
          <p:nvPr/>
        </p:nvSpPr>
        <p:spPr>
          <a:xfrm>
            <a:off x="5494502" y="1709112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0FC5F7-FDF0-4D36-883E-CBBE16481260}"/>
              </a:ext>
            </a:extLst>
          </p:cNvPr>
          <p:cNvSpPr/>
          <p:nvPr/>
        </p:nvSpPr>
        <p:spPr>
          <a:xfrm>
            <a:off x="4673510" y="2232361"/>
            <a:ext cx="4079631" cy="88520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6578A0-6B5E-4FFD-8611-D58AAADBC04F}"/>
              </a:ext>
            </a:extLst>
          </p:cNvPr>
          <p:cNvSpPr txBox="1"/>
          <p:nvPr/>
        </p:nvSpPr>
        <p:spPr>
          <a:xfrm>
            <a:off x="4671569" y="2249208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F48FAA-C1E8-4E93-BB6F-CC932F92C0AF}"/>
              </a:ext>
            </a:extLst>
          </p:cNvPr>
          <p:cNvSpPr/>
          <p:nvPr/>
        </p:nvSpPr>
        <p:spPr>
          <a:xfrm>
            <a:off x="5510400" y="2228680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2</a:t>
            </a:r>
          </a:p>
        </p:txBody>
      </p:sp>
    </p:spTree>
    <p:extLst>
      <p:ext uri="{BB962C8B-B14F-4D97-AF65-F5344CB8AC3E}">
        <p14:creationId xmlns:p14="http://schemas.microsoft.com/office/powerpoint/2010/main" val="2062059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DC93-1ACC-42DA-A898-B44D9559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E0E9-2AC5-494A-B1FF-13E884382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7B851B2-EF88-4320-8C70-4FE58888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1920" y="3871926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0A6AC3E-D693-4C04-808F-FCF60B900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" y="4084320"/>
            <a:ext cx="36576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2B3977-EEA6-4CA3-8731-C8DA6C7A756C}"/>
              </a:ext>
            </a:extLst>
          </p:cNvPr>
          <p:cNvSpPr/>
          <p:nvPr/>
        </p:nvSpPr>
        <p:spPr>
          <a:xfrm>
            <a:off x="868680" y="1658270"/>
            <a:ext cx="8161020" cy="489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#include &lt;iostream&gt;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using namespace std;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num = 0;</a:t>
            </a:r>
          </a:p>
          <a:p>
            <a:pPr>
              <a:lnSpc>
                <a:spcPts val="22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num = 2;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"num defined in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: " &lt;&lt; num &lt;&lt; "\n";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main() {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pt-BR" altLang="zh-CN" sz="2000" dirty="0">
                <a:latin typeface="Courier New" panose="02070309020205020404" pitchFamily="49" charset="0"/>
                <a:ea typeface="+mn-ea"/>
              </a:rPr>
              <a:t>cout &lt;&lt; "Global variable num: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num = 1;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 &lt;&lt; "num defined in main: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();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return 0;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}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D366CF-5DF6-40D0-B2BD-5CEB293B6592}"/>
              </a:ext>
            </a:extLst>
          </p:cNvPr>
          <p:cNvSpPr/>
          <p:nvPr/>
        </p:nvSpPr>
        <p:spPr>
          <a:xfrm>
            <a:off x="4364935" y="1206391"/>
            <a:ext cx="4664765" cy="20859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CB31BF-C38F-4E18-8303-EECA82A007C7}"/>
              </a:ext>
            </a:extLst>
          </p:cNvPr>
          <p:cNvSpPr txBox="1"/>
          <p:nvPr/>
        </p:nvSpPr>
        <p:spPr>
          <a:xfrm>
            <a:off x="4364935" y="1226919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C8AF4F-C6DE-45AD-8423-C46AAD2C6CD9}"/>
              </a:ext>
            </a:extLst>
          </p:cNvPr>
          <p:cNvSpPr/>
          <p:nvPr/>
        </p:nvSpPr>
        <p:spPr>
          <a:xfrm>
            <a:off x="5485126" y="1206391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DE8250-78BA-419E-A99C-56332DF3544B}"/>
              </a:ext>
            </a:extLst>
          </p:cNvPr>
          <p:cNvSpPr/>
          <p:nvPr/>
        </p:nvSpPr>
        <p:spPr>
          <a:xfrm>
            <a:off x="4514991" y="1709112"/>
            <a:ext cx="4395446" cy="1506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2040E5-1AB8-4A17-8C13-D36B4AF639A1}"/>
              </a:ext>
            </a:extLst>
          </p:cNvPr>
          <p:cNvSpPr txBox="1"/>
          <p:nvPr/>
        </p:nvSpPr>
        <p:spPr>
          <a:xfrm>
            <a:off x="4514991" y="172964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8175A9-6D8A-4F14-B92E-F759C0359257}"/>
              </a:ext>
            </a:extLst>
          </p:cNvPr>
          <p:cNvSpPr/>
          <p:nvPr/>
        </p:nvSpPr>
        <p:spPr>
          <a:xfrm>
            <a:off x="5494502" y="1709112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1</a:t>
            </a:r>
          </a:p>
        </p:txBody>
      </p:sp>
    </p:spTree>
    <p:extLst>
      <p:ext uri="{BB962C8B-B14F-4D97-AF65-F5344CB8AC3E}">
        <p14:creationId xmlns:p14="http://schemas.microsoft.com/office/powerpoint/2010/main" val="74771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DC93-1ACC-42DA-A898-B44D9559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E0E9-2AC5-494A-B1FF-13E884382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7B851B2-EF88-4320-8C70-4FE58888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1920" y="5700726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0A6AC3E-D693-4C04-808F-FCF60B900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" y="5897880"/>
            <a:ext cx="36576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2B3977-EEA6-4CA3-8731-C8DA6C7A756C}"/>
              </a:ext>
            </a:extLst>
          </p:cNvPr>
          <p:cNvSpPr/>
          <p:nvPr/>
        </p:nvSpPr>
        <p:spPr>
          <a:xfrm>
            <a:off x="868680" y="1231550"/>
            <a:ext cx="8161020" cy="489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#include &lt;iostream&gt;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using namespace std;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num = 0;</a:t>
            </a:r>
          </a:p>
          <a:p>
            <a:pPr>
              <a:lnSpc>
                <a:spcPts val="22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num = 2;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"num defined in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: " &lt;&lt; num &lt;&lt; "\n";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main() {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pt-BR" altLang="zh-CN" sz="2000" dirty="0">
                <a:latin typeface="Courier New" panose="02070309020205020404" pitchFamily="49" charset="0"/>
                <a:ea typeface="+mn-ea"/>
              </a:rPr>
              <a:t>cout &lt;&lt; "Global variable num: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int num = 1;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 &lt;&lt; "num defined in main: " &lt;&lt; num &lt;&lt; "\n";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+mn-ea"/>
              </a:rPr>
              <a:t>func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();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return 0;</a:t>
            </a:r>
            <a:endParaRPr lang="zh-CN" alt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+mn-ea"/>
              </a:rPr>
              <a:t>}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D366CF-5DF6-40D0-B2BD-5CEB293B6592}"/>
              </a:ext>
            </a:extLst>
          </p:cNvPr>
          <p:cNvSpPr/>
          <p:nvPr/>
        </p:nvSpPr>
        <p:spPr>
          <a:xfrm>
            <a:off x="4572000" y="1231550"/>
            <a:ext cx="4443785" cy="18749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CDED9F-EF8B-484A-84E7-16A53BF34ED3}"/>
              </a:ext>
            </a:extLst>
          </p:cNvPr>
          <p:cNvSpPr txBox="1"/>
          <p:nvPr/>
        </p:nvSpPr>
        <p:spPr>
          <a:xfrm>
            <a:off x="716280" y="6080775"/>
            <a:ext cx="84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Question: How can C++ distinguish these variables with same names?</a:t>
            </a:r>
          </a:p>
        </p:txBody>
      </p:sp>
    </p:spTree>
    <p:extLst>
      <p:ext uri="{BB962C8B-B14F-4D97-AF65-F5344CB8AC3E}">
        <p14:creationId xmlns:p14="http://schemas.microsoft.com/office/powerpoint/2010/main" val="11680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E5B9D7C-0815-4BD9-ACB7-A8C8807EF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244" y="92074"/>
            <a:ext cx="7543800" cy="952955"/>
          </a:xfrm>
        </p:spPr>
        <p:txBody>
          <a:bodyPr/>
          <a:lstStyle/>
          <a:p>
            <a:r>
              <a:rPr lang="en-US" altLang="en-US" dirty="0"/>
              <a:t>Accessing Array Elements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1D134C3-695C-4069-9E3D-25D1C7FD6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643" y="1159615"/>
            <a:ext cx="8463756" cy="4572000"/>
          </a:xfrm>
        </p:spPr>
        <p:txBody>
          <a:bodyPr/>
          <a:lstStyle/>
          <a:p>
            <a:r>
              <a:rPr lang="en-US" altLang="en-US" dirty="0"/>
              <a:t>Each element in an array is assigned a </a:t>
            </a:r>
            <a:r>
              <a:rPr lang="en-US" altLang="en-US" b="1" dirty="0">
                <a:solidFill>
                  <a:srgbClr val="B07704"/>
                </a:solidFill>
              </a:rPr>
              <a:t>unique</a:t>
            </a:r>
            <a:r>
              <a:rPr lang="en-US" altLang="en-US" dirty="0"/>
              <a:t> </a:t>
            </a:r>
            <a:r>
              <a:rPr lang="en-US" altLang="en-US" i="1" dirty="0"/>
              <a:t>subscript </a:t>
            </a:r>
            <a:r>
              <a:rPr lang="en-US" altLang="en-US" dirty="0"/>
              <a:t>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 </a:t>
            </a:r>
            <a:r>
              <a:rPr lang="en-US" altLang="en-US" dirty="0" smtClean="0"/>
              <a:t>while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dirty="0" smtClean="0"/>
              <a:t>is the size of the array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To access </a:t>
            </a:r>
            <a:r>
              <a:rPr lang="en-US" altLang="en-US" dirty="0"/>
              <a:t>an element in an array: </a:t>
            </a:r>
          </a:p>
          <a:p>
            <a:pPr marL="800100" lvl="2" indent="0">
              <a:buNone/>
            </a:pPr>
            <a:r>
              <a:rPr lang="en-US" altLang="en-US" b="1" dirty="0" err="1">
                <a:solidFill>
                  <a:srgbClr val="B07704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array_name</a:t>
            </a:r>
            <a:r>
              <a:rPr lang="en-US" altLang="en-US" b="1" dirty="0">
                <a:solidFill>
                  <a:srgbClr val="B07704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[subscript]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733188" name="Group 4">
            <a:extLst>
              <a:ext uri="{FF2B5EF4-FFF2-40B4-BE49-F238E27FC236}">
                <a16:creationId xmlns:a16="http://schemas.microsoft.com/office/drawing/2014/main" id="{EE7AB6B7-76BE-4B9C-A487-FF6E3593A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3658" y="4271059"/>
          <a:ext cx="6154055" cy="365276"/>
        </p:xfrm>
        <a:graphic>
          <a:graphicData uri="http://schemas.openxmlformats.org/drawingml/2006/table">
            <a:tbl>
              <a:tblPr/>
              <a:tblGrid>
                <a:gridCol w="123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marT="45478" marB="454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3206" name="Group 22">
            <a:extLst>
              <a:ext uri="{FF2B5EF4-FFF2-40B4-BE49-F238E27FC236}">
                <a16:creationId xmlns:a16="http://schemas.microsoft.com/office/drawing/2014/main" id="{3AF43FB1-90B2-480A-ACE0-6131B0F0FB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3658" y="4667299"/>
          <a:ext cx="6154055" cy="365760"/>
        </p:xfrm>
        <a:graphic>
          <a:graphicData uri="http://schemas.openxmlformats.org/drawingml/2006/table">
            <a:tbl>
              <a:tblPr/>
              <a:tblGrid>
                <a:gridCol w="123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B9F0430-E88A-45AA-9BD0-6940E3EA9AC9}"/>
              </a:ext>
            </a:extLst>
          </p:cNvPr>
          <p:cNvSpPr/>
          <p:nvPr/>
        </p:nvSpPr>
        <p:spPr>
          <a:xfrm>
            <a:off x="945022" y="3677137"/>
            <a:ext cx="304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tests[5];</a:t>
            </a:r>
            <a:endParaRPr lang="en-US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2DB5B2-68A5-414D-AB3B-C6364B340FA0}"/>
              </a:ext>
            </a:extLst>
          </p:cNvPr>
          <p:cNvSpPr/>
          <p:nvPr/>
        </p:nvSpPr>
        <p:spPr>
          <a:xfrm>
            <a:off x="1632745" y="5340522"/>
            <a:ext cx="1299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tests[0]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49E502-FE19-426C-A9DF-B40DC9886075}"/>
              </a:ext>
            </a:extLst>
          </p:cNvPr>
          <p:cNvSpPr/>
          <p:nvPr/>
        </p:nvSpPr>
        <p:spPr>
          <a:xfrm>
            <a:off x="2891249" y="5333819"/>
            <a:ext cx="1299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tests[1]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C86ED8-2AD7-4152-A8EE-8BDCA35F295F}"/>
              </a:ext>
            </a:extLst>
          </p:cNvPr>
          <p:cNvSpPr/>
          <p:nvPr/>
        </p:nvSpPr>
        <p:spPr>
          <a:xfrm>
            <a:off x="4173412" y="5346469"/>
            <a:ext cx="1299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tests[2]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86B22F-E6CF-4EF2-8584-6DBD3CC82C27}"/>
              </a:ext>
            </a:extLst>
          </p:cNvPr>
          <p:cNvSpPr/>
          <p:nvPr/>
        </p:nvSpPr>
        <p:spPr>
          <a:xfrm>
            <a:off x="5340002" y="5347628"/>
            <a:ext cx="1299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tests[3]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630EF5-A3CF-4918-8EDF-7C2B0A0E0BEB}"/>
              </a:ext>
            </a:extLst>
          </p:cNvPr>
          <p:cNvSpPr/>
          <p:nvPr/>
        </p:nvSpPr>
        <p:spPr>
          <a:xfrm>
            <a:off x="6598506" y="5340925"/>
            <a:ext cx="1299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tests[4]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0B757-12A5-48EA-A139-191EF606682D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V="1">
            <a:off x="2282642" y="5041098"/>
            <a:ext cx="2241" cy="2994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FBEFEF-43DD-46E4-B18E-CA85B7EF1982}"/>
              </a:ext>
            </a:extLst>
          </p:cNvPr>
          <p:cNvCxnSpPr>
            <a:cxnSpLocks/>
          </p:cNvCxnSpPr>
          <p:nvPr/>
        </p:nvCxnSpPr>
        <p:spPr bwMode="auto">
          <a:xfrm flipV="1">
            <a:off x="3525855" y="5048358"/>
            <a:ext cx="0" cy="3053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12A3A9-7E73-420E-AE1B-49B02C7828D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9714" y="5080003"/>
            <a:ext cx="4567" cy="2809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654EA4-4D42-4825-84C3-F20AAD9FA96E}"/>
              </a:ext>
            </a:extLst>
          </p:cNvPr>
          <p:cNvCxnSpPr>
            <a:cxnSpLocks/>
          </p:cNvCxnSpPr>
          <p:nvPr/>
        </p:nvCxnSpPr>
        <p:spPr bwMode="auto">
          <a:xfrm flipV="1">
            <a:off x="6029571" y="5055617"/>
            <a:ext cx="0" cy="3206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9FD1C5-55BD-47C0-ACDB-AB672868E629}"/>
              </a:ext>
            </a:extLst>
          </p:cNvPr>
          <p:cNvCxnSpPr>
            <a:cxnSpLocks/>
          </p:cNvCxnSpPr>
          <p:nvPr/>
        </p:nvCxnSpPr>
        <p:spPr bwMode="auto">
          <a:xfrm flipV="1">
            <a:off x="7183453" y="5062877"/>
            <a:ext cx="0" cy="2908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52592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C70A883-EDF6-4A0B-A9E9-669217B3C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4E8AE5C-DBE5-4DB8-A8A1-848F05148F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951" y="1219200"/>
            <a:ext cx="8681929" cy="50292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en-US" sz="2800" dirty="0"/>
              <a:t>How can a program “remember” what value is stored in a local variable?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retain their contents between function calls.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are defined and </a:t>
            </a:r>
            <a:r>
              <a:rPr lang="en-US" altLang="en-US" dirty="0">
                <a:solidFill>
                  <a:srgbClr val="B07704"/>
                </a:solidFill>
              </a:rPr>
              <a:t>initialized only the first time the function is executed</a:t>
            </a:r>
            <a:r>
              <a:rPr lang="en-US" altLang="en-US" dirty="0"/>
              <a:t>. 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is the default initialization value.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580369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44946-5D53-4CAC-9F40-24573DE8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BCC6B-1591-425A-B9E5-35497288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B00E93-48AD-4B97-8FDB-96433A143CDF}"/>
              </a:ext>
            </a:extLst>
          </p:cNvPr>
          <p:cNvSpPr/>
          <p:nvPr/>
        </p:nvSpPr>
        <p:spPr>
          <a:xfrm>
            <a:off x="329938" y="1123751"/>
            <a:ext cx="8653806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showLocal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();  // Function prototype</a:t>
            </a:r>
          </a:p>
          <a:p>
            <a:pPr>
              <a:lnSpc>
                <a:spcPts val="20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showLocal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showLocal</a:t>
            </a:r>
            <a:r>
              <a:rPr lang="en-US" sz="2000" dirty="0" smtClean="0">
                <a:latin typeface="Courier New" panose="02070309020205020404" pitchFamily="49" charset="0"/>
                <a:ea typeface="+mn-ea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000" dirty="0" smtClean="0">
                <a:latin typeface="Courier New" panose="02070309020205020404" pitchFamily="49" charset="0"/>
                <a:ea typeface="+mn-ea"/>
              </a:rPr>
              <a:t>    return 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showLocal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static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ea typeface="+mn-ea"/>
              </a:rPr>
              <a:t>localNum</a:t>
            </a:r>
            <a:r>
              <a:rPr lang="en-US" sz="2000" dirty="0" smtClean="0">
                <a:latin typeface="Courier New" panose="02070309020205020404" pitchFamily="49" charset="0"/>
                <a:ea typeface="+mn-ea"/>
              </a:rPr>
              <a:t> = 0; 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// Static local variable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localNum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endl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localNum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+= 5;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ABA658-737C-4BFF-A67B-2CEF9D9ABC03}"/>
              </a:ext>
            </a:extLst>
          </p:cNvPr>
          <p:cNvSpPr/>
          <p:nvPr/>
        </p:nvSpPr>
        <p:spPr>
          <a:xfrm>
            <a:off x="624840" y="5352871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354D99-FDBC-4298-8EB0-FD5420A558CD}"/>
              </a:ext>
            </a:extLst>
          </p:cNvPr>
          <p:cNvSpPr txBox="1"/>
          <p:nvPr/>
        </p:nvSpPr>
        <p:spPr>
          <a:xfrm>
            <a:off x="2606040" y="6029235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Thinking: Is static local variable a good design?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48534C61-7047-4E9A-94BD-13083696DE58}"/>
              </a:ext>
            </a:extLst>
          </p:cNvPr>
          <p:cNvSpPr/>
          <p:nvPr/>
        </p:nvSpPr>
        <p:spPr bwMode="auto">
          <a:xfrm>
            <a:off x="4648200" y="2880360"/>
            <a:ext cx="3962400" cy="1066800"/>
          </a:xfrm>
          <a:prstGeom prst="wedgeRectCallout">
            <a:avLst>
              <a:gd name="adj1" fmla="val -59229"/>
              <a:gd name="adj2" fmla="val 71965"/>
            </a:avLst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The default initialization value is 0, which is equivalent to: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localNum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92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B064-60D0-438D-8C20-88E68AE1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D5B16-605D-4640-A847-E3334F3D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0140"/>
            <a:ext cx="7772400" cy="685800"/>
          </a:xfrm>
        </p:spPr>
        <p:txBody>
          <a:bodyPr/>
          <a:lstStyle/>
          <a:p>
            <a:r>
              <a:rPr lang="en-US" sz="2400" dirty="0"/>
              <a:t>What is the output of the following program?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AC8676-F30F-4805-8B4A-36D92170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9B8C68-5BE3-42D2-918A-0B3D6C566A3D}"/>
              </a:ext>
            </a:extLst>
          </p:cNvPr>
          <p:cNvSpPr/>
          <p:nvPr/>
        </p:nvSpPr>
        <p:spPr>
          <a:xfrm>
            <a:off x="603315" y="1568946"/>
            <a:ext cx="8190165" cy="4981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globvar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; </a:t>
            </a:r>
          </a:p>
          <a:p>
            <a:pPr>
              <a:lnSpc>
                <a:spcPts val="19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fct1() {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= 5; 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globvar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 " &lt;&lt;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endl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19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void fct2() {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int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= 17;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globvar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= 3;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19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main() {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globvar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= 25;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fct1();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fct2();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fct1();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  return 0;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20379A-AF08-4778-A926-3A977D60BF02}"/>
              </a:ext>
            </a:extLst>
          </p:cNvPr>
          <p:cNvSpPr/>
          <p:nvPr/>
        </p:nvSpPr>
        <p:spPr>
          <a:xfrm>
            <a:off x="6035040" y="5052061"/>
            <a:ext cx="2758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25 5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3 5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770F8-DB01-4E22-928C-3441AA460033}"/>
              </a:ext>
            </a:extLst>
          </p:cNvPr>
          <p:cNvSpPr/>
          <p:nvPr/>
        </p:nvSpPr>
        <p:spPr>
          <a:xfrm>
            <a:off x="944880" y="6458998"/>
            <a:ext cx="713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practice refers to Don’s Handouts_COSC120_Spring2012.pdf</a:t>
            </a:r>
          </a:p>
        </p:txBody>
      </p:sp>
    </p:spTree>
    <p:extLst>
      <p:ext uri="{BB962C8B-B14F-4D97-AF65-F5344CB8AC3E}">
        <p14:creationId xmlns:p14="http://schemas.microsoft.com/office/powerpoint/2010/main" val="168349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5FCAD3C-D74D-456B-9F2A-8558262F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Default </a:t>
            </a:r>
            <a:r>
              <a:rPr lang="en-US" altLang="en-US" dirty="0"/>
              <a:t>Arguments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5F334FC-ECE6-4DEF-AF38-69D5B9345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35062"/>
            <a:ext cx="8427720" cy="48542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u="sng" dirty="0"/>
              <a:t>d</a:t>
            </a:r>
            <a:r>
              <a:rPr lang="en-US" altLang="en-US" sz="2800" u="sng" dirty="0"/>
              <a:t>efault argument</a:t>
            </a:r>
            <a:r>
              <a:rPr lang="en-US" altLang="en-US" sz="2800" dirty="0"/>
              <a:t> is a constant that is passed </a:t>
            </a:r>
            <a:r>
              <a:rPr lang="en-US" altLang="en-US" sz="2800" b="1" dirty="0">
                <a:solidFill>
                  <a:srgbClr val="B07704"/>
                </a:solidFill>
              </a:rPr>
              <a:t>automatically</a:t>
            </a:r>
            <a:r>
              <a:rPr lang="en-US" altLang="en-US" sz="2800" dirty="0"/>
              <a:t> to a parameter if the argument is missing on the function call.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Usually listed in the function prototype. E.g.:</a:t>
            </a:r>
            <a:endParaRPr lang="en-US" altLang="en-US" sz="28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showArea</a:t>
            </a:r>
            <a:r>
              <a:rPr lang="en-US" altLang="en-US" sz="2000" dirty="0">
                <a:latin typeface="Courier New" panose="02070309020205020404" pitchFamily="49" charset="0"/>
              </a:rPr>
              <a:t>(double </a:t>
            </a:r>
            <a:r>
              <a:rPr lang="en-US" altLang="en-US" sz="2000" b="1" dirty="0">
                <a:solidFill>
                  <a:srgbClr val="B07704"/>
                </a:solidFill>
                <a:latin typeface="Courier New" panose="02070309020205020404" pitchFamily="49" charset="0"/>
              </a:rPr>
              <a:t>= 20.0</a:t>
            </a:r>
            <a:r>
              <a:rPr lang="en-US" altLang="en-US" sz="2000" dirty="0">
                <a:latin typeface="Courier New" panose="02070309020205020404" pitchFamily="49" charset="0"/>
              </a:rPr>
              <a:t>, double </a:t>
            </a:r>
            <a:r>
              <a:rPr lang="en-US" altLang="en-US" sz="2000" b="1" dirty="0">
                <a:solidFill>
                  <a:srgbClr val="B07704"/>
                </a:solidFill>
                <a:latin typeface="Courier New" panose="02070309020205020404" pitchFamily="49" charset="0"/>
              </a:rPr>
              <a:t>= 10.0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2400" dirty="0"/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void </a:t>
            </a:r>
            <a:r>
              <a:rPr lang="en-US" altLang="en-US" sz="1900" dirty="0" err="1">
                <a:latin typeface="Courier New" panose="02070309020205020404" pitchFamily="49" charset="0"/>
              </a:rPr>
              <a:t>showArea</a:t>
            </a:r>
            <a:r>
              <a:rPr lang="en-US" altLang="en-US" sz="1900" dirty="0">
                <a:latin typeface="Courier New" panose="02070309020205020404" pitchFamily="49" charset="0"/>
              </a:rPr>
              <a:t>(double length </a:t>
            </a:r>
            <a:r>
              <a:rPr lang="en-US" altLang="en-US" sz="1900" b="1" dirty="0">
                <a:solidFill>
                  <a:srgbClr val="B07704"/>
                </a:solidFill>
                <a:latin typeface="Courier New" panose="02070309020205020404" pitchFamily="49" charset="0"/>
              </a:rPr>
              <a:t>= 20.0</a:t>
            </a:r>
            <a:r>
              <a:rPr lang="en-US" altLang="en-US" sz="1900" dirty="0">
                <a:latin typeface="Courier New" panose="02070309020205020404" pitchFamily="49" charset="0"/>
              </a:rPr>
              <a:t>, double width </a:t>
            </a:r>
            <a:r>
              <a:rPr lang="en-US" altLang="en-US" sz="1900" b="1" dirty="0">
                <a:solidFill>
                  <a:srgbClr val="B07704"/>
                </a:solidFill>
                <a:latin typeface="Courier New" panose="02070309020205020404" pitchFamily="49" charset="0"/>
              </a:rPr>
              <a:t>= 10.0</a:t>
            </a:r>
            <a:r>
              <a:rPr lang="en-US" altLang="en-US" sz="1900" dirty="0">
                <a:latin typeface="Courier New" panose="02070309020205020404" pitchFamily="49" charset="0"/>
              </a:rPr>
              <a:t>);</a:t>
            </a:r>
            <a:endParaRPr lang="en-US" altLang="en-US" sz="19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0B7F2C-FB06-4728-A1E4-4C082E6E8C32}"/>
              </a:ext>
            </a:extLst>
          </p:cNvPr>
          <p:cNvSpPr/>
          <p:nvPr/>
        </p:nvSpPr>
        <p:spPr bwMode="auto">
          <a:xfrm>
            <a:off x="807720" y="4069081"/>
            <a:ext cx="8138160" cy="1318577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showArea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(double length, double width) {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double area = length * width;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"The area is " &lt;&lt; area &lt;&lt;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endl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6794BC-B0B2-47BD-8094-BDD4AA0869E3}"/>
              </a:ext>
            </a:extLst>
          </p:cNvPr>
          <p:cNvSpPr/>
          <p:nvPr/>
        </p:nvSpPr>
        <p:spPr>
          <a:xfrm>
            <a:off x="1097280" y="5463858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showArea</a:t>
            </a:r>
            <a:r>
              <a:rPr lang="en-US" dirty="0"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AFC2DB-6900-4A13-8934-DB6A56BF0F9A}"/>
              </a:ext>
            </a:extLst>
          </p:cNvPr>
          <p:cNvSpPr/>
          <p:nvPr/>
        </p:nvSpPr>
        <p:spPr>
          <a:xfrm>
            <a:off x="1097280" y="575341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showArea</a:t>
            </a:r>
            <a:r>
              <a:rPr lang="en-US" dirty="0">
                <a:latin typeface="Courier New" panose="02070309020205020404" pitchFamily="49" charset="0"/>
              </a:rPr>
              <a:t>(12.0);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1E17A2-FDF2-49A0-8EFB-F41617EB3206}"/>
              </a:ext>
            </a:extLst>
          </p:cNvPr>
          <p:cNvSpPr/>
          <p:nvPr/>
        </p:nvSpPr>
        <p:spPr>
          <a:xfrm>
            <a:off x="1097280" y="602773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showArea</a:t>
            </a:r>
            <a:r>
              <a:rPr lang="en-US" dirty="0">
                <a:latin typeface="Courier New" panose="02070309020205020404" pitchFamily="49" charset="0"/>
              </a:rPr>
              <a:t>(12.0, 5.5);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B1D4CC-8A13-4DF2-A562-C3A1D2DB734C}"/>
              </a:ext>
            </a:extLst>
          </p:cNvPr>
          <p:cNvSpPr/>
          <p:nvPr/>
        </p:nvSpPr>
        <p:spPr>
          <a:xfrm>
            <a:off x="4251960" y="545453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The area is 200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AA1A7A-6709-46AB-A4B0-47D03321421F}"/>
              </a:ext>
            </a:extLst>
          </p:cNvPr>
          <p:cNvSpPr/>
          <p:nvPr/>
        </p:nvSpPr>
        <p:spPr>
          <a:xfrm>
            <a:off x="4251960" y="575933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The area is 120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C6DED2-5F4F-42C3-B4E2-8ACFFE9EBBF3}"/>
              </a:ext>
            </a:extLst>
          </p:cNvPr>
          <p:cNvSpPr/>
          <p:nvPr/>
        </p:nvSpPr>
        <p:spPr>
          <a:xfrm>
            <a:off x="4251960" y="604889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The area is 66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584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5FCAD3C-D74D-456B-9F2A-8558262F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Arguments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5F334FC-ECE6-4DEF-AF38-69D5B9345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35062"/>
            <a:ext cx="8305800" cy="530928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en-US" dirty="0"/>
              <a:t>Default arguments c</a:t>
            </a:r>
            <a:r>
              <a:rPr lang="en-US" altLang="en-US" sz="2800" dirty="0"/>
              <a:t>an be declared in function header if no prototype</a:t>
            </a:r>
            <a:br>
              <a:rPr lang="en-US" altLang="en-US" sz="2800" dirty="0"/>
            </a:br>
            <a:r>
              <a:rPr lang="en-US" altLang="en-US" sz="4000" dirty="0"/>
              <a:t> </a:t>
            </a:r>
            <a:endParaRPr lang="en-US" altLang="en-US" sz="2800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en-US" sz="2800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en-US" sz="2400" dirty="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en-US" sz="2800" dirty="0"/>
              <a:t>Multi-parameter functions may have default arguments for some or all of them: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altLang="en-US" dirty="0"/>
              <a:t>The </a:t>
            </a:r>
            <a:r>
              <a:rPr lang="en-US" altLang="en-US" dirty="0" err="1">
                <a:solidFill>
                  <a:srgbClr val="B07704"/>
                </a:solidFill>
              </a:rPr>
              <a:t>defaultless</a:t>
            </a:r>
            <a:r>
              <a:rPr lang="en-US" altLang="en-US" dirty="0"/>
              <a:t> ones are declared first in the parameter list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int </a:t>
            </a:r>
            <a:r>
              <a:rPr lang="en-US" altLang="en-US" sz="2400" dirty="0" err="1">
                <a:latin typeface="Courier New" panose="02070309020205020404" pitchFamily="49" charset="0"/>
              </a:rPr>
              <a:t>getSum</a:t>
            </a:r>
            <a:r>
              <a:rPr lang="en-US" altLang="en-US" sz="2400" dirty="0">
                <a:latin typeface="Courier New" panose="02070309020205020404" pitchFamily="49" charset="0"/>
              </a:rPr>
              <a:t>(int, int=0, int=0);</a:t>
            </a:r>
            <a:endParaRPr lang="en-US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1D5E52-350C-41F4-9CA1-57872AF86FC6}"/>
              </a:ext>
            </a:extLst>
          </p:cNvPr>
          <p:cNvSpPr/>
          <p:nvPr/>
        </p:nvSpPr>
        <p:spPr bwMode="auto">
          <a:xfrm>
            <a:off x="335280" y="2365533"/>
            <a:ext cx="8732520" cy="1627347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showArea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(double length </a:t>
            </a:r>
            <a:r>
              <a:rPr lang="en-US" sz="2000" b="1" dirty="0">
                <a:solidFill>
                  <a:srgbClr val="B07704"/>
                </a:solidFill>
                <a:latin typeface="Courier New" panose="02070309020205020404" pitchFamily="49" charset="0"/>
                <a:ea typeface="+mn-ea"/>
              </a:rPr>
              <a:t>= 20.0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, double width </a:t>
            </a:r>
            <a:r>
              <a:rPr lang="en-US" sz="2000" b="1" dirty="0">
                <a:solidFill>
                  <a:srgbClr val="B07704"/>
                </a:solidFill>
                <a:latin typeface="Courier New" panose="02070309020205020404" pitchFamily="49" charset="0"/>
                <a:ea typeface="+mn-ea"/>
              </a:rPr>
              <a:t>= 10.0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double area = length * width;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"The area is " &lt;&lt; area &lt;&lt;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endl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90040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C3356-8CA9-42AF-837B-CDAC0ED8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Two-Dimensional </a:t>
            </a:r>
            <a:r>
              <a:rPr lang="en-US" dirty="0"/>
              <a:t>Arrays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C32A3-ECFE-41A5-90A1-319FA0AD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31C28A-D5BC-412A-A06A-F63CF8D16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799" y="1133472"/>
            <a:ext cx="8143875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2-D array is an array of 1-D arrays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 two size declarators in definition: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 declarator is number of rows; second is number of columns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Use two subscripts to access element: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2EA88A-BA1A-4B3C-8870-8655963E46F3}"/>
              </a:ext>
            </a:extLst>
          </p:cNvPr>
          <p:cNvSpPr/>
          <p:nvPr/>
        </p:nvSpPr>
        <p:spPr>
          <a:xfrm>
            <a:off x="1587501" y="2835198"/>
            <a:ext cx="5729289" cy="71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ROWS = 4, COLS = 3;  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exams[ROWS][COLS];</a:t>
            </a: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23B2E1A6-8D2A-435C-8884-EB74DA901A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71663" y="3890346"/>
          <a:ext cx="5467350" cy="1633886"/>
        </p:xfrm>
        <a:graphic>
          <a:graphicData uri="http://schemas.openxmlformats.org/drawingml/2006/table">
            <a:tbl>
              <a:tblPr/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6">
            <a:extLst>
              <a:ext uri="{FF2B5EF4-FFF2-40B4-BE49-F238E27FC236}">
                <a16:creationId xmlns:a16="http://schemas.microsoft.com/office/drawing/2014/main" id="{DD705247-D306-4D36-BF6D-D4DDDC0AB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3507767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columns</a:t>
            </a: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719C6265-3EE3-4171-9085-EB835F31E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269767"/>
            <a:ext cx="5191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w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538EE9-BED8-4CB6-9748-951333E62142}"/>
              </a:ext>
            </a:extLst>
          </p:cNvPr>
          <p:cNvSpPr/>
          <p:nvPr/>
        </p:nvSpPr>
        <p:spPr>
          <a:xfrm>
            <a:off x="1804987" y="6039918"/>
            <a:ext cx="3073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dirty="0">
                <a:latin typeface="Courier New" panose="02070309020205020404" pitchFamily="49" charset="0"/>
              </a:rPr>
              <a:t>exams[2][2] = 86;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2085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A41DA70-5C8F-4D35-84FC-B987517CD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152400"/>
            <a:ext cx="7377112" cy="1033463"/>
          </a:xfrm>
        </p:spPr>
        <p:txBody>
          <a:bodyPr/>
          <a:lstStyle/>
          <a:p>
            <a:r>
              <a:rPr lang="en-US" altLang="en-US" dirty="0"/>
              <a:t>2D Array Initialization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3BF7D01-AD6A-4C04-AD1D-852BFF6D4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0088" y="1185863"/>
            <a:ext cx="8686800" cy="4343400"/>
          </a:xfrm>
        </p:spPr>
        <p:txBody>
          <a:bodyPr/>
          <a:lstStyle/>
          <a:p>
            <a:r>
              <a:rPr lang="en-US" altLang="en-US" sz="2800" dirty="0"/>
              <a:t>Two-dimensional arrays are initialized row-by-row:</a:t>
            </a:r>
            <a:br>
              <a:rPr lang="en-US" altLang="en-US" sz="2800" dirty="0"/>
            </a:br>
            <a:r>
              <a:rPr lang="en-US" altLang="en-US" sz="2200" dirty="0">
                <a:latin typeface="Courier New" panose="02070309020205020404" pitchFamily="49" charset="0"/>
              </a:rPr>
              <a:t/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/>
            </a: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  <a:p>
            <a:endParaRPr lang="en-US" altLang="en-US" sz="2800" dirty="0"/>
          </a:p>
          <a:p>
            <a:r>
              <a:rPr lang="en-US" altLang="en-US" sz="2800" dirty="0"/>
              <a:t>Some array elements without initial values will be set to </a:t>
            </a:r>
            <a:r>
              <a:rPr lang="en-US" altLang="en-US" sz="2800" dirty="0">
                <a:latin typeface="Courier New" panose="02070309020205020404" pitchFamily="49" charset="0"/>
              </a:rPr>
              <a:t>0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NULL</a:t>
            </a:r>
          </a:p>
        </p:txBody>
      </p:sp>
      <p:graphicFrame>
        <p:nvGraphicFramePr>
          <p:cNvPr id="794628" name="Group 4">
            <a:extLst>
              <a:ext uri="{FF2B5EF4-FFF2-40B4-BE49-F238E27FC236}">
                <a16:creationId xmlns:a16="http://schemas.microsoft.com/office/drawing/2014/main" id="{3CD09E27-B07C-49B5-9D1F-AEB07124B8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05200" y="2639943"/>
          <a:ext cx="1066800" cy="789057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90E4997-6AF7-42BF-A935-E4C577F118D8}"/>
              </a:ext>
            </a:extLst>
          </p:cNvPr>
          <p:cNvSpPr/>
          <p:nvPr/>
        </p:nvSpPr>
        <p:spPr>
          <a:xfrm>
            <a:off x="1100136" y="1785937"/>
            <a:ext cx="7500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ROWS = 2, COLS =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exams[ROWS][COLS] = {{84, 78}, {92, 97}};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9662CB-8799-46E4-AC65-DD76CABE9F46}"/>
              </a:ext>
            </a:extLst>
          </p:cNvPr>
          <p:cNvSpPr/>
          <p:nvPr/>
        </p:nvSpPr>
        <p:spPr>
          <a:xfrm>
            <a:off x="1059656" y="5180925"/>
            <a:ext cx="738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exams[ROWS][COLS] = {{84}, {92, 97}};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E2627775-1126-452D-AE64-D6685CB2A591}"/>
              </a:ext>
            </a:extLst>
          </p:cNvPr>
          <p:cNvSpPr/>
          <p:nvPr/>
        </p:nvSpPr>
        <p:spPr bwMode="auto">
          <a:xfrm>
            <a:off x="3019429" y="5680984"/>
            <a:ext cx="4752976" cy="357244"/>
          </a:xfrm>
          <a:prstGeom prst="wedgeRectCallout">
            <a:avLst>
              <a:gd name="adj1" fmla="val -916"/>
              <a:gd name="adj2" fmla="val -91873"/>
            </a:avLst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exams[0][1] is automatically set to 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28408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1396E511-A47F-400D-BD9C-CBD22353F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839200" cy="942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500" dirty="0"/>
              <a:t>Passing Two-Dimensional Array to Function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82B02ED-C2B4-45FD-B326-31E51D8442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2999"/>
            <a:ext cx="8458200" cy="5114925"/>
          </a:xfrm>
        </p:spPr>
        <p:txBody>
          <a:bodyPr/>
          <a:lstStyle/>
          <a:p>
            <a:r>
              <a:rPr lang="en-US" altLang="en-US" dirty="0"/>
              <a:t>When a 2-D array is passed to a function, the parameter type must contain a size declarator for the columns</a:t>
            </a:r>
          </a:p>
          <a:p>
            <a:pPr lvl="1"/>
            <a:r>
              <a:rPr lang="en-US" altLang="en-US" dirty="0"/>
              <a:t>The size declarator for rows is optional (use empty [ ])</a:t>
            </a:r>
          </a:p>
          <a:p>
            <a:endParaRPr lang="en-US" altLang="en-US" dirty="0"/>
          </a:p>
          <a:p>
            <a:endParaRPr lang="en-US" altLang="en-US" sz="3200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array name as argument in function call: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endParaRPr lang="en-US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D1F2C9-B144-4C43-A005-C46506A61A85}"/>
              </a:ext>
            </a:extLst>
          </p:cNvPr>
          <p:cNvSpPr/>
          <p:nvPr/>
        </p:nvSpPr>
        <p:spPr>
          <a:xfrm>
            <a:off x="1400176" y="3050500"/>
            <a:ext cx="74437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const int COLS = 2;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// Prototype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getExams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[][COLS], int);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// Header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getExams</a:t>
            </a:r>
            <a:r>
              <a:rPr lang="en-US" altLang="en-US" sz="2000" dirty="0">
                <a:latin typeface="Courier New" panose="02070309020205020404" pitchFamily="49" charset="0"/>
              </a:rPr>
              <a:t>(int exams[][COLS], int rows)</a:t>
            </a:r>
            <a:endParaRPr lang="en-US" sz="2000" dirty="0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FAA03640-C66A-430C-8B0A-5D7B9B675C0F}"/>
              </a:ext>
            </a:extLst>
          </p:cNvPr>
          <p:cNvSpPr/>
          <p:nvPr/>
        </p:nvSpPr>
        <p:spPr bwMode="auto">
          <a:xfrm>
            <a:off x="5129213" y="3093364"/>
            <a:ext cx="3864768" cy="357244"/>
          </a:xfrm>
          <a:prstGeom prst="wedgeRectCallout">
            <a:avLst>
              <a:gd name="adj1" fmla="val -54832"/>
              <a:gd name="adj2" fmla="val 120092"/>
            </a:avLst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Here COLS is a global constant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B439ED-761C-447B-8CB4-42DE9C1B9615}"/>
              </a:ext>
            </a:extLst>
          </p:cNvPr>
          <p:cNvSpPr/>
          <p:nvPr/>
        </p:nvSpPr>
        <p:spPr>
          <a:xfrm>
            <a:off x="1400176" y="5614962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>
                <a:latin typeface="Courier New" panose="02070309020205020404" pitchFamily="49" charset="0"/>
              </a:rPr>
              <a:t>getExams</a:t>
            </a:r>
            <a:r>
              <a:rPr lang="en-US" altLang="en-US" sz="2000" dirty="0">
                <a:latin typeface="Courier New" panose="02070309020205020404" pitchFamily="49" charset="0"/>
              </a:rPr>
              <a:t>(exams, 2);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51873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910D3D7-2121-429F-8913-B85AFADC8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685800"/>
          </a:xfrm>
        </p:spPr>
        <p:txBody>
          <a:bodyPr/>
          <a:lstStyle/>
          <a:p>
            <a:r>
              <a:rPr lang="en-US" altLang="en-US" sz="3600" dirty="0"/>
              <a:t>Use Nested Loop to Step through 2D Array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BABC24-6833-4AAE-BE95-6A52331BA6DD}"/>
              </a:ext>
            </a:extLst>
          </p:cNvPr>
          <p:cNvSpPr/>
          <p:nvPr/>
        </p:nvSpPr>
        <p:spPr>
          <a:xfrm>
            <a:off x="714374" y="1511146"/>
            <a:ext cx="6872288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readArray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n[][2], </a:t>
            </a:r>
            <a:r>
              <a:rPr lang="en-US" altLang="zh-CN" sz="21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 row) 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2100" dirty="0" err="1">
                <a:latin typeface="宋体" panose="02010600030101010101" pitchFamily="2" charset="-122"/>
                <a:ea typeface="宋体" panose="02010600030101010101" pitchFamily="2" charset="-122"/>
              </a:rPr>
              <a:t>sumOfArray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1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[][2]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int row) {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int total = 0;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nn-NO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for (int i = 0; i &lt; row; i++) {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for (int j = 0; j &lt; 2; </a:t>
            </a:r>
            <a:r>
              <a:rPr lang="en-US" altLang="zh-CN" sz="2100" dirty="0" err="1"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total += n[</a:t>
            </a:r>
            <a:r>
              <a:rPr lang="en-US" altLang="zh-CN" sz="2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][j];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return total;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int main() {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int num[3][2] = {{3, 4}, {9, 5}, {7, 1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}};</a:t>
            </a:r>
          </a:p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readArray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(num,3);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1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 &lt;&lt; "The sum is: " &lt;&lt; </a:t>
            </a:r>
            <a:r>
              <a:rPr lang="en-US" altLang="zh-CN" sz="2100" dirty="0" err="1">
                <a:latin typeface="宋体" panose="02010600030101010101" pitchFamily="2" charset="-122"/>
                <a:ea typeface="宋体" panose="02010600030101010101" pitchFamily="2" charset="-122"/>
              </a:rPr>
              <a:t>sumOfArray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(num, 3);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24BF0A-9CC5-4FDA-A1E9-B9184963A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1510" y="1066801"/>
            <a:ext cx="8305800" cy="487209"/>
          </a:xfrm>
        </p:spPr>
        <p:txBody>
          <a:bodyPr/>
          <a:lstStyle/>
          <a:p>
            <a:r>
              <a:rPr lang="en-US" altLang="en-US" sz="2400" dirty="0"/>
              <a:t>What is the output of the following program?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5D6DD-F81F-4EAB-B2C5-7926CE930D1A}"/>
              </a:ext>
            </a:extLst>
          </p:cNvPr>
          <p:cNvSpPr txBox="1"/>
          <p:nvPr/>
        </p:nvSpPr>
        <p:spPr>
          <a:xfrm>
            <a:off x="6938965" y="4186238"/>
            <a:ext cx="220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sum is: 29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3BC9A8-0D20-443C-BC86-818A1995DCAB}"/>
              </a:ext>
            </a:extLst>
          </p:cNvPr>
          <p:cNvSpPr/>
          <p:nvPr/>
        </p:nvSpPr>
        <p:spPr>
          <a:xfrm>
            <a:off x="826293" y="6450960"/>
            <a:ext cx="7215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https://www.programiz.com/cpp-programming/passing-arrays-function</a:t>
            </a:r>
          </a:p>
        </p:txBody>
      </p:sp>
    </p:spTree>
    <p:extLst>
      <p:ext uri="{BB962C8B-B14F-4D97-AF65-F5344CB8AC3E}">
        <p14:creationId xmlns:p14="http://schemas.microsoft.com/office/powerpoint/2010/main" val="4087636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526546E-8CC3-4222-8E48-D45478E67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Overloading </a:t>
            </a:r>
            <a:r>
              <a:rPr lang="en-US" altLang="en-US" dirty="0"/>
              <a:t>Functions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E5415D-8599-4924-8CE5-E39AA8FF0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829" y="1141639"/>
            <a:ext cx="8153400" cy="3881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Sometimes we want to create functions that perform the same task but take different parameter types or different number of  parameters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520746-4A28-42AC-8BE3-D107D90E5FA9}"/>
              </a:ext>
            </a:extLst>
          </p:cNvPr>
          <p:cNvSpPr/>
          <p:nvPr/>
        </p:nvSpPr>
        <p:spPr>
          <a:xfrm>
            <a:off x="990600" y="2307887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float absolute(float var){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</a:rPr>
              <a:t>//float type parameter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if (var &lt; 0.0)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    var = -var;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return var;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4496B2-607B-434E-8BCD-B4E47471C281}"/>
              </a:ext>
            </a:extLst>
          </p:cNvPr>
          <p:cNvSpPr/>
          <p:nvPr/>
        </p:nvSpPr>
        <p:spPr>
          <a:xfrm>
            <a:off x="990600" y="4207469"/>
            <a:ext cx="80372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int absolute(int var) {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//int type parameter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 if (var &lt; 0)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     var = -var;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    return var;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A03B4C-0A25-4063-AF82-4C94290259BA}"/>
              </a:ext>
            </a:extLst>
          </p:cNvPr>
          <p:cNvSpPr/>
          <p:nvPr/>
        </p:nvSpPr>
        <p:spPr>
          <a:xfrm>
            <a:off x="714829" y="6452177"/>
            <a:ext cx="7184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https://www.programiz.com/cpp-programming/function-overloading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0245C2C-82F7-4DF2-B0C2-09B4CEED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553200"/>
            <a:ext cx="228600" cy="152400"/>
          </a:xfrm>
        </p:spPr>
        <p:txBody>
          <a:bodyPr/>
          <a:lstStyle/>
          <a:p>
            <a:fld id="{F51267B4-1386-44FB-8560-51CEA3C5CAD4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8978DB8-83B0-409C-BF66-F58BB509D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94688" cy="685800"/>
          </a:xfrm>
        </p:spPr>
        <p:txBody>
          <a:bodyPr/>
          <a:lstStyle/>
          <a:p>
            <a:r>
              <a:rPr lang="en-US" altLang="en-US" dirty="0"/>
              <a:t>Accessing Array Elements (Cont’d)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4E52871-4F08-49A1-B09B-076F279A3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94688" cy="5243286"/>
          </a:xfrm>
        </p:spPr>
        <p:txBody>
          <a:bodyPr/>
          <a:lstStyle/>
          <a:p>
            <a:r>
              <a:rPr lang="en-US" altLang="en-US" sz="2400" dirty="0"/>
              <a:t>Each array element can be used as a regular variable: 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tests[0] = 79;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tests[0</a:t>
            </a:r>
            <a:r>
              <a:rPr lang="en-US" altLang="en-US" sz="2000" dirty="0" smtClean="0">
                <a:latin typeface="Courier New" panose="02070309020205020404" pitchFamily="49" charset="0"/>
              </a:rPr>
              <a:t>]; //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tests[1];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tests[4] = tests[0] + tests[1];</a:t>
            </a:r>
          </a:p>
          <a:p>
            <a:endParaRPr lang="en-US" altLang="en-US" sz="2400" dirty="0"/>
          </a:p>
          <a:p>
            <a:r>
              <a:rPr lang="en-US" altLang="en-US" sz="2400" dirty="0"/>
              <a:t>Arrays must be accessed via </a:t>
            </a:r>
            <a:r>
              <a:rPr lang="en-US" altLang="en-US" sz="2400" b="1" dirty="0">
                <a:solidFill>
                  <a:srgbClr val="B07704"/>
                </a:solidFill>
              </a:rPr>
              <a:t>individual</a:t>
            </a:r>
            <a:r>
              <a:rPr lang="en-US" altLang="en-US" sz="2400" dirty="0"/>
              <a:t> elements:</a:t>
            </a:r>
          </a:p>
          <a:p>
            <a:pPr lvl="1">
              <a:spcAft>
                <a:spcPts val="600"/>
              </a:spcAft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tests;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// not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legal</a:t>
            </a:r>
          </a:p>
          <a:p>
            <a:pPr lvl="1">
              <a:spcAft>
                <a:spcPts val="600"/>
              </a:spcAft>
              <a:buClr>
                <a:schemeClr val="tx1"/>
              </a:buClr>
              <a:buFontTx/>
              <a:buNone/>
            </a:pP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>
              <a:buClr>
                <a:schemeClr val="tx1"/>
              </a:buClr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4484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526546E-8CC3-4222-8E48-D45478E67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Functions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E5415D-8599-4924-8CE5-E39AA8FF0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829" y="1127125"/>
            <a:ext cx="8051800" cy="530270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800" u="sng" dirty="0"/>
              <a:t>Overloaded functions</a:t>
            </a:r>
            <a:r>
              <a:rPr lang="en-US" altLang="en-US" sz="2800" dirty="0"/>
              <a:t> have the same name but different parameter lists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Different </a:t>
            </a:r>
            <a:r>
              <a:rPr lang="en-US" altLang="en-US" dirty="0">
                <a:solidFill>
                  <a:srgbClr val="B07704"/>
                </a:solidFill>
              </a:rPr>
              <a:t>number</a:t>
            </a:r>
            <a:r>
              <a:rPr lang="en-US" altLang="en-US" dirty="0"/>
              <a:t> of parameters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Different </a:t>
            </a:r>
            <a:r>
              <a:rPr lang="en-US" altLang="en-US" dirty="0">
                <a:solidFill>
                  <a:srgbClr val="B07704"/>
                </a:solidFill>
              </a:rPr>
              <a:t>data types </a:t>
            </a:r>
            <a:r>
              <a:rPr lang="en-US" altLang="en-US" dirty="0"/>
              <a:t>of parameters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Do </a:t>
            </a:r>
            <a:r>
              <a:rPr lang="en-US" altLang="en-US" b="1" dirty="0">
                <a:solidFill>
                  <a:srgbClr val="B07704"/>
                </a:solidFill>
              </a:rPr>
              <a:t>NOT</a:t>
            </a:r>
            <a:r>
              <a:rPr lang="en-US" altLang="en-US" dirty="0"/>
              <a:t> consider different return types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/>
              <a:t>Compiler will determine which version of function to call by argument and parameter lists</a:t>
            </a:r>
            <a:endParaRPr lang="en-US" altLang="en-US" sz="2800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0208B2-4A2E-4817-B250-F101BEBCBADB}"/>
              </a:ext>
            </a:extLst>
          </p:cNvPr>
          <p:cNvSpPr/>
          <p:nvPr/>
        </p:nvSpPr>
        <p:spPr>
          <a:xfrm>
            <a:off x="1451425" y="2611123"/>
            <a:ext cx="7590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int sum(int num1, int num2);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int sum(int num1, int num2, int num3);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int sum(int num1, int num2, int num3, int num4);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5EF55B-8982-4D4E-9D85-8AFE54F4CC44}"/>
              </a:ext>
            </a:extLst>
          </p:cNvPr>
          <p:cNvSpPr/>
          <p:nvPr/>
        </p:nvSpPr>
        <p:spPr>
          <a:xfrm>
            <a:off x="1451425" y="4194409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float absolute(float var);</a:t>
            </a:r>
          </a:p>
          <a:p>
            <a:r>
              <a:rPr lang="en-US" sz="2000" dirty="0">
                <a:latin typeface="Courier New" panose="02070309020205020404" pitchFamily="49" charset="0"/>
                <a:ea typeface="+mn-ea"/>
              </a:rPr>
              <a:t>int absolute(int var);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AE85662-F812-40A1-9F38-D784C2AF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553200"/>
            <a:ext cx="228600" cy="152400"/>
          </a:xfrm>
        </p:spPr>
        <p:txBody>
          <a:bodyPr/>
          <a:lstStyle/>
          <a:p>
            <a:fld id="{F51267B4-1386-44FB-8560-51CEA3C5CAD4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25396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BF07-A9AA-400D-9FD8-A40BA935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B9C65A-755C-49CB-85F2-D9E99817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52D2FB-CABB-4AFB-9E1D-1D9E5931AE6F}"/>
              </a:ext>
            </a:extLst>
          </p:cNvPr>
          <p:cNvSpPr/>
          <p:nvPr/>
        </p:nvSpPr>
        <p:spPr>
          <a:xfrm>
            <a:off x="800100" y="1107559"/>
            <a:ext cx="6297386" cy="5404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#include &lt;iostream&gt;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using namespace std;</a:t>
            </a:r>
          </a:p>
          <a:p>
            <a:pPr>
              <a:lnSpc>
                <a:spcPts val="23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plusFunc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(int x, int y) {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return x + y;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3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plusFunc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(double x, double y) {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return x + y;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  <a:p>
            <a:pPr>
              <a:lnSpc>
                <a:spcPts val="2300"/>
              </a:lnSpc>
            </a:pPr>
            <a:endParaRPr lang="en-US" sz="2000" dirty="0">
              <a:latin typeface="Courier New" panose="02070309020205020404" pitchFamily="49" charset="0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int main() {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int myNum1 =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plusFunc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(8, 5);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double myNum2 =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plusFunc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(4.3, 6.26);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"Int: " &lt;&lt; myNum1 &lt;&lt; "\n";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ea typeface="+mn-ea"/>
              </a:rPr>
              <a:t>cout</a:t>
            </a:r>
            <a:r>
              <a:rPr lang="en-US" sz="2000" dirty="0">
                <a:latin typeface="Courier New" panose="02070309020205020404" pitchFamily="49" charset="0"/>
                <a:ea typeface="+mn-ea"/>
              </a:rPr>
              <a:t> &lt;&lt; "Double: " &lt;&lt; myNum2;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  return 0;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D3B7B6-8F5C-4C85-BF81-3FF24431F123}"/>
              </a:ext>
            </a:extLst>
          </p:cNvPr>
          <p:cNvSpPr/>
          <p:nvPr/>
        </p:nvSpPr>
        <p:spPr>
          <a:xfrm>
            <a:off x="7024916" y="5249325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Int: 13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Double: 10.56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3274A3-B3BF-4368-94E9-B8E95DC0FE93}"/>
              </a:ext>
            </a:extLst>
          </p:cNvPr>
          <p:cNvSpPr/>
          <p:nvPr/>
        </p:nvSpPr>
        <p:spPr>
          <a:xfrm>
            <a:off x="963385" y="6478682"/>
            <a:ext cx="6611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https://www.w3schools.com/cpp/cpp_function_overloading.asp</a:t>
            </a:r>
          </a:p>
        </p:txBody>
      </p:sp>
    </p:spTree>
    <p:extLst>
      <p:ext uri="{BB962C8B-B14F-4D97-AF65-F5344CB8AC3E}">
        <p14:creationId xmlns:p14="http://schemas.microsoft.com/office/powerpoint/2010/main" val="12989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EFA9-6C81-4672-ABA9-07A754F8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6A276-95EE-47BC-BC68-82F3051B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3 overloading functions</a:t>
            </a:r>
          </a:p>
          <a:p>
            <a:pPr lvl="1"/>
            <a:r>
              <a:rPr lang="en-US" dirty="0"/>
              <a:t>have the same name </a:t>
            </a:r>
            <a:r>
              <a:rPr lang="en-US" dirty="0">
                <a:latin typeface="Courier New" panose="02070309020205020404" pitchFamily="49" charset="0"/>
              </a:rPr>
              <a:t>Average</a:t>
            </a:r>
          </a:p>
          <a:p>
            <a:pPr lvl="1"/>
            <a:r>
              <a:rPr lang="en-US" dirty="0"/>
              <a:t>have 2, 3, and 4 integer parameters, respectively</a:t>
            </a:r>
          </a:p>
          <a:p>
            <a:pPr lvl="1"/>
            <a:r>
              <a:rPr lang="en-US" dirty="0"/>
              <a:t>return the average of input arguments</a:t>
            </a:r>
          </a:p>
          <a:p>
            <a:pPr lvl="1"/>
            <a:r>
              <a:rPr lang="en-US" dirty="0"/>
              <a:t>the return type is double</a:t>
            </a:r>
          </a:p>
          <a:p>
            <a:r>
              <a:rPr lang="en-US" dirty="0"/>
              <a:t>In the main function, call </a:t>
            </a:r>
            <a:r>
              <a:rPr lang="en-US" dirty="0">
                <a:latin typeface="Courier New" panose="02070309020205020404" pitchFamily="49" charset="0"/>
              </a:rPr>
              <a:t>Average</a:t>
            </a:r>
            <a:r>
              <a:rPr lang="en-US" dirty="0"/>
              <a:t> functions to calculate and show the average of</a:t>
            </a:r>
          </a:p>
          <a:p>
            <a:pPr lvl="1"/>
            <a:r>
              <a:rPr lang="en-US" dirty="0"/>
              <a:t>2 and 3</a:t>
            </a:r>
          </a:p>
          <a:p>
            <a:pPr lvl="1"/>
            <a:r>
              <a:rPr lang="en-US" dirty="0"/>
              <a:t>2, 3, and 5</a:t>
            </a:r>
          </a:p>
          <a:p>
            <a:pPr lvl="1"/>
            <a:r>
              <a:rPr lang="en-US" dirty="0"/>
              <a:t>2, 3, 5, and 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3CFCB-9C56-45AF-A5C1-934592E3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67B4-1386-44FB-8560-51CEA3C5CAD4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82FC94-9FF7-417D-ADB7-236F6B4573A1}"/>
              </a:ext>
            </a:extLst>
          </p:cNvPr>
          <p:cNvSpPr/>
          <p:nvPr/>
        </p:nvSpPr>
        <p:spPr>
          <a:xfrm>
            <a:off x="4539469" y="6488276"/>
            <a:ext cx="4033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https://www.bestprog.net/</a:t>
            </a:r>
            <a:r>
              <a:rPr lang="en-US" sz="1600" dirty="0" err="1"/>
              <a:t>en</a:t>
            </a:r>
            <a:r>
              <a:rPr lang="en-US" sz="1600" dirty="0"/>
              <a:t>/2018/08/07/...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349FF0-D9F9-4D3D-961F-E4AF34FF2577}"/>
              </a:ext>
            </a:extLst>
          </p:cNvPr>
          <p:cNvSpPr txBox="1"/>
          <p:nvPr/>
        </p:nvSpPr>
        <p:spPr>
          <a:xfrm>
            <a:off x="210548" y="6476998"/>
            <a:ext cx="43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OverloadAverage.cpp</a:t>
            </a:r>
          </a:p>
        </p:txBody>
      </p:sp>
    </p:spTree>
    <p:extLst>
      <p:ext uri="{BB962C8B-B14F-4D97-AF65-F5344CB8AC3E}">
        <p14:creationId xmlns:p14="http://schemas.microsoft.com/office/powerpoint/2010/main" val="28479678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BE285-70E5-41DA-9B06-08B7A39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952"/>
            <a:ext cx="7772400" cy="685800"/>
          </a:xfrm>
        </p:spPr>
        <p:txBody>
          <a:bodyPr/>
          <a:lstStyle/>
          <a:p>
            <a:r>
              <a:rPr lang="en-US" dirty="0"/>
              <a:t>9. Recursion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DB4B1-2CD4-4987-AC1C-FC8DD4BD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3"/>
            <a:ext cx="8458200" cy="5195891"/>
          </a:xfrm>
        </p:spPr>
        <p:txBody>
          <a:bodyPr/>
          <a:lstStyle/>
          <a:p>
            <a:r>
              <a:rPr lang="en-US" sz="2400" dirty="0"/>
              <a:t>A recursive function is one that </a:t>
            </a:r>
            <a:r>
              <a:rPr lang="en-US" sz="2400" b="1" dirty="0">
                <a:solidFill>
                  <a:srgbClr val="B07704"/>
                </a:solidFill>
              </a:rPr>
              <a:t>calls itself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40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400" dirty="0"/>
              <a:t>Assume the input argument is 2: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(2)</a:t>
            </a:r>
            <a:r>
              <a:rPr lang="en-US" altLang="en-US" sz="2000" dirty="0"/>
              <a:t> outputs </a:t>
            </a:r>
            <a:r>
              <a:rPr lang="en-US" altLang="en-US" sz="2000" dirty="0">
                <a:latin typeface="Courier New" panose="02070309020205020404" pitchFamily="49" charset="0"/>
              </a:rPr>
              <a:t>2...</a:t>
            </a:r>
            <a:r>
              <a:rPr lang="en-US" altLang="en-US" sz="2000" dirty="0"/>
              <a:t>, then it calls </a:t>
            </a: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(1)</a:t>
            </a:r>
            <a:endParaRPr lang="en-US" altLang="en-US" sz="2000" dirty="0"/>
          </a:p>
          <a:p>
            <a:pPr lvl="1">
              <a:lnSpc>
                <a:spcPct val="95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(1)</a:t>
            </a:r>
            <a:r>
              <a:rPr lang="en-US" altLang="en-US" sz="2000" dirty="0"/>
              <a:t> outputs </a:t>
            </a:r>
            <a:r>
              <a:rPr lang="en-US" altLang="en-US" sz="2000" dirty="0">
                <a:latin typeface="Courier New" panose="02070309020205020404" pitchFamily="49" charset="0"/>
              </a:rPr>
              <a:t>1...</a:t>
            </a:r>
            <a:r>
              <a:rPr lang="en-US" altLang="en-US" sz="2000" dirty="0"/>
              <a:t>, then it calls </a:t>
            </a: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(0)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(0)</a:t>
            </a:r>
            <a:r>
              <a:rPr lang="en-US" altLang="en-US" sz="2000" dirty="0"/>
              <a:t> outputs </a:t>
            </a:r>
            <a:r>
              <a:rPr lang="en-US" altLang="en-US" sz="2000" dirty="0">
                <a:latin typeface="Courier New" panose="02070309020205020404" pitchFamily="49" charset="0"/>
              </a:rPr>
              <a:t>Blastoff!</a:t>
            </a:r>
            <a:r>
              <a:rPr lang="en-US" altLang="en-US" sz="2000" dirty="0"/>
              <a:t>, then returns to </a:t>
            </a: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(1)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(1)</a:t>
            </a:r>
            <a:r>
              <a:rPr lang="en-US" altLang="en-US" sz="2000" dirty="0"/>
              <a:t> returns to </a:t>
            </a: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(2)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(2)</a:t>
            </a:r>
            <a:r>
              <a:rPr lang="en-US" altLang="en-US" sz="2000" dirty="0"/>
              <a:t> returns to the calling function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1AE80-0147-4BCD-B8B6-9DE051D0F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60DE16-C0DA-4699-975B-4F43C0549DA1}"/>
              </a:ext>
            </a:extLst>
          </p:cNvPr>
          <p:cNvSpPr/>
          <p:nvPr/>
        </p:nvSpPr>
        <p:spPr>
          <a:xfrm>
            <a:off x="1214439" y="1626642"/>
            <a:ext cx="7929561" cy="219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(int num){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if (num == 0)        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// stop condition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"Blastoff!";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else{ 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num &lt;&lt; "...\n";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countDown</a:t>
            </a:r>
            <a:r>
              <a:rPr lang="en-US" altLang="en-US" sz="2000" dirty="0">
                <a:latin typeface="Courier New" panose="02070309020205020404" pitchFamily="49" charset="0"/>
              </a:rPr>
              <a:t>(num-1);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// recursive call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}   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359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B53EE8-61D0-4220-B0F4-EA2D1664F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2" y="152400"/>
            <a:ext cx="7462837" cy="898525"/>
          </a:xfrm>
        </p:spPr>
        <p:txBody>
          <a:bodyPr/>
          <a:lstStyle/>
          <a:p>
            <a:r>
              <a:rPr lang="en-US" altLang="en-US" dirty="0"/>
              <a:t>What Happens When Called?</a:t>
            </a:r>
          </a:p>
        </p:txBody>
      </p:sp>
      <p:grpSp>
        <p:nvGrpSpPr>
          <p:cNvPr id="17411" name="Group 32">
            <a:extLst>
              <a:ext uri="{FF2B5EF4-FFF2-40B4-BE49-F238E27FC236}">
                <a16:creationId xmlns:a16="http://schemas.microsoft.com/office/drawing/2014/main" id="{065B64CD-F04D-4E43-8C59-626A3F2E3757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1255709"/>
            <a:ext cx="8185150" cy="5197475"/>
            <a:chOff x="144" y="768"/>
            <a:chExt cx="5156" cy="3274"/>
          </a:xfrm>
        </p:grpSpPr>
        <p:sp>
          <p:nvSpPr>
            <p:cNvPr id="17412" name="Rectangle 3">
              <a:extLst>
                <a:ext uri="{FF2B5EF4-FFF2-40B4-BE49-F238E27FC236}">
                  <a16:creationId xmlns:a16="http://schemas.microsoft.com/office/drawing/2014/main" id="{54AFBEF3-B4E9-4832-813F-46AB1AA2F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96"/>
              <a:ext cx="1296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3" name="Rectangle 4">
              <a:extLst>
                <a:ext uri="{FF2B5EF4-FFF2-40B4-BE49-F238E27FC236}">
                  <a16:creationId xmlns:a16="http://schemas.microsoft.com/office/drawing/2014/main" id="{0D725435-F445-41E8-B729-25347193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1289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4" name="Rectangle 5">
              <a:extLst>
                <a:ext uri="{FF2B5EF4-FFF2-40B4-BE49-F238E27FC236}">
                  <a16:creationId xmlns:a16="http://schemas.microsoft.com/office/drawing/2014/main" id="{CC69CE9B-FAE4-49BE-887A-931BB3A8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6"/>
              <a:ext cx="1200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5" name="Text Box 6">
              <a:extLst>
                <a:ext uri="{FF2B5EF4-FFF2-40B4-BE49-F238E27FC236}">
                  <a16:creationId xmlns:a16="http://schemas.microsoft.com/office/drawing/2014/main" id="{FBCCD567-4CF3-4F15-8833-8C7078625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107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third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7416" name="Text Box 7">
              <a:extLst>
                <a:ext uri="{FF2B5EF4-FFF2-40B4-BE49-F238E27FC236}">
                  <a16:creationId xmlns:a16="http://schemas.microsoft.com/office/drawing/2014/main" id="{F8377610-AF89-4D86-83BB-47884121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36"/>
              <a:ext cx="1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countDown(1);</a:t>
              </a:r>
            </a:p>
          </p:txBody>
        </p:sp>
        <p:sp>
          <p:nvSpPr>
            <p:cNvPr id="17417" name="Text Box 8">
              <a:extLst>
                <a:ext uri="{FF2B5EF4-FFF2-40B4-BE49-F238E27FC236}">
                  <a16:creationId xmlns:a16="http://schemas.microsoft.com/office/drawing/2014/main" id="{7FAC3436-21BE-45F1-81B8-442BDD402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48"/>
              <a:ext cx="1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countDown(0);</a:t>
              </a:r>
            </a:p>
          </p:txBody>
        </p:sp>
        <p:sp>
          <p:nvSpPr>
            <p:cNvPr id="17418" name="Text Box 9">
              <a:extLst>
                <a:ext uri="{FF2B5EF4-FFF2-40B4-BE49-F238E27FC236}">
                  <a16:creationId xmlns:a16="http://schemas.microsoft.com/office/drawing/2014/main" id="{97DD34E1-03F2-4462-98AB-A95F5F57E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12"/>
              <a:ext cx="126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no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recursive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// call</a:t>
              </a:r>
            </a:p>
          </p:txBody>
        </p:sp>
        <p:sp>
          <p:nvSpPr>
            <p:cNvPr id="17419" name="Text Box 10">
              <a:extLst>
                <a:ext uri="{FF2B5EF4-FFF2-40B4-BE49-F238E27FC236}">
                  <a16:creationId xmlns:a16="http://schemas.microsoft.com/office/drawing/2014/main" id="{3067F7C4-4369-424F-AD0E-29D1AA524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776"/>
              <a:ext cx="109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second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7420" name="Text Box 11">
              <a:extLst>
                <a:ext uri="{FF2B5EF4-FFF2-40B4-BE49-F238E27FC236}">
                  <a16:creationId xmlns:a16="http://schemas.microsoft.com/office/drawing/2014/main" id="{E87179BC-C522-40DC-AE94-34E8F2C83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816"/>
              <a:ext cx="98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first call to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countDown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421" name="Text Box 12">
              <a:extLst>
                <a:ext uri="{FF2B5EF4-FFF2-40B4-BE49-F238E27FC236}">
                  <a16:creationId xmlns:a16="http://schemas.microsoft.com/office/drawing/2014/main" id="{96822B22-025B-4DD8-8614-E0A349597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008"/>
              <a:ext cx="60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2...</a:t>
              </a:r>
            </a:p>
          </p:txBody>
        </p:sp>
        <p:sp>
          <p:nvSpPr>
            <p:cNvPr id="17422" name="Text Box 13">
              <a:extLst>
                <a:ext uri="{FF2B5EF4-FFF2-40B4-BE49-F238E27FC236}">
                  <a16:creationId xmlns:a16="http://schemas.microsoft.com/office/drawing/2014/main" id="{368E4C62-E1E9-4DF3-BCCE-5D89E5A06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68"/>
              <a:ext cx="50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1...</a:t>
              </a:r>
            </a:p>
          </p:txBody>
        </p:sp>
        <p:sp>
          <p:nvSpPr>
            <p:cNvPr id="17423" name="Text Box 14">
              <a:extLst>
                <a:ext uri="{FF2B5EF4-FFF2-40B4-BE49-F238E27FC236}">
                  <a16:creationId xmlns:a16="http://schemas.microsoft.com/office/drawing/2014/main" id="{85C80E8E-D747-42A0-B610-5031F2A95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880"/>
              <a:ext cx="9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Blastoff!</a:t>
              </a:r>
            </a:p>
          </p:txBody>
        </p:sp>
        <p:sp>
          <p:nvSpPr>
            <p:cNvPr id="17424" name="Line 15">
              <a:extLst>
                <a:ext uri="{FF2B5EF4-FFF2-40B4-BE49-F238E27FC236}">
                  <a16:creationId xmlns:a16="http://schemas.microsoft.com/office/drawing/2014/main" id="{40C642E1-0D2F-4515-A0F9-4F192D3B0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>
              <a:extLst>
                <a:ext uri="{FF2B5EF4-FFF2-40B4-BE49-F238E27FC236}">
                  <a16:creationId xmlns:a16="http://schemas.microsoft.com/office/drawing/2014/main" id="{84B34800-D4BA-4863-8F18-9E55D85C6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>
              <a:extLst>
                <a:ext uri="{FF2B5EF4-FFF2-40B4-BE49-F238E27FC236}">
                  <a16:creationId xmlns:a16="http://schemas.microsoft.com/office/drawing/2014/main" id="{01450868-4F05-41B8-8290-36D8CE7C2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8">
              <a:extLst>
                <a:ext uri="{FF2B5EF4-FFF2-40B4-BE49-F238E27FC236}">
                  <a16:creationId xmlns:a16="http://schemas.microsoft.com/office/drawing/2014/main" id="{E24AA8A9-3AF4-49B8-9742-D744BFD8A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1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9">
              <a:extLst>
                <a:ext uri="{FF2B5EF4-FFF2-40B4-BE49-F238E27FC236}">
                  <a16:creationId xmlns:a16="http://schemas.microsoft.com/office/drawing/2014/main" id="{EEC72527-8CF4-4296-99EB-380A09D81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7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0">
              <a:extLst>
                <a:ext uri="{FF2B5EF4-FFF2-40B4-BE49-F238E27FC236}">
                  <a16:creationId xmlns:a16="http://schemas.microsoft.com/office/drawing/2014/main" id="{BB762F95-343E-452C-BE08-0835CE358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1">
              <a:extLst>
                <a:ext uri="{FF2B5EF4-FFF2-40B4-BE49-F238E27FC236}">
                  <a16:creationId xmlns:a16="http://schemas.microsoft.com/office/drawing/2014/main" id="{F9434E2D-4771-4380-8722-FA300E71B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984"/>
              <a:ext cx="120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2">
              <a:extLst>
                <a:ext uri="{FF2B5EF4-FFF2-40B4-BE49-F238E27FC236}">
                  <a16:creationId xmlns:a16="http://schemas.microsoft.com/office/drawing/2014/main" id="{086BFE80-7815-4339-9F40-50014BAB0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88"/>
              <a:ext cx="0" cy="129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3">
              <a:extLst>
                <a:ext uri="{FF2B5EF4-FFF2-40B4-BE49-F238E27FC236}">
                  <a16:creationId xmlns:a16="http://schemas.microsoft.com/office/drawing/2014/main" id="{D5697E96-A5C9-46A4-9F67-568C79787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88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Text Box 24">
              <a:extLst>
                <a:ext uri="{FF2B5EF4-FFF2-40B4-BE49-F238E27FC236}">
                  <a16:creationId xmlns:a16="http://schemas.microsoft.com/office/drawing/2014/main" id="{AB4CC060-0F3F-4E5F-8309-C235E9EDF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792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return</a:t>
              </a:r>
            </a:p>
          </p:txBody>
        </p:sp>
        <p:sp>
          <p:nvSpPr>
            <p:cNvPr id="17434" name="Line 25">
              <a:extLst>
                <a:ext uri="{FF2B5EF4-FFF2-40B4-BE49-F238E27FC236}">
                  <a16:creationId xmlns:a16="http://schemas.microsoft.com/office/drawing/2014/main" id="{2BA4722B-F1ED-428C-A4A0-650F6B4AE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024"/>
              <a:ext cx="124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6">
              <a:extLst>
                <a:ext uri="{FF2B5EF4-FFF2-40B4-BE49-F238E27FC236}">
                  <a16:creationId xmlns:a16="http://schemas.microsoft.com/office/drawing/2014/main" id="{2DD88502-3417-4B38-931A-BB605FC9D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76"/>
              <a:ext cx="0" cy="124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7">
              <a:extLst>
                <a:ext uri="{FF2B5EF4-FFF2-40B4-BE49-F238E27FC236}">
                  <a16:creationId xmlns:a16="http://schemas.microsoft.com/office/drawing/2014/main" id="{0122B51E-DE15-4273-B7AB-EA00836A7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Text Box 28">
              <a:extLst>
                <a:ext uri="{FF2B5EF4-FFF2-40B4-BE49-F238E27FC236}">
                  <a16:creationId xmlns:a16="http://schemas.microsoft.com/office/drawing/2014/main" id="{268AAF78-3A07-43AA-A2E2-6F4208CE2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32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return</a:t>
              </a:r>
            </a:p>
          </p:txBody>
        </p:sp>
        <p:sp>
          <p:nvSpPr>
            <p:cNvPr id="17438" name="Line 29">
              <a:extLst>
                <a:ext uri="{FF2B5EF4-FFF2-40B4-BE49-F238E27FC236}">
                  <a16:creationId xmlns:a16="http://schemas.microsoft.com/office/drawing/2014/main" id="{CC2486D1-1872-4991-A2A0-7AE4AABBA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064"/>
              <a:ext cx="7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30">
              <a:extLst>
                <a:ext uri="{FF2B5EF4-FFF2-40B4-BE49-F238E27FC236}">
                  <a16:creationId xmlns:a16="http://schemas.microsoft.com/office/drawing/2014/main" id="{1BB8A574-886D-4C4C-96C5-E1AB97264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104"/>
              <a:ext cx="0" cy="96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Text Box 31">
              <a:extLst>
                <a:ext uri="{FF2B5EF4-FFF2-40B4-BE49-F238E27FC236}">
                  <a16:creationId xmlns:a16="http://schemas.microsoft.com/office/drawing/2014/main" id="{41286AE2-C886-480A-9D03-BE0000BF1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872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return</a:t>
              </a:r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D10B719-8D73-4F4C-AD8E-70CFFCDAC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305799" cy="685800"/>
          </a:xfrm>
        </p:spPr>
        <p:txBody>
          <a:bodyPr/>
          <a:lstStyle/>
          <a:p>
            <a:r>
              <a:rPr lang="en-US" altLang="en-US" sz="3600" dirty="0"/>
              <a:t>Solving Problems with Recursion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5167F59-A5A6-4DB8-9174-5328ED431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798" y="1114423"/>
            <a:ext cx="8305800" cy="5086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Two important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Define the recursive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Define the stop condition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Example: factorial calculation 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n! = n*(n-1)*(n-2)*...*3*2*1</a:t>
            </a:r>
            <a:r>
              <a:rPr lang="en-US" altLang="en-US" dirty="0"/>
              <a:t> if </a:t>
            </a:r>
            <a:r>
              <a:rPr lang="en-US" altLang="en-US" dirty="0">
                <a:latin typeface="Courier New" panose="02070309020205020404" pitchFamily="49" charset="0"/>
              </a:rPr>
              <a:t>n &gt; 0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n! = 1</a:t>
            </a:r>
            <a:r>
              <a:rPr lang="en-US" altLang="en-US" dirty="0"/>
              <a:t> if </a:t>
            </a:r>
            <a:r>
              <a:rPr lang="en-US" altLang="en-US" dirty="0">
                <a:latin typeface="Courier New" panose="02070309020205020404" pitchFamily="49" charset="0"/>
              </a:rPr>
              <a:t>n =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Define the recursive function:</a:t>
            </a:r>
          </a:p>
          <a:p>
            <a:pPr marL="857250" lvl="2" indent="0">
              <a:buClr>
                <a:srgbClr val="3333CC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n! = n * (n-1)!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Define the stop condition:</a:t>
            </a:r>
          </a:p>
          <a:p>
            <a:pPr marL="857250" lvl="2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0! = 1</a:t>
            </a:r>
            <a:r>
              <a:rPr lang="en-US" altLang="en-US" sz="2400" dirty="0"/>
              <a:t> (base case)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B9F9F69-3716-4A94-900C-801736F2D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52400"/>
            <a:ext cx="7815262" cy="933450"/>
          </a:xfrm>
        </p:spPr>
        <p:txBody>
          <a:bodyPr/>
          <a:lstStyle/>
          <a:p>
            <a:r>
              <a:rPr lang="en-US" altLang="en-US" dirty="0"/>
              <a:t>Recursive Factorial Function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94AF0D-FD50-4257-927F-A576A186EB85}"/>
              </a:ext>
            </a:extLst>
          </p:cNvPr>
          <p:cNvSpPr/>
          <p:nvPr/>
        </p:nvSpPr>
        <p:spPr>
          <a:xfrm>
            <a:off x="685800" y="1138241"/>
            <a:ext cx="8529638" cy="4711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ts val="18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factorial(int);    // Function prototype</a:t>
            </a:r>
          </a:p>
          <a:p>
            <a:pPr>
              <a:lnSpc>
                <a:spcPts val="18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number;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an integer value to display its factorial: ";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number;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"The factorial of " &lt;&lt; number &lt;&lt; " is " &lt;&lt; factorial(number);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factorial(int n){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 == 0)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                            // Base case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 * factorial(n - 1); // Recursive case</a:t>
            </a:r>
          </a:p>
          <a:p>
            <a:pPr>
              <a:lnSpc>
                <a:spcPts val="18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529702-7041-4FEE-AB8D-F4E3F58094BB}"/>
              </a:ext>
            </a:extLst>
          </p:cNvPr>
          <p:cNvSpPr/>
          <p:nvPr/>
        </p:nvSpPr>
        <p:spPr>
          <a:xfrm>
            <a:off x="642938" y="5887698"/>
            <a:ext cx="5972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 an integer value to display its factorial: 5</a:t>
            </a:r>
          </a:p>
          <a:p>
            <a:r>
              <a:rPr lang="en-US" dirty="0">
                <a:solidFill>
                  <a:srgbClr val="FF0000"/>
                </a:solidFill>
              </a:rPr>
              <a:t>The factorial of 5 is 120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3B40F1-7F43-400E-ACC9-F4676141C7B2}"/>
              </a:ext>
            </a:extLst>
          </p:cNvPr>
          <p:cNvSpPr txBox="1"/>
          <p:nvPr/>
        </p:nvSpPr>
        <p:spPr>
          <a:xfrm>
            <a:off x="646926" y="6477000"/>
            <a:ext cx="59681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 code: Factorial.cpp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099A0-618D-41DB-B5DE-E081DF99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BEF4C-408E-4B7A-8A69-325753EA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19184"/>
            <a:ext cx="7872413" cy="5293284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The Fibonacci numbers are the numbers in the following integer sequence</a:t>
            </a:r>
          </a:p>
          <a:p>
            <a:pPr marL="400050"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…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In mathematical terms, the sequence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/>
              <a:t> of Fibonacci numbers is defined as</a:t>
            </a:r>
          </a:p>
          <a:p>
            <a:pPr marL="400050"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Fn-1 + Fn-2</a:t>
            </a:r>
          </a:p>
          <a:p>
            <a:pPr marL="400050"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800" dirty="0"/>
              <a:t>where:</a:t>
            </a:r>
          </a:p>
          <a:p>
            <a:pPr marL="400050"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F0 = 0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 = 1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Use recursive function to calculate and display the 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cs typeface="Courier New" panose="02070309020205020404" pitchFamily="49" charset="0"/>
              </a:rPr>
              <a:t> Fibonacci numbers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Test your code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9779D-A519-451A-8D43-442CB0861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EF119-6E38-4805-8069-63081425F4BB}"/>
              </a:ext>
            </a:extLst>
          </p:cNvPr>
          <p:cNvSpPr txBox="1"/>
          <p:nvPr/>
        </p:nvSpPr>
        <p:spPr>
          <a:xfrm>
            <a:off x="804095" y="6477000"/>
            <a:ext cx="32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 code: Pr20-6.cpp</a:t>
            </a:r>
          </a:p>
        </p:txBody>
      </p:sp>
    </p:spTree>
    <p:extLst>
      <p:ext uri="{BB962C8B-B14F-4D97-AF65-F5344CB8AC3E}">
        <p14:creationId xmlns:p14="http://schemas.microsoft.com/office/powerpoint/2010/main" val="947765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85FFD-E124-4C92-B6B0-2ABCD204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00200"/>
            <a:ext cx="7886700" cy="2405062"/>
          </a:xfrm>
        </p:spPr>
        <p:txBody>
          <a:bodyPr/>
          <a:lstStyle/>
          <a:p>
            <a:pPr algn="ctr"/>
            <a:r>
              <a:rPr lang="en-US"/>
              <a:t>Thanks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DA0B9-3DBA-4D1B-BA23-116505DD3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69D5F-07F8-4491-8420-C80BF07D8D59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8183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DD64E-5D4E-4C36-8E73-724CC973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textbook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B6533-8B9C-4EF3-B953-1FE810D1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Chapter 6, </a:t>
            </a:r>
            <a:r>
              <a:rPr lang="en-US" sz="3200" dirty="0" smtClean="0"/>
              <a:t>7, 8, 20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460AC-E1BA-48BA-890D-2C662D635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49E2C-58A9-4A88-9CE3-67B3A97FE72C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16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01207C0-48E0-43F0-9999-D16EA7C2C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685800"/>
          </a:xfrm>
        </p:spPr>
        <p:txBody>
          <a:bodyPr/>
          <a:lstStyle/>
          <a:p>
            <a:r>
              <a:rPr lang="en-US" altLang="en-US" sz="3600" dirty="0"/>
              <a:t>Using a Loop to Step Through an Array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FB6D925-0C67-4946-9249-A14D4CDFE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64771"/>
            <a:ext cx="8305800" cy="1454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– The following code defines an array, </a:t>
            </a:r>
            <a:r>
              <a:rPr lang="en-US" altLang="en-US" dirty="0">
                <a:latin typeface="Courier New" panose="02070309020205020404" pitchFamily="49" charset="0"/>
              </a:rPr>
              <a:t>numbers</a:t>
            </a:r>
            <a:r>
              <a:rPr lang="en-US" altLang="en-US" dirty="0"/>
              <a:t>, and assigns 99 to each element: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273501CF-382B-42C9-AB3E-9E130757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15" y="2545556"/>
            <a:ext cx="8534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const int ARRAY_SIZE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int numbers[ARRAY_SIZE];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for (int count = 0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 count &lt; ARRAY_SIZE;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++)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 numbers[count] =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99;</a:t>
            </a:r>
            <a:endParaRPr lang="en-US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85CA7E3B-3AAA-4E0C-A5FA-8AE3C9AB4C6B}"/>
              </a:ext>
            </a:extLst>
          </p:cNvPr>
          <p:cNvSpPr/>
          <p:nvPr/>
        </p:nvSpPr>
        <p:spPr bwMode="auto">
          <a:xfrm>
            <a:off x="827315" y="4467228"/>
            <a:ext cx="2452914" cy="1338485"/>
          </a:xfrm>
          <a:prstGeom prst="wedgeRectCallout">
            <a:avLst>
              <a:gd name="adj1" fmla="val 32337"/>
              <a:gd name="adj2" fmla="val -97660"/>
            </a:avLst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The variable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 starts at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, which is the first valid subscript value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29C86002-AAE3-4E96-B95C-86131A067684}"/>
              </a:ext>
            </a:extLst>
          </p:cNvPr>
          <p:cNvSpPr/>
          <p:nvPr/>
        </p:nvSpPr>
        <p:spPr bwMode="auto">
          <a:xfrm>
            <a:off x="3868057" y="4467228"/>
            <a:ext cx="2634343" cy="1599743"/>
          </a:xfrm>
          <a:prstGeom prst="wedgeRectCallout">
            <a:avLst>
              <a:gd name="adj1" fmla="val 10055"/>
              <a:gd name="adj2" fmla="val -84803"/>
            </a:avLst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The loop ends when the variable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 reaches 5, which is the first invalid subscript value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6FD5378-279D-46EC-ABEE-FB9454141B31}"/>
              </a:ext>
            </a:extLst>
          </p:cNvPr>
          <p:cNvSpPr/>
          <p:nvPr/>
        </p:nvSpPr>
        <p:spPr bwMode="auto">
          <a:xfrm>
            <a:off x="6923314" y="4467228"/>
            <a:ext cx="2177143" cy="1338485"/>
          </a:xfrm>
          <a:prstGeom prst="wedgeRectCallout">
            <a:avLst>
              <a:gd name="adj1" fmla="val 23670"/>
              <a:gd name="adj2" fmla="val -92238"/>
            </a:avLst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The variable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Courier New" panose="02070309020205020404" pitchFamily="49" charset="0"/>
              </a:rPr>
              <a:t> is incremented after each iteration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627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0876-F647-443E-BD57-B43FBF1E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4BA34-683B-452A-A7F5-D92388C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72496"/>
            <a:ext cx="8610600" cy="5304504"/>
          </a:xfrm>
        </p:spPr>
        <p:txBody>
          <a:bodyPr/>
          <a:lstStyle/>
          <a:p>
            <a:r>
              <a:rPr lang="en-US" sz="2400" dirty="0"/>
              <a:t>The teaching materials of this course refer to: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Professor </a:t>
            </a:r>
            <a:r>
              <a:rPr lang="en-US" sz="2000" dirty="0" err="1"/>
              <a:t>Xiaohong</a:t>
            </a:r>
            <a:r>
              <a:rPr lang="en-US" sz="2000" dirty="0"/>
              <a:t> (Sophie) Wang. COSC 120 teaching materials </a:t>
            </a:r>
          </a:p>
          <a:p>
            <a:pPr lvl="2"/>
            <a:r>
              <a:rPr lang="en-US" sz="1800" dirty="0"/>
              <a:t>Salisbury University</a:t>
            </a:r>
          </a:p>
          <a:p>
            <a:pPr lvl="2"/>
            <a:endParaRPr lang="en-US" dirty="0"/>
          </a:p>
          <a:p>
            <a:pPr lvl="1"/>
            <a:r>
              <a:rPr lang="en-US" sz="2000" dirty="0"/>
              <a:t>Textbook:</a:t>
            </a:r>
          </a:p>
          <a:p>
            <a:pPr lvl="2"/>
            <a:r>
              <a:rPr lang="en-US" sz="1800" dirty="0"/>
              <a:t>Starting Out with C++: From Control Structures through Objects, by Tony Gaddis, Pearson (9th Edition)</a:t>
            </a:r>
          </a:p>
          <a:p>
            <a:pPr lvl="2"/>
            <a:r>
              <a:rPr lang="en-US" sz="1800" dirty="0"/>
              <a:t>Instructor materials of the above textbook (All rights reserved)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CB5F4D-FE20-452D-A851-8CB27EE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D8B3F90-7F5B-42D1-B447-9184435B8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628" y="152400"/>
            <a:ext cx="7438571" cy="1037771"/>
          </a:xfrm>
        </p:spPr>
        <p:txBody>
          <a:bodyPr/>
          <a:lstStyle/>
          <a:p>
            <a:r>
              <a:rPr lang="en-US" altLang="en-US" dirty="0"/>
              <a:t>Array Initialization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E92D09F-BDA7-481B-8584-5A6EC0480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1200" y="1132114"/>
            <a:ext cx="8001000" cy="5370285"/>
          </a:xfrm>
        </p:spPr>
        <p:txBody>
          <a:bodyPr/>
          <a:lstStyle/>
          <a:p>
            <a:r>
              <a:rPr lang="en-US" altLang="en-US" dirty="0"/>
              <a:t>An array can be initialized with an </a:t>
            </a:r>
            <a:r>
              <a:rPr lang="en-US" altLang="en-US" u="sng" dirty="0"/>
              <a:t>initialization list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sz="14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600" dirty="0">
                <a:latin typeface="Courier New" panose="02070309020205020404" pitchFamily="49" charset="0"/>
              </a:rPr>
              <a:t>const int SIZE = 5;</a:t>
            </a:r>
            <a:br>
              <a:rPr lang="en-US" altLang="en-US" sz="2600" dirty="0">
                <a:latin typeface="Courier New" panose="02070309020205020404" pitchFamily="49" charset="0"/>
              </a:rPr>
            </a:br>
            <a:r>
              <a:rPr lang="en-US" altLang="en-US" sz="2600" dirty="0">
                <a:latin typeface="Courier New" panose="02070309020205020404" pitchFamily="49" charset="0"/>
              </a:rPr>
              <a:t>int tests[SIZE] = </a:t>
            </a:r>
            <a:r>
              <a:rPr lang="en-US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{79,82,91,77,84}</a:t>
            </a:r>
            <a:r>
              <a:rPr lang="en-US" altLang="en-US" sz="2600" dirty="0">
                <a:latin typeface="Courier New" panose="02070309020205020404" pitchFamily="49" charset="0"/>
              </a:rPr>
              <a:t>;</a:t>
            </a:r>
            <a:br>
              <a:rPr lang="en-US" altLang="en-US" sz="26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endParaRPr lang="en-US" altLang="en-US" sz="2600" dirty="0"/>
          </a:p>
          <a:p>
            <a:r>
              <a:rPr lang="en-US" altLang="en-US" sz="2800" dirty="0"/>
              <a:t>The values are stored in the array in the order in which they appear in the list.</a:t>
            </a:r>
          </a:p>
          <a:p>
            <a:endParaRPr lang="en-US" altLang="en-US" dirty="0"/>
          </a:p>
          <a:p>
            <a:endParaRPr lang="en-US" altLang="en-US" sz="4800" dirty="0"/>
          </a:p>
          <a:p>
            <a:r>
              <a:rPr lang="en-US" altLang="en-US" sz="2800" dirty="0"/>
              <a:t>The initialization list cannot exceed the array size.</a:t>
            </a:r>
          </a:p>
        </p:txBody>
      </p:sp>
      <p:graphicFrame>
        <p:nvGraphicFramePr>
          <p:cNvPr id="4" name="Group 22">
            <a:extLst>
              <a:ext uri="{FF2B5EF4-FFF2-40B4-BE49-F238E27FC236}">
                <a16:creationId xmlns:a16="http://schemas.microsoft.com/office/drawing/2014/main" id="{C926A121-8217-4D67-B06F-256818CE53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3658" y="4448856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3563C7D-36E1-41AD-9D8D-7667AC46C332}"/>
              </a:ext>
            </a:extLst>
          </p:cNvPr>
          <p:cNvSpPr/>
          <p:nvPr/>
        </p:nvSpPr>
        <p:spPr>
          <a:xfrm>
            <a:off x="1632745" y="510682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tests[0]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188F29-189A-41D9-8BF6-5D1886579BE7}"/>
              </a:ext>
            </a:extLst>
          </p:cNvPr>
          <p:cNvSpPr/>
          <p:nvPr/>
        </p:nvSpPr>
        <p:spPr>
          <a:xfrm>
            <a:off x="2891249" y="510011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tests[1]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B0872-DD2E-431A-8D81-F6D77FB64CC2}"/>
              </a:ext>
            </a:extLst>
          </p:cNvPr>
          <p:cNvSpPr/>
          <p:nvPr/>
        </p:nvSpPr>
        <p:spPr>
          <a:xfrm>
            <a:off x="4173412" y="511276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tests[2]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66B277-364A-4319-9110-EB400E102E13}"/>
              </a:ext>
            </a:extLst>
          </p:cNvPr>
          <p:cNvSpPr/>
          <p:nvPr/>
        </p:nvSpPr>
        <p:spPr>
          <a:xfrm>
            <a:off x="5340002" y="511392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tests[3]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6CB6BE-F72E-43FA-AC2E-153D43B800BA}"/>
              </a:ext>
            </a:extLst>
          </p:cNvPr>
          <p:cNvSpPr/>
          <p:nvPr/>
        </p:nvSpPr>
        <p:spPr>
          <a:xfrm>
            <a:off x="6598506" y="510722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tests[4]</a:t>
            </a:r>
            <a:endParaRPr 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CC5A21-987D-4104-BECF-0CDA3C3E55D6}"/>
              </a:ext>
            </a:extLst>
          </p:cNvPr>
          <p:cNvCxnSpPr/>
          <p:nvPr/>
        </p:nvCxnSpPr>
        <p:spPr bwMode="auto">
          <a:xfrm flipV="1">
            <a:off x="2284883" y="4829856"/>
            <a:ext cx="0" cy="3280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FF68BC-F1B5-4DBE-8A41-A853492087FD}"/>
              </a:ext>
            </a:extLst>
          </p:cNvPr>
          <p:cNvCxnSpPr/>
          <p:nvPr/>
        </p:nvCxnSpPr>
        <p:spPr bwMode="auto">
          <a:xfrm flipV="1">
            <a:off x="3525855" y="4837116"/>
            <a:ext cx="0" cy="3280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FA0671-004E-4831-B6CB-2EF4FF70253E}"/>
              </a:ext>
            </a:extLst>
          </p:cNvPr>
          <p:cNvCxnSpPr/>
          <p:nvPr/>
        </p:nvCxnSpPr>
        <p:spPr bwMode="auto">
          <a:xfrm flipV="1">
            <a:off x="4788599" y="4837115"/>
            <a:ext cx="0" cy="3280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D59E89-0C6D-43E5-9E3D-6E789C0D4C40}"/>
              </a:ext>
            </a:extLst>
          </p:cNvPr>
          <p:cNvCxnSpPr/>
          <p:nvPr/>
        </p:nvCxnSpPr>
        <p:spPr bwMode="auto">
          <a:xfrm flipV="1">
            <a:off x="6029571" y="4844375"/>
            <a:ext cx="0" cy="3280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E47F6A-2599-4CA6-8CAE-7930A9C7D67A}"/>
              </a:ext>
            </a:extLst>
          </p:cNvPr>
          <p:cNvCxnSpPr/>
          <p:nvPr/>
        </p:nvCxnSpPr>
        <p:spPr bwMode="auto">
          <a:xfrm flipV="1">
            <a:off x="7183453" y="4851635"/>
            <a:ext cx="0" cy="3280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6661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9E82E5B-3153-4815-8D5F-58795BDB7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Bounds Checking in C++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430CFB7-A8D1-4725-86D7-12F8211F2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04445"/>
            <a:ext cx="8229600" cy="5630183"/>
          </a:xfrm>
        </p:spPr>
        <p:txBody>
          <a:bodyPr/>
          <a:lstStyle/>
          <a:p>
            <a:r>
              <a:rPr lang="en-US" altLang="en-US" sz="2700" dirty="0"/>
              <a:t>When you use an array subscript, C++ does not check whether it is a </a:t>
            </a:r>
            <a:r>
              <a:rPr lang="en-US" altLang="en-US" sz="2700" i="1" dirty="0"/>
              <a:t>valid</a:t>
            </a:r>
            <a:r>
              <a:rPr lang="en-US" altLang="en-US" sz="2700" dirty="0"/>
              <a:t> subscript or not</a:t>
            </a:r>
          </a:p>
          <a:p>
            <a:pPr lvl="1"/>
            <a:r>
              <a:rPr lang="en-US" altLang="en-US" dirty="0"/>
              <a:t>You can use subscripts that are beyond the bounds of the array</a:t>
            </a:r>
          </a:p>
          <a:p>
            <a:endParaRPr lang="en-US" altLang="en-US" sz="4000" dirty="0"/>
          </a:p>
          <a:p>
            <a:endParaRPr lang="en-US" altLang="en-US" sz="1050" dirty="0"/>
          </a:p>
          <a:p>
            <a:endParaRPr lang="en-US" altLang="en-US" sz="2000" dirty="0"/>
          </a:p>
          <a:p>
            <a:endParaRPr lang="en-US" altLang="en-US" dirty="0"/>
          </a:p>
          <a:p>
            <a:r>
              <a:rPr lang="en-US" altLang="en-US" dirty="0"/>
              <a:t>A common mistake: </a:t>
            </a:r>
            <a:r>
              <a:rPr lang="en-US" altLang="en-US" b="1" i="1" dirty="0">
                <a:solidFill>
                  <a:srgbClr val="B07704"/>
                </a:solidFill>
              </a:rPr>
              <a:t>off-by-one error</a:t>
            </a:r>
          </a:p>
          <a:p>
            <a:pPr lvl="1"/>
            <a:r>
              <a:rPr lang="en-US" altLang="en-US" dirty="0"/>
              <a:t>Subscripts are between </a:t>
            </a:r>
            <a:r>
              <a:rPr lang="en-US" altLang="en-US" sz="220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en-US" dirty="0"/>
              <a:t> and </a:t>
            </a:r>
            <a:r>
              <a:rPr lang="en-US" altLang="en-US" sz="220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n-1</a:t>
            </a:r>
            <a:r>
              <a:rPr lang="en-US" altLang="en-US" dirty="0"/>
              <a:t>, not </a:t>
            </a:r>
            <a:r>
              <a:rPr lang="en-US" altLang="en-US" sz="220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sz="220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5E6C27-FBA5-4904-886B-E7E8BD75D0EF}"/>
              </a:ext>
            </a:extLst>
          </p:cNvPr>
          <p:cNvSpPr/>
          <p:nvPr/>
        </p:nvSpPr>
        <p:spPr>
          <a:xfrm>
            <a:off x="1132114" y="2878188"/>
            <a:ext cx="801188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int values[3] = {5, 8, 10};</a:t>
            </a:r>
          </a:p>
          <a:p>
            <a:pPr eaLnBrk="1" hangingPunct="1"/>
            <a:endParaRPr lang="en-US" sz="14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// Syntax correct, but may corrupt other memory 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// locations, crash program, or cause elusive bugs</a:t>
            </a:r>
            <a:endParaRPr lang="en-US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values[3] = 12;  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E800172-0387-4AAF-BD01-8CD010CE5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644" y="5515653"/>
            <a:ext cx="6781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numbers[10];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count =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0; </a:t>
            </a:r>
            <a:r>
              <a:rPr lang="en-US" altLang="en-US" sz="2000" dirty="0">
                <a:latin typeface="Courier New" panose="02070309020205020404" pitchFamily="49" charset="0"/>
              </a:rPr>
              <a:t>count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 10; </a:t>
            </a:r>
            <a:r>
              <a:rPr lang="en-US" altLang="en-US" sz="2000" dirty="0">
                <a:latin typeface="Courier New" panose="02070309020205020404" pitchFamily="49" charset="0"/>
              </a:rPr>
              <a:t>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numbers[count] </a:t>
            </a:r>
            <a:r>
              <a:rPr lang="en-US" altLang="en-US" sz="2000" dirty="0">
                <a:latin typeface="Courier New" panose="02070309020205020404" pitchFamily="49" charset="0"/>
              </a:rPr>
              <a:t>= 0;</a:t>
            </a:r>
          </a:p>
        </p:txBody>
      </p:sp>
    </p:spTree>
    <p:extLst>
      <p:ext uri="{BB962C8B-B14F-4D97-AF65-F5344CB8AC3E}">
        <p14:creationId xmlns:p14="http://schemas.microsoft.com/office/powerpoint/2010/main" val="3421780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SIO">
  <a:themeElements>
    <a:clrScheme name="2_SI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SIO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SI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4876</Words>
  <Application>Microsoft Office PowerPoint</Application>
  <PresentationFormat>On-screen Show (4:3)</PresentationFormat>
  <Paragraphs>1026</Paragraphs>
  <Slides>70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等线</vt:lpstr>
      <vt:lpstr>等线 Light</vt:lpstr>
      <vt:lpstr>SimSun</vt:lpstr>
      <vt:lpstr>SimSun</vt:lpstr>
      <vt:lpstr>ヒラギノ角ゴ Pro W3</vt:lpstr>
      <vt:lpstr>Arial</vt:lpstr>
      <vt:lpstr>Calibri</vt:lpstr>
      <vt:lpstr>Calibri Light</vt:lpstr>
      <vt:lpstr>Courier New</vt:lpstr>
      <vt:lpstr>Times</vt:lpstr>
      <vt:lpstr>Times New Roman</vt:lpstr>
      <vt:lpstr>Wingdings</vt:lpstr>
      <vt:lpstr>2_SIO</vt:lpstr>
      <vt:lpstr>自定义设计方案</vt:lpstr>
      <vt:lpstr>COSC 120: Computer Science I Module 3</vt:lpstr>
      <vt:lpstr>Module 3: Arrays and Functions</vt:lpstr>
      <vt:lpstr>Arrays</vt:lpstr>
      <vt:lpstr>Array in C++</vt:lpstr>
      <vt:lpstr>Accessing Array Elements</vt:lpstr>
      <vt:lpstr>Accessing Array Elements (Cont’d)</vt:lpstr>
      <vt:lpstr>Using a Loop to Step Through an Array</vt:lpstr>
      <vt:lpstr>Array Initialization</vt:lpstr>
      <vt:lpstr>No Bounds Checking in C++</vt:lpstr>
      <vt:lpstr>Processing Array Contents</vt:lpstr>
      <vt:lpstr>Array Assignment</vt:lpstr>
      <vt:lpstr>In-class practice</vt:lpstr>
      <vt:lpstr>Modular Programming</vt:lpstr>
      <vt:lpstr>Advantages of using functions</vt:lpstr>
      <vt:lpstr>Defining and Calling Functions</vt:lpstr>
      <vt:lpstr>Function Definition</vt:lpstr>
      <vt:lpstr>Example</vt:lpstr>
      <vt:lpstr>Calling a Function</vt:lpstr>
      <vt:lpstr>Flow of Function Call</vt:lpstr>
      <vt:lpstr>In-class practice</vt:lpstr>
      <vt:lpstr>Function Prototypes</vt:lpstr>
      <vt:lpstr>Function Prototypes</vt:lpstr>
      <vt:lpstr>Example</vt:lpstr>
      <vt:lpstr>Passing Data into a Function</vt:lpstr>
      <vt:lpstr>Parameter and Argument</vt:lpstr>
      <vt:lpstr>In-class practice</vt:lpstr>
      <vt:lpstr>Arrays as Function Arguments</vt:lpstr>
      <vt:lpstr>Arrays as Function Arguments</vt:lpstr>
      <vt:lpstr>Example</vt:lpstr>
      <vt:lpstr>In-class practice: Array Rotation</vt:lpstr>
      <vt:lpstr>Returning a Value from a Function</vt:lpstr>
      <vt:lpstr>End Function Execution Using return</vt:lpstr>
      <vt:lpstr>Returning a Value From a Function</vt:lpstr>
      <vt:lpstr>In-class practice</vt:lpstr>
      <vt:lpstr>Using Reference Variables as Parameters</vt:lpstr>
      <vt:lpstr>Passing by Reference</vt:lpstr>
      <vt:lpstr>Passing by Reference</vt:lpstr>
      <vt:lpstr>Why Passing by Reference?</vt:lpstr>
      <vt:lpstr>Example </vt:lpstr>
      <vt:lpstr>In-class practice</vt:lpstr>
      <vt:lpstr>Local and Global Variables</vt:lpstr>
      <vt:lpstr>Global Variables</vt:lpstr>
      <vt:lpstr>Local Variables VS Global Variables</vt:lpstr>
      <vt:lpstr>Lifetime of Variables</vt:lpstr>
      <vt:lpstr>Lifetime of Variables</vt:lpstr>
      <vt:lpstr>Lifetime of Variables</vt:lpstr>
      <vt:lpstr>Lifetime of Variables</vt:lpstr>
      <vt:lpstr>Lifetime of Variables</vt:lpstr>
      <vt:lpstr>Lifetime of Variables</vt:lpstr>
      <vt:lpstr>Static Local Variables</vt:lpstr>
      <vt:lpstr>Example</vt:lpstr>
      <vt:lpstr>In-class practice</vt:lpstr>
      <vt:lpstr>Default Arguments</vt:lpstr>
      <vt:lpstr>Default Arguments</vt:lpstr>
      <vt:lpstr>Two-Dimensional Arrays</vt:lpstr>
      <vt:lpstr>2D Array Initialization</vt:lpstr>
      <vt:lpstr>Passing Two-Dimensional Array to Function</vt:lpstr>
      <vt:lpstr>Use Nested Loop to Step through 2D Array</vt:lpstr>
      <vt:lpstr>Overloading Functions</vt:lpstr>
      <vt:lpstr>Overloading Functions</vt:lpstr>
      <vt:lpstr>Example</vt:lpstr>
      <vt:lpstr>In-class practice</vt:lpstr>
      <vt:lpstr>9. Recursion Function</vt:lpstr>
      <vt:lpstr>What Happens When Called?</vt:lpstr>
      <vt:lpstr>Solving Problems with Recursion</vt:lpstr>
      <vt:lpstr>Recursive Factorial Function</vt:lpstr>
      <vt:lpstr>In-class practice</vt:lpstr>
      <vt:lpstr>Thanks</vt:lpstr>
      <vt:lpstr>Reading textbook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Scout: A Communication-Oriented Operating System</dc:title>
  <dc:creator>Larry Peterson</dc:creator>
  <cp:lastModifiedBy>Ming Li</cp:lastModifiedBy>
  <cp:revision>400</cp:revision>
  <cp:lastPrinted>1998-11-18T21:29:10Z</cp:lastPrinted>
  <dcterms:created xsi:type="dcterms:W3CDTF">1995-06-17T23:31:02Z</dcterms:created>
  <dcterms:modified xsi:type="dcterms:W3CDTF">2020-11-03T17:16:21Z</dcterms:modified>
</cp:coreProperties>
</file>