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7" r:id="rId2"/>
    <p:sldId id="256" r:id="rId3"/>
    <p:sldId id="258" r:id="rId4"/>
    <p:sldId id="271"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D352702-485D-7A48-9422-A86FB14B6649}">
          <p14:sldIdLst>
            <p14:sldId id="257"/>
            <p14:sldId id="256"/>
          </p14:sldIdLst>
        </p14:section>
        <p14:section name="What is?" id="{ECA89069-4139-7846-A853-014A89689BA2}">
          <p14:sldIdLst>
            <p14:sldId id="258"/>
            <p14:sldId id="271"/>
            <p14:sldId id="259"/>
            <p14:sldId id="260"/>
            <p14:sldId id="261"/>
          </p14:sldIdLst>
        </p14:section>
        <p14:section name="process" id="{6FD301A6-09E5-449D-8810-E43D2B372C26}">
          <p14:sldIdLst>
            <p14:sldId id="262"/>
            <p14:sldId id="263"/>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8617" autoAdjust="0"/>
    <p:restoredTop sz="64082" autoAdjust="0"/>
  </p:normalViewPr>
  <p:slideViewPr>
    <p:cSldViewPr snapToGrid="0">
      <p:cViewPr varScale="1">
        <p:scale>
          <a:sx n="52" d="100"/>
          <a:sy n="52" d="100"/>
        </p:scale>
        <p:origin x="96" y="8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818AC9E-F183-C64A-9E91-E7C2502BFA4D}" type="datetimeFigureOut">
              <a:rPr lang="en-US" smtClean="0"/>
              <a:t>1/25/2023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5A6E323-646E-FA49-8677-B1E54F99E611}" type="slidenum">
              <a:rPr lang="en-US" smtClean="0"/>
              <a:t>‹#›</a:t>
            </a:fld>
            <a:endParaRPr lang="en-US"/>
          </a:p>
        </p:txBody>
      </p:sp>
    </p:spTree>
    <p:extLst>
      <p:ext uri="{BB962C8B-B14F-4D97-AF65-F5344CB8AC3E}">
        <p14:creationId xmlns:p14="http://schemas.microsoft.com/office/powerpoint/2010/main" val="2400920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a:t>
            </a:fld>
            <a:endParaRPr lang="en-US"/>
          </a:p>
        </p:txBody>
      </p:sp>
    </p:spTree>
    <p:extLst>
      <p:ext uri="{BB962C8B-B14F-4D97-AF65-F5344CB8AC3E}">
        <p14:creationId xmlns:p14="http://schemas.microsoft.com/office/powerpoint/2010/main" val="2473756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10</a:t>
            </a:fld>
            <a:endParaRPr lang="en-US"/>
          </a:p>
        </p:txBody>
      </p:sp>
    </p:spTree>
    <p:extLst>
      <p:ext uri="{BB962C8B-B14F-4D97-AF65-F5344CB8AC3E}">
        <p14:creationId xmlns:p14="http://schemas.microsoft.com/office/powerpoint/2010/main" val="160230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11</a:t>
            </a:fld>
            <a:endParaRPr lang="en-US"/>
          </a:p>
        </p:txBody>
      </p:sp>
    </p:spTree>
    <p:extLst>
      <p:ext uri="{BB962C8B-B14F-4D97-AF65-F5344CB8AC3E}">
        <p14:creationId xmlns:p14="http://schemas.microsoft.com/office/powerpoint/2010/main" val="1191494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12</a:t>
            </a:fld>
            <a:endParaRPr lang="en-US"/>
          </a:p>
        </p:txBody>
      </p:sp>
    </p:spTree>
    <p:extLst>
      <p:ext uri="{BB962C8B-B14F-4D97-AF65-F5344CB8AC3E}">
        <p14:creationId xmlns:p14="http://schemas.microsoft.com/office/powerpoint/2010/main" val="2638709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13</a:t>
            </a:fld>
            <a:endParaRPr lang="en-US"/>
          </a:p>
        </p:txBody>
      </p:sp>
    </p:spTree>
    <p:extLst>
      <p:ext uri="{BB962C8B-B14F-4D97-AF65-F5344CB8AC3E}">
        <p14:creationId xmlns:p14="http://schemas.microsoft.com/office/powerpoint/2010/main" val="3952551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14</a:t>
            </a:fld>
            <a:endParaRPr lang="en-US"/>
          </a:p>
        </p:txBody>
      </p:sp>
    </p:spTree>
    <p:extLst>
      <p:ext uri="{BB962C8B-B14F-4D97-AF65-F5344CB8AC3E}">
        <p14:creationId xmlns:p14="http://schemas.microsoft.com/office/powerpoint/2010/main" val="4969474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15</a:t>
            </a:fld>
            <a:endParaRPr lang="en-US"/>
          </a:p>
        </p:txBody>
      </p:sp>
    </p:spTree>
    <p:extLst>
      <p:ext uri="{BB962C8B-B14F-4D97-AF65-F5344CB8AC3E}">
        <p14:creationId xmlns:p14="http://schemas.microsoft.com/office/powerpoint/2010/main" val="3966597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C9D1D9"/>
                </a:solidFill>
                <a:effectLst/>
                <a:latin typeface="-apple-system"/>
              </a:rPr>
              <a:t>Social Class</a:t>
            </a:r>
          </a:p>
          <a:p>
            <a:pPr algn="l">
              <a:buFont typeface="Arial" panose="020B0604020202020204" pitchFamily="34" charset="0"/>
              <a:buNone/>
            </a:pPr>
            <a:r>
              <a:rPr lang="en-US" b="0" i="0" dirty="0">
                <a:solidFill>
                  <a:srgbClr val="C9D1D9"/>
                </a:solidFill>
                <a:effectLst/>
                <a:latin typeface="-apple-system"/>
              </a:rPr>
              <a:t>Problems related to systemic issues as seen from the ethnicity variable</a:t>
            </a:r>
          </a:p>
          <a:p>
            <a:pPr algn="l">
              <a:buFont typeface="Arial" panose="020B0604020202020204" pitchFamily="34" charset="0"/>
              <a:buNone/>
            </a:pPr>
            <a:r>
              <a:rPr lang="en-US" b="0" i="0" dirty="0">
                <a:solidFill>
                  <a:srgbClr val="C9D1D9"/>
                </a:solidFill>
                <a:effectLst/>
                <a:latin typeface="-apple-system"/>
              </a:rPr>
              <a:t>Averages</a:t>
            </a:r>
          </a:p>
          <a:p>
            <a:pPr algn="l">
              <a:buFont typeface="Arial" panose="020B0604020202020204" pitchFamily="34" charset="0"/>
              <a:buNone/>
            </a:pPr>
            <a:r>
              <a:rPr lang="en-US" b="0" i="0" dirty="0">
                <a:solidFill>
                  <a:srgbClr val="C9D1D9"/>
                </a:solidFill>
                <a:effectLst/>
                <a:latin typeface="-apple-system"/>
              </a:rPr>
              <a:t>Stock Market</a:t>
            </a:r>
          </a:p>
          <a:p>
            <a:pPr algn="l">
              <a:buFont typeface="Arial" panose="020B0604020202020204" pitchFamily="34" charset="0"/>
              <a:buNone/>
            </a:pPr>
            <a:r>
              <a:rPr lang="en-US" b="0" i="0" dirty="0">
                <a:solidFill>
                  <a:srgbClr val="C9D1D9"/>
                </a:solidFill>
                <a:effectLst/>
                <a:latin typeface="-apple-system"/>
              </a:rPr>
              <a:t>AI/ML</a:t>
            </a:r>
          </a:p>
          <a:p>
            <a:pPr algn="l">
              <a:buFont typeface="Arial" panose="020B0604020202020204" pitchFamily="34" charset="0"/>
              <a:buNone/>
            </a:pPr>
            <a:r>
              <a:rPr lang="en-US" b="0" i="0" dirty="0">
                <a:solidFill>
                  <a:srgbClr val="C9D1D9"/>
                </a:solidFill>
                <a:effectLst/>
                <a:latin typeface="-apple-system"/>
              </a:rPr>
              <a:t>Robocalls!</a:t>
            </a:r>
          </a:p>
          <a:p>
            <a:pPr algn="l">
              <a:buFont typeface="Arial" panose="020B0604020202020204" pitchFamily="34" charset="0"/>
              <a:buNone/>
            </a:pPr>
            <a:r>
              <a:rPr lang="en-US" b="0" i="0" dirty="0">
                <a:solidFill>
                  <a:srgbClr val="C9D1D9"/>
                </a:solidFill>
                <a:effectLst/>
                <a:latin typeface="-apple-system"/>
              </a:rPr>
              <a:t>Transportation</a:t>
            </a:r>
          </a:p>
          <a:p>
            <a:pPr algn="l">
              <a:buFont typeface="Arial" panose="020B0604020202020204" pitchFamily="34" charset="0"/>
              <a:buNone/>
            </a:pPr>
            <a:r>
              <a:rPr lang="en-US" b="0" i="0" dirty="0">
                <a:solidFill>
                  <a:srgbClr val="C9D1D9"/>
                </a:solidFill>
                <a:effectLst/>
                <a:latin typeface="-apple-system"/>
              </a:rPr>
              <a:t>Advertising</a:t>
            </a:r>
          </a:p>
          <a:p>
            <a:pPr algn="l">
              <a:buFont typeface="Arial" panose="020B0604020202020204" pitchFamily="34" charset="0"/>
              <a:buNone/>
            </a:pPr>
            <a:r>
              <a:rPr lang="en-US" b="0" i="0" dirty="0">
                <a:solidFill>
                  <a:srgbClr val="C9D1D9"/>
                </a:solidFill>
                <a:effectLst/>
                <a:latin typeface="-apple-system"/>
              </a:rPr>
              <a:t>Marketing</a:t>
            </a:r>
          </a:p>
          <a:p>
            <a:pPr algn="l">
              <a:buFont typeface="Arial" panose="020B0604020202020204" pitchFamily="34" charset="0"/>
              <a:buNone/>
            </a:pPr>
            <a:r>
              <a:rPr lang="en-US" b="0" i="0" dirty="0">
                <a:solidFill>
                  <a:srgbClr val="C9D1D9"/>
                </a:solidFill>
                <a:effectLst/>
                <a:latin typeface="-apple-system"/>
              </a:rPr>
              <a:t>Cambridge Analytica!</a:t>
            </a:r>
          </a:p>
          <a:p>
            <a:pPr algn="l">
              <a:buFont typeface="Arial" panose="020B0604020202020204" pitchFamily="34" charset="0"/>
              <a:buNone/>
            </a:pPr>
            <a:endParaRPr lang="en-US" b="0" i="0" dirty="0">
              <a:solidFill>
                <a:srgbClr val="C9D1D9"/>
              </a:solidFill>
              <a:effectLst/>
              <a:latin typeface="-apple-system"/>
            </a:endParaRPr>
          </a:p>
          <a:p>
            <a:pPr algn="l">
              <a:buFont typeface="Arial" panose="020B0604020202020204" pitchFamily="34" charset="0"/>
              <a:buNone/>
            </a:pPr>
            <a:endParaRPr lang="en-US" b="0" i="0" dirty="0">
              <a:solidFill>
                <a:srgbClr val="C9D1D9"/>
              </a:solidFill>
              <a:effectLst/>
              <a:latin typeface="-apple-system"/>
            </a:endParaRPr>
          </a:p>
          <a:p>
            <a:pPr algn="l">
              <a:buFont typeface="Arial" panose="020B0604020202020204" pitchFamily="34" charset="0"/>
              <a:buChar char="•"/>
            </a:pPr>
            <a:r>
              <a:rPr lang="en-US" b="0" i="0" dirty="0">
                <a:solidFill>
                  <a:srgbClr val="C9D1D9"/>
                </a:solidFill>
                <a:effectLst/>
                <a:latin typeface="-apple-system"/>
              </a:rPr>
              <a:t>The average drunk driver drives under the influence more than 80 times before being arrested the first time.</a:t>
            </a:r>
          </a:p>
          <a:p>
            <a:pPr algn="l">
              <a:buFont typeface="Arial" panose="020B0604020202020204" pitchFamily="34" charset="0"/>
              <a:buChar char="•"/>
            </a:pPr>
            <a:r>
              <a:rPr lang="en-US" b="0" i="0" dirty="0">
                <a:solidFill>
                  <a:srgbClr val="C9D1D9"/>
                </a:solidFill>
                <a:effectLst/>
                <a:latin typeface="-apple-system"/>
              </a:rPr>
              <a:t>One-third of adults still sleep with a comfort object.</a:t>
            </a:r>
          </a:p>
          <a:p>
            <a:pPr algn="l">
              <a:buFont typeface="Arial" panose="020B0604020202020204" pitchFamily="34" charset="0"/>
              <a:buChar char="•"/>
            </a:pPr>
            <a:r>
              <a:rPr lang="en-US" b="0" i="0" dirty="0">
                <a:solidFill>
                  <a:srgbClr val="C9D1D9"/>
                </a:solidFill>
                <a:effectLst/>
                <a:latin typeface="-apple-system"/>
              </a:rPr>
              <a:t>The global rate for washing hands after using the toilet is under 20 percent.</a:t>
            </a:r>
          </a:p>
          <a:p>
            <a:pPr algn="l">
              <a:buFont typeface="Arial" panose="020B0604020202020204" pitchFamily="34" charset="0"/>
              <a:buChar char="•"/>
            </a:pPr>
            <a:r>
              <a:rPr lang="en-US" b="0" i="0" dirty="0">
                <a:solidFill>
                  <a:srgbClr val="C9D1D9"/>
                </a:solidFill>
                <a:effectLst/>
                <a:latin typeface="-apple-system"/>
              </a:rPr>
              <a:t>Americans read for personal interest for 10 minutes or less per day.</a:t>
            </a:r>
          </a:p>
          <a:p>
            <a:pPr algn="l">
              <a:buFont typeface="Arial" panose="020B0604020202020204" pitchFamily="34" charset="0"/>
              <a:buChar char="•"/>
            </a:pPr>
            <a:r>
              <a:rPr lang="en-US" b="0" i="0" dirty="0">
                <a:solidFill>
                  <a:srgbClr val="C9D1D9"/>
                </a:solidFill>
                <a:effectLst/>
                <a:latin typeface="-apple-system"/>
              </a:rPr>
              <a:t>More than 36 million U.S. adults cannot read above a third grade level.</a:t>
            </a:r>
          </a:p>
          <a:p>
            <a:pPr algn="l">
              <a:buFont typeface="Arial" panose="020B0604020202020204" pitchFamily="34" charset="0"/>
              <a:buChar char="•"/>
            </a:pPr>
            <a:r>
              <a:rPr lang="en-US" b="0" i="0" dirty="0">
                <a:solidFill>
                  <a:srgbClr val="C9D1D9"/>
                </a:solidFill>
                <a:effectLst/>
                <a:latin typeface="-apple-system"/>
              </a:rPr>
              <a:t>And more than half a million people in America experience homelessness a night.</a:t>
            </a:r>
          </a:p>
          <a:p>
            <a:pPr algn="l">
              <a:buFont typeface="Arial" panose="020B0604020202020204" pitchFamily="34" charset="0"/>
              <a:buChar char="•"/>
            </a:pPr>
            <a:r>
              <a:rPr lang="en-US" b="0" i="0" dirty="0">
                <a:solidFill>
                  <a:srgbClr val="C9D1D9"/>
                </a:solidFill>
                <a:effectLst/>
                <a:latin typeface="-apple-system"/>
              </a:rPr>
              <a:t>Nearly a quarter of rural Americans say access to high-speed internet is a "major problem" in their community.</a:t>
            </a:r>
          </a:p>
          <a:p>
            <a:pPr algn="l">
              <a:buFont typeface="Arial" panose="020B0604020202020204" pitchFamily="34" charset="0"/>
              <a:buChar char="•"/>
            </a:pPr>
            <a:r>
              <a:rPr lang="en-US" b="0" i="0" dirty="0">
                <a:solidFill>
                  <a:srgbClr val="C9D1D9"/>
                </a:solidFill>
                <a:effectLst/>
                <a:latin typeface="-apple-system"/>
              </a:rPr>
              <a:t>On an average day, only 19 percent of American men do housework—as compared to 49 percent of American women.</a:t>
            </a:r>
          </a:p>
          <a:p>
            <a:pPr algn="l">
              <a:buFont typeface="Arial" panose="020B0604020202020204" pitchFamily="34" charset="0"/>
              <a:buChar char="•"/>
            </a:pPr>
            <a:r>
              <a:rPr lang="en-US" b="0" i="0" dirty="0">
                <a:solidFill>
                  <a:srgbClr val="C9D1D9"/>
                </a:solidFill>
                <a:effectLst/>
                <a:latin typeface="-apple-system"/>
              </a:rPr>
              <a:t>Each 5 m.p.h. you drive over 60 m.p.h. is like paying an additional $.10 a gallon for gas.</a:t>
            </a:r>
          </a:p>
          <a:p>
            <a:pPr algn="l">
              <a:buFont typeface="Arial" panose="020B0604020202020204" pitchFamily="34" charset="0"/>
              <a:buChar char="•"/>
            </a:pPr>
            <a:r>
              <a:rPr lang="en-US" b="0" i="0" dirty="0">
                <a:solidFill>
                  <a:srgbClr val="C9D1D9"/>
                </a:solidFill>
                <a:effectLst/>
                <a:latin typeface="-apple-system"/>
              </a:rPr>
              <a:t>Jumbo jets use 4,000 gallons of fuel to take off.</a:t>
            </a:r>
          </a:p>
          <a:p>
            <a:pPr algn="l">
              <a:buFont typeface="Arial" panose="020B0604020202020204" pitchFamily="34" charset="0"/>
              <a:buChar char="•"/>
            </a:pPr>
            <a:r>
              <a:rPr lang="en-US" b="0" i="0" dirty="0">
                <a:solidFill>
                  <a:srgbClr val="C9D1D9"/>
                </a:solidFill>
                <a:effectLst/>
                <a:latin typeface="-apple-system"/>
              </a:rPr>
              <a:t>93% of all people will verify things they see online (or in class).</a:t>
            </a:r>
          </a:p>
          <a:p>
            <a:pPr algn="l">
              <a:buFont typeface="Arial" panose="020B0604020202020204" pitchFamily="34" charset="0"/>
              <a:buChar char="•"/>
            </a:pPr>
            <a:r>
              <a:rPr lang="en-US" b="0" i="0" dirty="0">
                <a:solidFill>
                  <a:srgbClr val="C9D1D9"/>
                </a:solidFill>
                <a:effectLst/>
                <a:latin typeface="-apple-system"/>
              </a:rPr>
              <a:t>If the oldest living person is 115 years old, then 116 years ago there was a totally different set of humans on earth.</a:t>
            </a:r>
          </a:p>
          <a:p>
            <a:pPr algn="l">
              <a:buFont typeface="Arial" panose="020B0604020202020204" pitchFamily="34" charset="0"/>
              <a:buChar char="•"/>
            </a:pPr>
            <a:r>
              <a:rPr lang="en-US" b="0" i="0" dirty="0">
                <a:solidFill>
                  <a:srgbClr val="C9D1D9"/>
                </a:solidFill>
                <a:effectLst/>
                <a:latin typeface="-apple-system"/>
              </a:rPr>
              <a:t>95% of the ocean and 99% of the oceans floor remains unexplored</a:t>
            </a:r>
          </a:p>
          <a:p>
            <a:pPr algn="l">
              <a:buFont typeface="Arial" panose="020B0604020202020204" pitchFamily="34" charset="0"/>
              <a:buChar char="•"/>
            </a:pPr>
            <a:r>
              <a:rPr lang="en-US" b="0" i="0" dirty="0">
                <a:solidFill>
                  <a:srgbClr val="C9D1D9"/>
                </a:solidFill>
                <a:effectLst/>
                <a:latin typeface="-apple-system"/>
              </a:rPr>
              <a:t>The average person in Canada has a higher net worth than the average person in the USA. The median income for Canadians is about twice the median income for Americans.</a:t>
            </a: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16</a:t>
            </a:fld>
            <a:endParaRPr lang="en-US"/>
          </a:p>
        </p:txBody>
      </p:sp>
    </p:spTree>
    <p:extLst>
      <p:ext uri="{BB962C8B-B14F-4D97-AF65-F5344CB8AC3E}">
        <p14:creationId xmlns:p14="http://schemas.microsoft.com/office/powerpoint/2010/main" val="2922453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2</a:t>
            </a:fld>
            <a:endParaRPr lang="en-US"/>
          </a:p>
        </p:txBody>
      </p:sp>
    </p:spTree>
    <p:extLst>
      <p:ext uri="{BB962C8B-B14F-4D97-AF65-F5344CB8AC3E}">
        <p14:creationId xmlns:p14="http://schemas.microsoft.com/office/powerpoint/2010/main" val="841367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3</a:t>
            </a:fld>
            <a:endParaRPr lang="en-US"/>
          </a:p>
        </p:txBody>
      </p:sp>
    </p:spTree>
    <p:extLst>
      <p:ext uri="{BB962C8B-B14F-4D97-AF65-F5344CB8AC3E}">
        <p14:creationId xmlns:p14="http://schemas.microsoft.com/office/powerpoint/2010/main" val="1856221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refining</a:t>
            </a:r>
          </a:p>
          <a:p>
            <a:r>
              <a:rPr lang="en-US" dirty="0"/>
              <a:t>DATA mining</a:t>
            </a:r>
          </a:p>
          <a:p>
            <a:endParaRPr lang="en-US" dirty="0"/>
          </a:p>
          <a:p>
            <a:r>
              <a:rPr lang="en-US" dirty="0"/>
              <a:t>We gather qualities at scale and find insights with them about a population.</a:t>
            </a:r>
          </a:p>
          <a:p>
            <a:endParaRPr lang="en-US" dirty="0"/>
          </a:p>
          <a:p>
            <a:r>
              <a:rPr lang="en-US" dirty="0"/>
              <a:t>We can say </a:t>
            </a:r>
            <a:r>
              <a:rPr lang="en-US"/>
              <a:t>there are 3 large hats.</a:t>
            </a: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4</a:t>
            </a:fld>
            <a:endParaRPr lang="en-US"/>
          </a:p>
        </p:txBody>
      </p:sp>
    </p:spTree>
    <p:extLst>
      <p:ext uri="{BB962C8B-B14F-4D97-AF65-F5344CB8AC3E}">
        <p14:creationId xmlns:p14="http://schemas.microsoft.com/office/powerpoint/2010/main" val="3329279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err="1">
                <a:solidFill>
                  <a:srgbClr val="C9D1D9"/>
                </a:solidFill>
                <a:effectLst/>
                <a:latin typeface="-apple-system"/>
              </a:rPr>
              <a:t>Descriptives</a:t>
            </a:r>
            <a:r>
              <a:rPr lang="en-US" b="0" i="0" dirty="0">
                <a:solidFill>
                  <a:srgbClr val="C9D1D9"/>
                </a:solidFill>
                <a:effectLst/>
                <a:latin typeface="-apple-system"/>
              </a:rPr>
              <a:t> essentially take pieces of data and refine it in such a way as to turn it into information we can use. We tend to begin with a number of measures sometimes referred to as summary stats or modes of central tendency: (mean, median, range, and standard deviation).</a:t>
            </a:r>
          </a:p>
          <a:p>
            <a:pPr algn="l"/>
            <a:endParaRPr lang="en-US" b="0" i="0" dirty="0">
              <a:solidFill>
                <a:srgbClr val="C9D1D9"/>
              </a:solidFill>
              <a:effectLst/>
              <a:latin typeface="-apple-system"/>
            </a:endParaRPr>
          </a:p>
          <a:p>
            <a:pPr algn="l"/>
            <a:r>
              <a:rPr lang="en-US" b="0" i="0" dirty="0">
                <a:solidFill>
                  <a:srgbClr val="C9D1D9"/>
                </a:solidFill>
                <a:effectLst/>
                <a:latin typeface="-apple-system"/>
              </a:rPr>
              <a:t>Mean is the average, median is the middle most point, range is lowest to highest value, and standard deviation describes how much variance is within the set of data. Think of it sort of like a weather person talking about average temperatures, what the high and low will be, how today differed from yesterday but also the same day last year.</a:t>
            </a:r>
          </a:p>
          <a:p>
            <a:pPr algn="l"/>
            <a:endParaRPr lang="en-US" b="0" i="0" dirty="0">
              <a:solidFill>
                <a:srgbClr val="C9D1D9"/>
              </a:solidFill>
              <a:effectLst/>
              <a:latin typeface="-apple-system"/>
            </a:endParaRPr>
          </a:p>
          <a:p>
            <a:pPr algn="l"/>
            <a:r>
              <a:rPr lang="en-US" b="0" i="0" dirty="0">
                <a:solidFill>
                  <a:srgbClr val="C9D1D9"/>
                </a:solidFill>
                <a:effectLst/>
                <a:latin typeface="-apple-system"/>
              </a:rPr>
              <a:t>While these data are useful, folks will tend to react to raw values in different ways. As such, there are also ways to show these values graphically by using things like Boxplots, histograms, pie charts, Pareto charts, and many others. One last way to think about these </a:t>
            </a:r>
            <a:r>
              <a:rPr lang="en-US" b="0" i="0" dirty="0" err="1">
                <a:solidFill>
                  <a:srgbClr val="C9D1D9"/>
                </a:solidFill>
                <a:effectLst/>
                <a:latin typeface="-apple-system"/>
              </a:rPr>
              <a:t>descriptives</a:t>
            </a:r>
            <a:r>
              <a:rPr lang="en-US" b="0" i="0" dirty="0">
                <a:solidFill>
                  <a:srgbClr val="C9D1D9"/>
                </a:solidFill>
                <a:effectLst/>
                <a:latin typeface="-apple-system"/>
              </a:rPr>
              <a:t> or summary stats is that they show us what sort of distribution we have (i.e., Poisson, binomial, normal). In the end, we cannot really make inferences from here, not actual ones anyway. We can make useful guesses as to trends, but we need more methods to take us from description to inference.</a:t>
            </a:r>
          </a:p>
        </p:txBody>
      </p:sp>
      <p:sp>
        <p:nvSpPr>
          <p:cNvPr id="4" name="Slide Number Placeholder 3"/>
          <p:cNvSpPr>
            <a:spLocks noGrp="1"/>
          </p:cNvSpPr>
          <p:nvPr>
            <p:ph type="sldNum" sz="quarter" idx="5"/>
          </p:nvPr>
        </p:nvSpPr>
        <p:spPr/>
        <p:txBody>
          <a:bodyPr/>
          <a:lstStyle/>
          <a:p>
            <a:fld id="{55A6E323-646E-FA49-8677-B1E54F99E611}" type="slidenum">
              <a:rPr lang="en-US" smtClean="0"/>
              <a:t>5</a:t>
            </a:fld>
            <a:endParaRPr lang="en-US"/>
          </a:p>
        </p:txBody>
      </p:sp>
    </p:spTree>
    <p:extLst>
      <p:ext uri="{BB962C8B-B14F-4D97-AF65-F5344CB8AC3E}">
        <p14:creationId xmlns:p14="http://schemas.microsoft.com/office/powerpoint/2010/main" val="2170542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6</a:t>
            </a:fld>
            <a:endParaRPr lang="en-US"/>
          </a:p>
        </p:txBody>
      </p:sp>
    </p:spTree>
    <p:extLst>
      <p:ext uri="{BB962C8B-B14F-4D97-AF65-F5344CB8AC3E}">
        <p14:creationId xmlns:p14="http://schemas.microsoft.com/office/powerpoint/2010/main" val="2614161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7</a:t>
            </a:fld>
            <a:endParaRPr lang="en-US"/>
          </a:p>
        </p:txBody>
      </p:sp>
    </p:spTree>
    <p:extLst>
      <p:ext uri="{BB962C8B-B14F-4D97-AF65-F5344CB8AC3E}">
        <p14:creationId xmlns:p14="http://schemas.microsoft.com/office/powerpoint/2010/main" val="2797662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8</a:t>
            </a:fld>
            <a:endParaRPr lang="en-US"/>
          </a:p>
        </p:txBody>
      </p:sp>
    </p:spTree>
    <p:extLst>
      <p:ext uri="{BB962C8B-B14F-4D97-AF65-F5344CB8AC3E}">
        <p14:creationId xmlns:p14="http://schemas.microsoft.com/office/powerpoint/2010/main" val="2511725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9</a:t>
            </a:fld>
            <a:endParaRPr lang="en-US"/>
          </a:p>
        </p:txBody>
      </p:sp>
    </p:spTree>
    <p:extLst>
      <p:ext uri="{BB962C8B-B14F-4D97-AF65-F5344CB8AC3E}">
        <p14:creationId xmlns:p14="http://schemas.microsoft.com/office/powerpoint/2010/main" val="1421094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076C0-AEB7-7550-4B66-0234DF49B0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ACE5C1-56B7-0519-9F7D-9562F30CCB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5B495B-35C7-10F4-8EB4-CAC43CD1C6F8}"/>
              </a:ext>
            </a:extLst>
          </p:cNvPr>
          <p:cNvSpPr>
            <a:spLocks noGrp="1"/>
          </p:cNvSpPr>
          <p:nvPr>
            <p:ph type="dt" sz="half" idx="10"/>
          </p:nvPr>
        </p:nvSpPr>
        <p:spPr/>
        <p:txBody>
          <a:bodyPr/>
          <a:lstStyle/>
          <a:p>
            <a:fld id="{90681A72-BA5D-8B48-B6DD-CA1CD2F9EE48}" type="datetimeFigureOut">
              <a:rPr lang="en-US" smtClean="0"/>
              <a:t>1/25/2023</a:t>
            </a:fld>
            <a:endParaRPr lang="en-US"/>
          </a:p>
        </p:txBody>
      </p:sp>
      <p:sp>
        <p:nvSpPr>
          <p:cNvPr id="5" name="Footer Placeholder 4">
            <a:extLst>
              <a:ext uri="{FF2B5EF4-FFF2-40B4-BE49-F238E27FC236}">
                <a16:creationId xmlns:a16="http://schemas.microsoft.com/office/drawing/2014/main" id="{648A65F5-2EA1-B2EA-0E93-2E17AB2D4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13B874-1B0D-5949-4BD9-0988048E2E47}"/>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246591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8AE16-1AD8-35E6-D129-AE32AB6D11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2BCDEC-3B85-0909-937E-BEF26D22B2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D8304-F347-B623-DFFC-48C5BF1C50F0}"/>
              </a:ext>
            </a:extLst>
          </p:cNvPr>
          <p:cNvSpPr>
            <a:spLocks noGrp="1"/>
          </p:cNvSpPr>
          <p:nvPr>
            <p:ph type="dt" sz="half" idx="10"/>
          </p:nvPr>
        </p:nvSpPr>
        <p:spPr/>
        <p:txBody>
          <a:bodyPr/>
          <a:lstStyle/>
          <a:p>
            <a:fld id="{90681A72-BA5D-8B48-B6DD-CA1CD2F9EE48}" type="datetimeFigureOut">
              <a:rPr lang="en-US" smtClean="0"/>
              <a:t>1/25/2023</a:t>
            </a:fld>
            <a:endParaRPr lang="en-US"/>
          </a:p>
        </p:txBody>
      </p:sp>
      <p:sp>
        <p:nvSpPr>
          <p:cNvPr id="5" name="Footer Placeholder 4">
            <a:extLst>
              <a:ext uri="{FF2B5EF4-FFF2-40B4-BE49-F238E27FC236}">
                <a16:creationId xmlns:a16="http://schemas.microsoft.com/office/drawing/2014/main" id="{AB6C5684-DDC1-8B17-2FBE-024825753B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C9C504-FF9F-1C4E-5D45-BD6E6D7155F1}"/>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2358047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769806-6BD7-337B-181D-5CACEA5F7D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B9332C-6F69-4DA3-0931-5AE0660190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8CBAEC-EC5E-06FA-E53D-762F77FDD927}"/>
              </a:ext>
            </a:extLst>
          </p:cNvPr>
          <p:cNvSpPr>
            <a:spLocks noGrp="1"/>
          </p:cNvSpPr>
          <p:nvPr>
            <p:ph type="dt" sz="half" idx="10"/>
          </p:nvPr>
        </p:nvSpPr>
        <p:spPr/>
        <p:txBody>
          <a:bodyPr/>
          <a:lstStyle/>
          <a:p>
            <a:fld id="{90681A72-BA5D-8B48-B6DD-CA1CD2F9EE48}" type="datetimeFigureOut">
              <a:rPr lang="en-US" smtClean="0"/>
              <a:t>1/25/2023</a:t>
            </a:fld>
            <a:endParaRPr lang="en-US"/>
          </a:p>
        </p:txBody>
      </p:sp>
      <p:sp>
        <p:nvSpPr>
          <p:cNvPr id="5" name="Footer Placeholder 4">
            <a:extLst>
              <a:ext uri="{FF2B5EF4-FFF2-40B4-BE49-F238E27FC236}">
                <a16:creationId xmlns:a16="http://schemas.microsoft.com/office/drawing/2014/main" id="{307538D0-E736-282D-4F49-E1F16CFFC3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FF844D-075A-3A4F-5F57-1629B642B6B3}"/>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2880372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A4377-1325-687C-04F4-D771C4996E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A52B5C-A290-5D21-8345-DDAB6EA4C9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A4B0DC-4A75-813E-6F81-EFCC5B78927A}"/>
              </a:ext>
            </a:extLst>
          </p:cNvPr>
          <p:cNvSpPr>
            <a:spLocks noGrp="1"/>
          </p:cNvSpPr>
          <p:nvPr>
            <p:ph type="dt" sz="half" idx="10"/>
          </p:nvPr>
        </p:nvSpPr>
        <p:spPr/>
        <p:txBody>
          <a:bodyPr/>
          <a:lstStyle/>
          <a:p>
            <a:fld id="{90681A72-BA5D-8B48-B6DD-CA1CD2F9EE48}" type="datetimeFigureOut">
              <a:rPr lang="en-US" smtClean="0"/>
              <a:t>1/25/2023</a:t>
            </a:fld>
            <a:endParaRPr lang="en-US"/>
          </a:p>
        </p:txBody>
      </p:sp>
      <p:sp>
        <p:nvSpPr>
          <p:cNvPr id="5" name="Footer Placeholder 4">
            <a:extLst>
              <a:ext uri="{FF2B5EF4-FFF2-40B4-BE49-F238E27FC236}">
                <a16:creationId xmlns:a16="http://schemas.microsoft.com/office/drawing/2014/main" id="{CB55737C-E388-B1E0-02EB-2065CBC2AF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0C06D-82AB-01CA-F4E7-656E502328E2}"/>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450530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F74D-AE0E-D763-EF24-47E94A02A8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1A5A7D-D877-AE85-1696-9DB440F9F4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AF52F0-18DB-085F-EE4C-6E67A162919F}"/>
              </a:ext>
            </a:extLst>
          </p:cNvPr>
          <p:cNvSpPr>
            <a:spLocks noGrp="1"/>
          </p:cNvSpPr>
          <p:nvPr>
            <p:ph type="dt" sz="half" idx="10"/>
          </p:nvPr>
        </p:nvSpPr>
        <p:spPr/>
        <p:txBody>
          <a:bodyPr/>
          <a:lstStyle/>
          <a:p>
            <a:fld id="{90681A72-BA5D-8B48-B6DD-CA1CD2F9EE48}" type="datetimeFigureOut">
              <a:rPr lang="en-US" smtClean="0"/>
              <a:t>1/25/2023</a:t>
            </a:fld>
            <a:endParaRPr lang="en-US"/>
          </a:p>
        </p:txBody>
      </p:sp>
      <p:sp>
        <p:nvSpPr>
          <p:cNvPr id="5" name="Footer Placeholder 4">
            <a:extLst>
              <a:ext uri="{FF2B5EF4-FFF2-40B4-BE49-F238E27FC236}">
                <a16:creationId xmlns:a16="http://schemas.microsoft.com/office/drawing/2014/main" id="{9C052B38-42EF-A282-0280-25B0E2D9D0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54B3D1-F281-CAFF-6203-965B0D0D41F1}"/>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3655970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47B90-3F11-B09A-9013-7382443DB9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88A1EC-049F-F17B-2F37-BACFDE6D14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92068D-4E62-D78D-9F1F-E5F41914CD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960BA8-6987-D02D-8248-52EC1F5262A7}"/>
              </a:ext>
            </a:extLst>
          </p:cNvPr>
          <p:cNvSpPr>
            <a:spLocks noGrp="1"/>
          </p:cNvSpPr>
          <p:nvPr>
            <p:ph type="dt" sz="half" idx="10"/>
          </p:nvPr>
        </p:nvSpPr>
        <p:spPr/>
        <p:txBody>
          <a:bodyPr/>
          <a:lstStyle/>
          <a:p>
            <a:fld id="{90681A72-BA5D-8B48-B6DD-CA1CD2F9EE48}" type="datetimeFigureOut">
              <a:rPr lang="en-US" smtClean="0"/>
              <a:t>1/25/2023</a:t>
            </a:fld>
            <a:endParaRPr lang="en-US"/>
          </a:p>
        </p:txBody>
      </p:sp>
      <p:sp>
        <p:nvSpPr>
          <p:cNvPr id="6" name="Footer Placeholder 5">
            <a:extLst>
              <a:ext uri="{FF2B5EF4-FFF2-40B4-BE49-F238E27FC236}">
                <a16:creationId xmlns:a16="http://schemas.microsoft.com/office/drawing/2014/main" id="{994F4D4B-B843-72C4-0FAA-634557A100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B79333-0173-72CA-F4A2-C16F6EF1CFB2}"/>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687220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E3A93-1F9E-DDD9-026B-9B9B5B92A9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EF74D4-7920-D82A-9913-508FFBC497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A66FCE-C247-6B24-8B9E-4377214901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D65D66-7DAD-10EC-62DC-6BE5E651E1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CE3052-FAE2-B084-B3B7-53893C162F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1152FB-4432-931A-3D2C-E92A8AC41869}"/>
              </a:ext>
            </a:extLst>
          </p:cNvPr>
          <p:cNvSpPr>
            <a:spLocks noGrp="1"/>
          </p:cNvSpPr>
          <p:nvPr>
            <p:ph type="dt" sz="half" idx="10"/>
          </p:nvPr>
        </p:nvSpPr>
        <p:spPr/>
        <p:txBody>
          <a:bodyPr/>
          <a:lstStyle/>
          <a:p>
            <a:fld id="{90681A72-BA5D-8B48-B6DD-CA1CD2F9EE48}" type="datetimeFigureOut">
              <a:rPr lang="en-US" smtClean="0"/>
              <a:t>1/25/2023</a:t>
            </a:fld>
            <a:endParaRPr lang="en-US"/>
          </a:p>
        </p:txBody>
      </p:sp>
      <p:sp>
        <p:nvSpPr>
          <p:cNvPr id="8" name="Footer Placeholder 7">
            <a:extLst>
              <a:ext uri="{FF2B5EF4-FFF2-40B4-BE49-F238E27FC236}">
                <a16:creationId xmlns:a16="http://schemas.microsoft.com/office/drawing/2014/main" id="{AEFBC4BC-32B4-5779-6AFF-14EC5D023F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23C8E7-C6F6-72B4-AEA8-8A813369A534}"/>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3157315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3545D-9289-929D-7EEF-FDAB298EC6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C2B865-0E9E-3DC9-40C9-921815291B4D}"/>
              </a:ext>
            </a:extLst>
          </p:cNvPr>
          <p:cNvSpPr>
            <a:spLocks noGrp="1"/>
          </p:cNvSpPr>
          <p:nvPr>
            <p:ph type="dt" sz="half" idx="10"/>
          </p:nvPr>
        </p:nvSpPr>
        <p:spPr/>
        <p:txBody>
          <a:bodyPr/>
          <a:lstStyle/>
          <a:p>
            <a:fld id="{90681A72-BA5D-8B48-B6DD-CA1CD2F9EE48}" type="datetimeFigureOut">
              <a:rPr lang="en-US" smtClean="0"/>
              <a:t>1/25/2023</a:t>
            </a:fld>
            <a:endParaRPr lang="en-US"/>
          </a:p>
        </p:txBody>
      </p:sp>
      <p:sp>
        <p:nvSpPr>
          <p:cNvPr id="4" name="Footer Placeholder 3">
            <a:extLst>
              <a:ext uri="{FF2B5EF4-FFF2-40B4-BE49-F238E27FC236}">
                <a16:creationId xmlns:a16="http://schemas.microsoft.com/office/drawing/2014/main" id="{AD9F3AF2-1A89-9EDA-D363-DE58AB2D4A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55D9AB-F573-7284-4663-D8745F7A6CEA}"/>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2392614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23135E-2C50-C572-9909-8317951B3E26}"/>
              </a:ext>
            </a:extLst>
          </p:cNvPr>
          <p:cNvSpPr>
            <a:spLocks noGrp="1"/>
          </p:cNvSpPr>
          <p:nvPr>
            <p:ph type="dt" sz="half" idx="10"/>
          </p:nvPr>
        </p:nvSpPr>
        <p:spPr/>
        <p:txBody>
          <a:bodyPr/>
          <a:lstStyle/>
          <a:p>
            <a:fld id="{90681A72-BA5D-8B48-B6DD-CA1CD2F9EE48}" type="datetimeFigureOut">
              <a:rPr lang="en-US" smtClean="0"/>
              <a:t>1/25/2023</a:t>
            </a:fld>
            <a:endParaRPr lang="en-US"/>
          </a:p>
        </p:txBody>
      </p:sp>
      <p:sp>
        <p:nvSpPr>
          <p:cNvPr id="3" name="Footer Placeholder 2">
            <a:extLst>
              <a:ext uri="{FF2B5EF4-FFF2-40B4-BE49-F238E27FC236}">
                <a16:creationId xmlns:a16="http://schemas.microsoft.com/office/drawing/2014/main" id="{EF7E5C1F-6265-AA5A-BC74-B9FCCDD821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913629-94F0-3A9B-74AF-8C28E06B01C5}"/>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826349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23A1-E730-9F7B-EDC2-CFB908D740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DFF02C-2931-1E9C-1955-7A1B9C9074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784930-234C-011D-1DDD-9C5277FFD4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0FDB59-7393-801F-45DA-621651731E36}"/>
              </a:ext>
            </a:extLst>
          </p:cNvPr>
          <p:cNvSpPr>
            <a:spLocks noGrp="1"/>
          </p:cNvSpPr>
          <p:nvPr>
            <p:ph type="dt" sz="half" idx="10"/>
          </p:nvPr>
        </p:nvSpPr>
        <p:spPr/>
        <p:txBody>
          <a:bodyPr/>
          <a:lstStyle/>
          <a:p>
            <a:fld id="{90681A72-BA5D-8B48-B6DD-CA1CD2F9EE48}" type="datetimeFigureOut">
              <a:rPr lang="en-US" smtClean="0"/>
              <a:t>1/25/2023</a:t>
            </a:fld>
            <a:endParaRPr lang="en-US"/>
          </a:p>
        </p:txBody>
      </p:sp>
      <p:sp>
        <p:nvSpPr>
          <p:cNvPr id="6" name="Footer Placeholder 5">
            <a:extLst>
              <a:ext uri="{FF2B5EF4-FFF2-40B4-BE49-F238E27FC236}">
                <a16:creationId xmlns:a16="http://schemas.microsoft.com/office/drawing/2014/main" id="{561D3C2B-F2AF-7EAC-AFC2-10FB9CCF81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BECE59-B3C8-5E66-FE2E-FB7835F50E92}"/>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708653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5BA03-35CB-B6BF-F2C6-E04B8A9994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F1E6F4-EFD9-7613-52E3-B3DB596340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187AC8-495B-22E4-2217-1BE2F6E1F6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6BA415-C0A7-31E0-811A-D601B76E4090}"/>
              </a:ext>
            </a:extLst>
          </p:cNvPr>
          <p:cNvSpPr>
            <a:spLocks noGrp="1"/>
          </p:cNvSpPr>
          <p:nvPr>
            <p:ph type="dt" sz="half" idx="10"/>
          </p:nvPr>
        </p:nvSpPr>
        <p:spPr/>
        <p:txBody>
          <a:bodyPr/>
          <a:lstStyle/>
          <a:p>
            <a:fld id="{90681A72-BA5D-8B48-B6DD-CA1CD2F9EE48}" type="datetimeFigureOut">
              <a:rPr lang="en-US" smtClean="0"/>
              <a:t>1/25/2023</a:t>
            </a:fld>
            <a:endParaRPr lang="en-US"/>
          </a:p>
        </p:txBody>
      </p:sp>
      <p:sp>
        <p:nvSpPr>
          <p:cNvPr id="6" name="Footer Placeholder 5">
            <a:extLst>
              <a:ext uri="{FF2B5EF4-FFF2-40B4-BE49-F238E27FC236}">
                <a16:creationId xmlns:a16="http://schemas.microsoft.com/office/drawing/2014/main" id="{33CD0F2F-D787-56A1-42B9-FBCA5CCA20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DA991-4A6D-A229-6CE6-40CDADC0DD87}"/>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270348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FA2153-9EAD-04DF-CB90-8C2A5C998A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CC0B00-5B42-0C4B-D09E-584388562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D38C60-7C69-9C90-5642-EC1A674C62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681A72-BA5D-8B48-B6DD-CA1CD2F9EE48}" type="datetimeFigureOut">
              <a:rPr lang="en-US" smtClean="0"/>
              <a:t>1/25/2023</a:t>
            </a:fld>
            <a:endParaRPr lang="en-US"/>
          </a:p>
        </p:txBody>
      </p:sp>
      <p:sp>
        <p:nvSpPr>
          <p:cNvPr id="5" name="Footer Placeholder 4">
            <a:extLst>
              <a:ext uri="{FF2B5EF4-FFF2-40B4-BE49-F238E27FC236}">
                <a16:creationId xmlns:a16="http://schemas.microsoft.com/office/drawing/2014/main" id="{93F76EEC-364F-BCAB-A9E6-2B3F631B30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3166C1-5090-4001-FD1B-40E4F231FD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32E9CE-7162-4C4C-8F92-718AF8C23772}" type="slidenum">
              <a:rPr lang="en-US" smtClean="0"/>
              <a:t>‹#›</a:t>
            </a:fld>
            <a:endParaRPr lang="en-US"/>
          </a:p>
        </p:txBody>
      </p:sp>
    </p:spTree>
    <p:extLst>
      <p:ext uri="{BB962C8B-B14F-4D97-AF65-F5344CB8AC3E}">
        <p14:creationId xmlns:p14="http://schemas.microsoft.com/office/powerpoint/2010/main" val="1519139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886029"/>
            <a:ext cx="10515600" cy="3085942"/>
          </a:xfrm>
        </p:spPr>
        <p:txBody>
          <a:bodyPr>
            <a:normAutofit/>
          </a:bodyPr>
          <a:lstStyle/>
          <a:p>
            <a:pPr algn="ctr"/>
            <a:r>
              <a:rPr lang="en-US" sz="12800" b="1" dirty="0">
                <a:solidFill>
                  <a:schemeClr val="bg1"/>
                </a:solidFill>
              </a:rPr>
              <a:t>Admin</a:t>
            </a:r>
            <a:endParaRPr lang="en-US" b="1" dirty="0">
              <a:solidFill>
                <a:schemeClr val="bg1"/>
              </a:solidFill>
            </a:endParaRPr>
          </a:p>
        </p:txBody>
      </p:sp>
    </p:spTree>
    <p:extLst>
      <p:ext uri="{BB962C8B-B14F-4D97-AF65-F5344CB8AC3E}">
        <p14:creationId xmlns:p14="http://schemas.microsoft.com/office/powerpoint/2010/main" val="399342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C5CF381-34F8-417C-D3A9-9EF18344B858}"/>
              </a:ext>
            </a:extLst>
          </p:cNvPr>
          <p:cNvPicPr>
            <a:picLocks noChangeAspect="1"/>
          </p:cNvPicPr>
          <p:nvPr/>
        </p:nvPicPr>
        <p:blipFill>
          <a:blip r:embed="rId3"/>
          <a:stretch>
            <a:fillRect/>
          </a:stretch>
        </p:blipFill>
        <p:spPr>
          <a:xfrm>
            <a:off x="4297630" y="0"/>
            <a:ext cx="3596739" cy="8654653"/>
          </a:xfrm>
          <a:prstGeom prst="rect">
            <a:avLst/>
          </a:prstGeom>
        </p:spPr>
      </p:pic>
      <p:sp>
        <p:nvSpPr>
          <p:cNvPr id="7" name="TextBox 6">
            <a:extLst>
              <a:ext uri="{FF2B5EF4-FFF2-40B4-BE49-F238E27FC236}">
                <a16:creationId xmlns:a16="http://schemas.microsoft.com/office/drawing/2014/main" id="{1204326F-5317-1F14-3892-80E211AB3E31}"/>
              </a:ext>
            </a:extLst>
          </p:cNvPr>
          <p:cNvSpPr txBox="1"/>
          <p:nvPr/>
        </p:nvSpPr>
        <p:spPr>
          <a:xfrm>
            <a:off x="4749800" y="990600"/>
            <a:ext cx="1866900" cy="769441"/>
          </a:xfrm>
          <a:prstGeom prst="rect">
            <a:avLst/>
          </a:prstGeom>
          <a:noFill/>
        </p:spPr>
        <p:txBody>
          <a:bodyPr wrap="square" rtlCol="0">
            <a:spAutoFit/>
          </a:bodyPr>
          <a:lstStyle/>
          <a:p>
            <a:r>
              <a:rPr lang="en-US" sz="4400" dirty="0">
                <a:solidFill>
                  <a:schemeClr val="bg1"/>
                </a:solidFill>
                <a:highlight>
                  <a:srgbClr val="000000"/>
                </a:highlight>
              </a:rPr>
              <a:t>Quality</a:t>
            </a:r>
          </a:p>
        </p:txBody>
      </p:sp>
    </p:spTree>
    <p:extLst>
      <p:ext uri="{BB962C8B-B14F-4D97-AF65-F5344CB8AC3E}">
        <p14:creationId xmlns:p14="http://schemas.microsoft.com/office/powerpoint/2010/main" val="1422191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1317788-7CA9-4274-CEBC-D477EA9A0B62}"/>
              </a:ext>
            </a:extLst>
          </p:cNvPr>
          <p:cNvPicPr>
            <a:picLocks noChangeAspect="1"/>
          </p:cNvPicPr>
          <p:nvPr/>
        </p:nvPicPr>
        <p:blipFill>
          <a:blip r:embed="rId3"/>
          <a:stretch>
            <a:fillRect/>
          </a:stretch>
        </p:blipFill>
        <p:spPr>
          <a:xfrm>
            <a:off x="4667250" y="0"/>
            <a:ext cx="2857500" cy="6858000"/>
          </a:xfrm>
          <a:prstGeom prst="rect">
            <a:avLst/>
          </a:prstGeom>
        </p:spPr>
      </p:pic>
    </p:spTree>
    <p:extLst>
      <p:ext uri="{BB962C8B-B14F-4D97-AF65-F5344CB8AC3E}">
        <p14:creationId xmlns:p14="http://schemas.microsoft.com/office/powerpoint/2010/main" val="3176624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315548"/>
            <a:ext cx="10515600" cy="4226904"/>
          </a:xfrm>
        </p:spPr>
        <p:txBody>
          <a:bodyPr>
            <a:noAutofit/>
          </a:bodyPr>
          <a:lstStyle/>
          <a:p>
            <a:pPr algn="ctr"/>
            <a:r>
              <a:rPr lang="en-US" sz="13800" b="1" dirty="0">
                <a:solidFill>
                  <a:schemeClr val="bg1"/>
                </a:solidFill>
              </a:rPr>
              <a:t>can we be unbiased?</a:t>
            </a:r>
          </a:p>
        </p:txBody>
      </p:sp>
    </p:spTree>
    <p:extLst>
      <p:ext uri="{BB962C8B-B14F-4D97-AF65-F5344CB8AC3E}">
        <p14:creationId xmlns:p14="http://schemas.microsoft.com/office/powerpoint/2010/main" val="118453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DCC21C7-AE87-CDF8-0A5D-74140AFFC843}"/>
              </a:ext>
            </a:extLst>
          </p:cNvPr>
          <p:cNvPicPr>
            <a:picLocks noChangeAspect="1"/>
          </p:cNvPicPr>
          <p:nvPr/>
        </p:nvPicPr>
        <p:blipFill>
          <a:blip r:embed="rId3"/>
          <a:stretch>
            <a:fillRect/>
          </a:stretch>
        </p:blipFill>
        <p:spPr>
          <a:xfrm>
            <a:off x="4689929" y="0"/>
            <a:ext cx="2812142" cy="6858000"/>
          </a:xfrm>
          <a:prstGeom prst="rect">
            <a:avLst/>
          </a:prstGeom>
        </p:spPr>
      </p:pic>
    </p:spTree>
    <p:extLst>
      <p:ext uri="{BB962C8B-B14F-4D97-AF65-F5344CB8AC3E}">
        <p14:creationId xmlns:p14="http://schemas.microsoft.com/office/powerpoint/2010/main" val="1090153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6DD0DE-4D31-BD98-B034-F64B791EFF1B}"/>
              </a:ext>
            </a:extLst>
          </p:cNvPr>
          <p:cNvPicPr>
            <a:picLocks noChangeAspect="1"/>
          </p:cNvPicPr>
          <p:nvPr/>
        </p:nvPicPr>
        <p:blipFill>
          <a:blip r:embed="rId3"/>
          <a:stretch>
            <a:fillRect/>
          </a:stretch>
        </p:blipFill>
        <p:spPr>
          <a:xfrm>
            <a:off x="4605707" y="8208"/>
            <a:ext cx="2980585" cy="6849792"/>
          </a:xfrm>
          <a:prstGeom prst="rect">
            <a:avLst/>
          </a:prstGeom>
        </p:spPr>
      </p:pic>
    </p:spTree>
    <p:extLst>
      <p:ext uri="{BB962C8B-B14F-4D97-AF65-F5344CB8AC3E}">
        <p14:creationId xmlns:p14="http://schemas.microsoft.com/office/powerpoint/2010/main" val="241621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315548"/>
            <a:ext cx="10515600" cy="4226904"/>
          </a:xfrm>
        </p:spPr>
        <p:txBody>
          <a:bodyPr>
            <a:noAutofit/>
          </a:bodyPr>
          <a:lstStyle/>
          <a:p>
            <a:pPr algn="ctr"/>
            <a:r>
              <a:rPr lang="en-US" sz="13800" b="1" dirty="0">
                <a:solidFill>
                  <a:schemeClr val="bg1"/>
                </a:solidFill>
              </a:rPr>
              <a:t>what does any of that mean?</a:t>
            </a:r>
          </a:p>
        </p:txBody>
      </p:sp>
    </p:spTree>
    <p:extLst>
      <p:ext uri="{BB962C8B-B14F-4D97-AF65-F5344CB8AC3E}">
        <p14:creationId xmlns:p14="http://schemas.microsoft.com/office/powerpoint/2010/main" val="2992594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315548"/>
            <a:ext cx="10515600" cy="4226904"/>
          </a:xfrm>
        </p:spPr>
        <p:txBody>
          <a:bodyPr>
            <a:noAutofit/>
          </a:bodyPr>
          <a:lstStyle/>
          <a:p>
            <a:pPr algn="ctr"/>
            <a:r>
              <a:rPr lang="en-US" sz="13800" b="1" dirty="0">
                <a:solidFill>
                  <a:schemeClr val="bg1"/>
                </a:solidFill>
              </a:rPr>
              <a:t>what has stats done for us?</a:t>
            </a:r>
          </a:p>
        </p:txBody>
      </p:sp>
    </p:spTree>
    <p:extLst>
      <p:ext uri="{BB962C8B-B14F-4D97-AF65-F5344CB8AC3E}">
        <p14:creationId xmlns:p14="http://schemas.microsoft.com/office/powerpoint/2010/main" val="3781722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FF1F3-C2FB-54E4-BC33-CBC758F3BBA2}"/>
              </a:ext>
            </a:extLst>
          </p:cNvPr>
          <p:cNvSpPr>
            <a:spLocks noGrp="1"/>
          </p:cNvSpPr>
          <p:nvPr>
            <p:ph type="ctrTitle"/>
          </p:nvPr>
        </p:nvSpPr>
        <p:spPr>
          <a:xfrm>
            <a:off x="1524000" y="1731963"/>
            <a:ext cx="9144000" cy="2387600"/>
          </a:xfrm>
        </p:spPr>
        <p:txBody>
          <a:bodyPr>
            <a:normAutofit/>
          </a:bodyPr>
          <a:lstStyle/>
          <a:p>
            <a:r>
              <a:rPr lang="en-US" sz="13800" b="1" dirty="0">
                <a:solidFill>
                  <a:schemeClr val="bg1"/>
                </a:solidFill>
              </a:rPr>
              <a:t>week 1</a:t>
            </a:r>
          </a:p>
        </p:txBody>
      </p:sp>
      <p:sp>
        <p:nvSpPr>
          <p:cNvPr id="3" name="Subtitle 2">
            <a:extLst>
              <a:ext uri="{FF2B5EF4-FFF2-40B4-BE49-F238E27FC236}">
                <a16:creationId xmlns:a16="http://schemas.microsoft.com/office/drawing/2014/main" id="{53EFC33C-65D0-8BA6-BF97-6A87FF3EA5FC}"/>
              </a:ext>
            </a:extLst>
          </p:cNvPr>
          <p:cNvSpPr>
            <a:spLocks noGrp="1"/>
          </p:cNvSpPr>
          <p:nvPr>
            <p:ph type="subTitle" idx="1"/>
          </p:nvPr>
        </p:nvSpPr>
        <p:spPr>
          <a:xfrm>
            <a:off x="1524000" y="4211638"/>
            <a:ext cx="9144000" cy="715962"/>
          </a:xfrm>
        </p:spPr>
        <p:txBody>
          <a:bodyPr>
            <a:normAutofit/>
          </a:bodyPr>
          <a:lstStyle/>
          <a:p>
            <a:r>
              <a:rPr lang="en-US" sz="4000" dirty="0" err="1">
                <a:solidFill>
                  <a:schemeClr val="bg1"/>
                </a:solidFill>
              </a:rPr>
              <a:t>wut</a:t>
            </a:r>
            <a:r>
              <a:rPr lang="en-US" sz="4000" dirty="0">
                <a:solidFill>
                  <a:schemeClr val="bg1"/>
                </a:solidFill>
              </a:rPr>
              <a:t>?</a:t>
            </a:r>
          </a:p>
        </p:txBody>
      </p:sp>
    </p:spTree>
    <p:extLst>
      <p:ext uri="{BB962C8B-B14F-4D97-AF65-F5344CB8AC3E}">
        <p14:creationId xmlns:p14="http://schemas.microsoft.com/office/powerpoint/2010/main" val="2323108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315548"/>
            <a:ext cx="10515600" cy="4226904"/>
          </a:xfrm>
        </p:spPr>
        <p:txBody>
          <a:bodyPr>
            <a:noAutofit/>
          </a:bodyPr>
          <a:lstStyle/>
          <a:p>
            <a:pPr algn="ctr"/>
            <a:r>
              <a:rPr lang="en-US" sz="13800" b="1" dirty="0">
                <a:solidFill>
                  <a:schemeClr val="bg1"/>
                </a:solidFill>
              </a:rPr>
              <a:t>what is stats?</a:t>
            </a:r>
          </a:p>
        </p:txBody>
      </p:sp>
    </p:spTree>
    <p:extLst>
      <p:ext uri="{BB962C8B-B14F-4D97-AF65-F5344CB8AC3E}">
        <p14:creationId xmlns:p14="http://schemas.microsoft.com/office/powerpoint/2010/main" val="3069032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5105C17-416B-D6BA-DCDB-75A98E429F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982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315548"/>
            <a:ext cx="10515600" cy="4226904"/>
          </a:xfrm>
        </p:spPr>
        <p:txBody>
          <a:bodyPr>
            <a:noAutofit/>
          </a:bodyPr>
          <a:lstStyle/>
          <a:p>
            <a:pPr algn="ctr"/>
            <a:r>
              <a:rPr lang="en-US" sz="13800" b="1" dirty="0">
                <a:solidFill>
                  <a:schemeClr val="bg1"/>
                </a:solidFill>
              </a:rPr>
              <a:t>describe</a:t>
            </a:r>
          </a:p>
        </p:txBody>
      </p:sp>
    </p:spTree>
    <p:extLst>
      <p:ext uri="{BB962C8B-B14F-4D97-AF65-F5344CB8AC3E}">
        <p14:creationId xmlns:p14="http://schemas.microsoft.com/office/powerpoint/2010/main" val="192138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315548"/>
            <a:ext cx="10515600" cy="4226904"/>
          </a:xfrm>
        </p:spPr>
        <p:txBody>
          <a:bodyPr>
            <a:noAutofit/>
          </a:bodyPr>
          <a:lstStyle/>
          <a:p>
            <a:pPr algn="ctr"/>
            <a:r>
              <a:rPr lang="en-US" sz="13800" b="1" dirty="0">
                <a:solidFill>
                  <a:schemeClr val="bg1"/>
                </a:solidFill>
              </a:rPr>
              <a:t>compare</a:t>
            </a:r>
          </a:p>
        </p:txBody>
      </p:sp>
    </p:spTree>
    <p:extLst>
      <p:ext uri="{BB962C8B-B14F-4D97-AF65-F5344CB8AC3E}">
        <p14:creationId xmlns:p14="http://schemas.microsoft.com/office/powerpoint/2010/main" val="419123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315548"/>
            <a:ext cx="10515600" cy="4226904"/>
          </a:xfrm>
        </p:spPr>
        <p:txBody>
          <a:bodyPr>
            <a:noAutofit/>
          </a:bodyPr>
          <a:lstStyle/>
          <a:p>
            <a:pPr algn="ctr"/>
            <a:r>
              <a:rPr lang="en-US" sz="13800" b="1" dirty="0">
                <a:solidFill>
                  <a:schemeClr val="bg1"/>
                </a:solidFill>
              </a:rPr>
              <a:t>relate</a:t>
            </a:r>
          </a:p>
        </p:txBody>
      </p:sp>
    </p:spTree>
    <p:extLst>
      <p:ext uri="{BB962C8B-B14F-4D97-AF65-F5344CB8AC3E}">
        <p14:creationId xmlns:p14="http://schemas.microsoft.com/office/powerpoint/2010/main" val="2899635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315548"/>
            <a:ext cx="10515600" cy="4226904"/>
          </a:xfrm>
        </p:spPr>
        <p:txBody>
          <a:bodyPr>
            <a:noAutofit/>
          </a:bodyPr>
          <a:lstStyle/>
          <a:p>
            <a:pPr algn="ctr"/>
            <a:r>
              <a:rPr lang="en-US" sz="13800" b="1" dirty="0">
                <a:solidFill>
                  <a:schemeClr val="bg1"/>
                </a:solidFill>
              </a:rPr>
              <a:t>how does it work?</a:t>
            </a:r>
          </a:p>
        </p:txBody>
      </p:sp>
    </p:spTree>
    <p:extLst>
      <p:ext uri="{BB962C8B-B14F-4D97-AF65-F5344CB8AC3E}">
        <p14:creationId xmlns:p14="http://schemas.microsoft.com/office/powerpoint/2010/main" val="3658283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DEA156-C830-67E4-F903-6C38132C6BAB}"/>
              </a:ext>
            </a:extLst>
          </p:cNvPr>
          <p:cNvPicPr>
            <a:picLocks noChangeAspect="1"/>
          </p:cNvPicPr>
          <p:nvPr/>
        </p:nvPicPr>
        <p:blipFill>
          <a:blip r:embed="rId3"/>
          <a:stretch>
            <a:fillRect/>
          </a:stretch>
        </p:blipFill>
        <p:spPr>
          <a:xfrm>
            <a:off x="4286349" y="0"/>
            <a:ext cx="3619301" cy="8806195"/>
          </a:xfrm>
          <a:prstGeom prst="rect">
            <a:avLst/>
          </a:prstGeom>
        </p:spPr>
      </p:pic>
    </p:spTree>
    <p:extLst>
      <p:ext uri="{BB962C8B-B14F-4D97-AF65-F5344CB8AC3E}">
        <p14:creationId xmlns:p14="http://schemas.microsoft.com/office/powerpoint/2010/main" val="2431794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7196</TotalTime>
  <Words>610</Words>
  <Application>Microsoft Office PowerPoint</Application>
  <PresentationFormat>Widescreen</PresentationFormat>
  <Paragraphs>65</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-apple-system</vt:lpstr>
      <vt:lpstr>Arial</vt:lpstr>
      <vt:lpstr>Calibri</vt:lpstr>
      <vt:lpstr>Calibri Light</vt:lpstr>
      <vt:lpstr>Office Theme</vt:lpstr>
      <vt:lpstr>Admin</vt:lpstr>
      <vt:lpstr>week 1</vt:lpstr>
      <vt:lpstr>what is stats?</vt:lpstr>
      <vt:lpstr>PowerPoint Presentation</vt:lpstr>
      <vt:lpstr>describe</vt:lpstr>
      <vt:lpstr>compare</vt:lpstr>
      <vt:lpstr>relate</vt:lpstr>
      <vt:lpstr>how does it work?</vt:lpstr>
      <vt:lpstr>PowerPoint Presentation</vt:lpstr>
      <vt:lpstr>PowerPoint Presentation</vt:lpstr>
      <vt:lpstr>PowerPoint Presentation</vt:lpstr>
      <vt:lpstr>can we be unbiased?</vt:lpstr>
      <vt:lpstr>PowerPoint Presentation</vt:lpstr>
      <vt:lpstr>PowerPoint Presentation</vt:lpstr>
      <vt:lpstr>what does any of that mean?</vt:lpstr>
      <vt:lpstr>what has stats done for 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7</dc:title>
  <dc:creator>Nicolas LaLone</dc:creator>
  <cp:lastModifiedBy>Nicolas LaLone</cp:lastModifiedBy>
  <cp:revision>66</cp:revision>
  <cp:lastPrinted>2023-01-25T17:07:12Z</cp:lastPrinted>
  <dcterms:created xsi:type="dcterms:W3CDTF">2022-09-30T15:19:48Z</dcterms:created>
  <dcterms:modified xsi:type="dcterms:W3CDTF">2023-01-25T17:44:18Z</dcterms:modified>
</cp:coreProperties>
</file>