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3" r:id="rId3"/>
    <p:sldId id="286" r:id="rId4"/>
    <p:sldId id="287" r:id="rId5"/>
    <p:sldId id="285" r:id="rId6"/>
    <p:sldId id="284" r:id="rId7"/>
    <p:sldId id="258" r:id="rId8"/>
    <p:sldId id="260" r:id="rId9"/>
    <p:sldId id="261" r:id="rId10"/>
    <p:sldId id="276" r:id="rId11"/>
    <p:sldId id="277" r:id="rId12"/>
    <p:sldId id="262" r:id="rId13"/>
    <p:sldId id="281" r:id="rId14"/>
    <p:sldId id="282" r:id="rId15"/>
    <p:sldId id="267" r:id="rId16"/>
    <p:sldId id="274" r:id="rId17"/>
    <p:sldId id="273" r:id="rId18"/>
    <p:sldId id="280" r:id="rId19"/>
    <p:sldId id="268" r:id="rId20"/>
    <p:sldId id="269" r:id="rId21"/>
    <p:sldId id="272" r:id="rId22"/>
    <p:sldId id="263" r:id="rId23"/>
    <p:sldId id="275" r:id="rId24"/>
    <p:sldId id="266" r:id="rId25"/>
    <p:sldId id="271" r:id="rId26"/>
    <p:sldId id="278"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46"/>
    <p:restoredTop sz="64164" autoAdjust="0"/>
  </p:normalViewPr>
  <p:slideViewPr>
    <p:cSldViewPr snapToGrid="0">
      <p:cViewPr varScale="1">
        <p:scale>
          <a:sx n="76" d="100"/>
          <a:sy n="76"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2/26/23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kolibri.teacherinabox.org.au/modules/en-boundless/www.boundless.com/statistics/definition/bias/index.html" TargetMode="External"/><Relationship Id="rId3" Type="http://schemas.openxmlformats.org/officeDocument/2006/relationships/hyperlink" Target="http://kolibri.teacherinabox.org.au/modules/en-boundless/www.boundless.com/statistics/definition/error/index.html" TargetMode="External"/><Relationship Id="rId7" Type="http://schemas.openxmlformats.org/officeDocument/2006/relationships/hyperlink" Target="http://kolibri.teacherinabox.org.au/modules/en-boundless/www.boundless.com/statistics/definition/sampling/index.html" TargetMode="External"/><Relationship Id="rId12" Type="http://schemas.openxmlformats.org/officeDocument/2006/relationships/hyperlink" Target="http://kolibri.teacherinabox.org.au/modules/en-boundless/www.boundless.com/statistics/definition/control/index.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kolibri.teacherinabox.org.au/modules/en-boundless/www.boundless.com/statistics/definition/random-error/index.html" TargetMode="External"/><Relationship Id="rId11" Type="http://schemas.openxmlformats.org/officeDocument/2006/relationships/hyperlink" Target="http://kolibri.teacherinabox.org.au/modules/en-boundless/www.boundless.com/definition/standard-error/index.html" TargetMode="External"/><Relationship Id="rId5" Type="http://schemas.openxmlformats.org/officeDocument/2006/relationships/hyperlink" Target="http://kolibri.teacherinabox.org.au/modules/en-boundless/www.boundless.com/statistics/definition/population/index.html" TargetMode="External"/><Relationship Id="rId10" Type="http://schemas.openxmlformats.org/officeDocument/2006/relationships/hyperlink" Target="http://kolibri.teacherinabox.org.au/modules/en-boundless/www.boundless.com/definition/random-sampling/index.html" TargetMode="External"/><Relationship Id="rId4" Type="http://schemas.openxmlformats.org/officeDocument/2006/relationships/hyperlink" Target="http://kolibri.teacherinabox.org.au/modules/en-boundless/www.boundless.com/statistics/definition/sample/index.html" TargetMode="External"/><Relationship Id="rId9" Type="http://schemas.openxmlformats.org/officeDocument/2006/relationships/hyperlink" Target="http://kolibri.teacherinabox.org.au/modules/en-boundless/www.boundless.com/definition/bias/index.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All MMO players of a specific MMO</a:t>
            </a:r>
          </a:p>
          <a:p>
            <a:r>
              <a:rPr lang="en-US" dirty="0"/>
              <a:t>Every game of </a:t>
            </a:r>
            <a:r>
              <a:rPr lang="en-US" dirty="0" err="1"/>
              <a:t>Valorant</a:t>
            </a:r>
            <a:endParaRPr lang="en-US" dirty="0"/>
          </a:p>
          <a:p>
            <a:r>
              <a:rPr lang="en-US" dirty="0"/>
              <a:t>Members of </a:t>
            </a:r>
            <a:r>
              <a:rPr lang="en-US" dirty="0" err="1"/>
              <a:t>Congresss</a:t>
            </a:r>
            <a:endParaRPr lang="en-US" dirty="0"/>
          </a:p>
          <a:p>
            <a:r>
              <a:rPr lang="en-US" dirty="0"/>
              <a:t>Every tank in the world</a:t>
            </a:r>
          </a:p>
          <a:p>
            <a:r>
              <a:rPr lang="en-US" dirty="0"/>
              <a:t>All people on airplanes</a:t>
            </a:r>
          </a:p>
          <a:p>
            <a:r>
              <a:rPr lang="en-US" dirty="0"/>
              <a:t>Every sale at a target</a:t>
            </a:r>
          </a:p>
          <a:p>
            <a:r>
              <a:rPr lang="en-US" dirty="0"/>
              <a:t>Every book in a library</a:t>
            </a:r>
          </a:p>
          <a:p>
            <a:r>
              <a:rPr lang="en-US" dirty="0"/>
              <a:t>Every American</a:t>
            </a:r>
          </a:p>
          <a:p>
            <a:r>
              <a:rPr lang="en-US" dirty="0"/>
              <a:t>Everyone in China</a:t>
            </a:r>
          </a:p>
          <a:p>
            <a:r>
              <a:rPr lang="en-US" dirty="0"/>
              <a:t>Everyone in India</a:t>
            </a:r>
          </a:p>
          <a:p>
            <a:r>
              <a:rPr lang="en-US" dirty="0"/>
              <a:t>Everyone in Omaha</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04309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Every star in creation</a:t>
            </a:r>
          </a:p>
          <a:p>
            <a:r>
              <a:rPr lang="en-US" dirty="0"/>
              <a:t>Every human being</a:t>
            </a:r>
          </a:p>
          <a:p>
            <a:r>
              <a:rPr lang="en-US" dirty="0"/>
              <a:t>Every cell in a body</a:t>
            </a:r>
          </a:p>
          <a:p>
            <a:r>
              <a:rPr lang="en-US" dirty="0"/>
              <a:t>Grains of sand on a beach</a:t>
            </a:r>
          </a:p>
          <a:p>
            <a:r>
              <a:rPr lang="en-US" dirty="0"/>
              <a:t>Toxic players in league of legends</a:t>
            </a:r>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387209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 **statistic** (those things we generate with sample data) will *change a lot*. For example, if I compare the average student debt of new, established, and retirement age faculty members in the US. </a:t>
            </a:r>
          </a:p>
          <a:p>
            <a:endParaRPr lang="en-US" dirty="0"/>
          </a:p>
          <a:p>
            <a:pPr marL="171450" indent="-171450">
              <a:buFont typeface="Wingdings" panose="05000000000000000000" pitchFamily="2" charset="2"/>
              <a:buChar char="Ø"/>
            </a:pPr>
            <a:r>
              <a:rPr lang="en-US" dirty="0"/>
              <a:t>A **parameter** is what we're going for. We know through the law of large numbers, the central limit theorem, that the more samples we take, if we average those samples, that, once we got enough, we'd know the values for the population, the parameters. *Parameters do not change* once known (aside from drifting as all things do over time).</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Why are these important?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Well, these are basically a list of the items or people forming a population from which a sample is taken.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What does that mean? What does it look like?</a:t>
            </a:r>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64783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approaching the idea of an experiment. We want to DO something to generate some data and gain some insights. </a:t>
            </a:r>
          </a:p>
          <a:p>
            <a:endParaRPr lang="en-US" dirty="0"/>
          </a:p>
          <a:p>
            <a:r>
              <a:rPr lang="en-US" dirty="0"/>
              <a:t>To do that, we know we have to sample. Setting up what we’ll sample and how much we need means that we have to really sit down and think it out.</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8819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fantastic illustration. Let’s look at this a bit more. What all is here?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379595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 bit about points.</a:t>
            </a:r>
          </a:p>
          <a:p>
            <a:endParaRPr lang="en-US" dirty="0"/>
          </a:p>
          <a:p>
            <a:pPr algn="l"/>
            <a:r>
              <a:rPr lang="en-US" b="0" i="0" dirty="0">
                <a:solidFill>
                  <a:srgbClr val="C9D1D9"/>
                </a:solidFill>
                <a:effectLst/>
                <a:latin typeface="-apple-system"/>
              </a:rPr>
              <a:t>In general, we can say that within frequentist statistics we can generally do 2 things, describe and make an inference. In this section of class, we will be generally approaching single values and those single values are called Point Estimates. In the future, we will be taking this idea of point estimation and expand it into, "interval estimation."</a:t>
            </a:r>
          </a:p>
          <a:p>
            <a:pPr algn="l"/>
            <a:r>
              <a:rPr lang="en-US" b="0" i="0" dirty="0">
                <a:solidFill>
                  <a:srgbClr val="C9D1D9"/>
                </a:solidFill>
                <a:effectLst/>
                <a:latin typeface="-apple-system"/>
              </a:rPr>
              <a:t>We should connect this back to the normal curve since this is our home now. It is where we live. And so, one of the easiest ways to describe point estimation is to use a different definition of the same thing: central tendency.</a:t>
            </a:r>
          </a:p>
          <a:p>
            <a:pPr algn="l"/>
            <a:r>
              <a:rPr lang="en-US" b="0" i="0" dirty="0">
                <a:solidFill>
                  <a:srgbClr val="C9D1D9"/>
                </a:solidFill>
                <a:effectLst/>
                <a:latin typeface="-apple-system"/>
              </a:rPr>
              <a:t>Do you remember calculating all of the modes of central tendency? Mean, Median, Mode? These are all estimates of population parameters.</a:t>
            </a:r>
          </a:p>
          <a:p>
            <a:pPr algn="l"/>
            <a:r>
              <a:rPr lang="en-US" b="0" i="0" dirty="0">
                <a:solidFill>
                  <a:srgbClr val="C9D1D9"/>
                </a:solidFill>
                <a:effectLst/>
                <a:latin typeface="-apple-system"/>
              </a:rPr>
              <a:t>Why? What? Huh?</a:t>
            </a:r>
          </a:p>
          <a:p>
            <a:pPr algn="l"/>
            <a:r>
              <a:rPr lang="en-US" b="0" i="0" dirty="0">
                <a:solidFill>
                  <a:srgbClr val="C9D1D9"/>
                </a:solidFill>
                <a:effectLst/>
                <a:latin typeface="-apple-system"/>
              </a:rPr>
              <a:t>These point estimations are just what we've been doing with Z-Scores. We use single points as estimates of population parameters. We are essentially offering an 'educated guess' about one aspect of the population given the sample we've collected.</a:t>
            </a:r>
          </a:p>
          <a:p>
            <a:pPr algn="l"/>
            <a:r>
              <a:rPr lang="en-US" b="0" i="0" dirty="0">
                <a:solidFill>
                  <a:srgbClr val="C9D1D9"/>
                </a:solidFill>
                <a:effectLst/>
                <a:latin typeface="-apple-system"/>
              </a:rPr>
              <a:t>Of the different kinds of point estimation, we have:</a:t>
            </a:r>
          </a:p>
          <a:p>
            <a:pPr algn="l">
              <a:buFont typeface="Arial" panose="020B0604020202020204" pitchFamily="34" charset="0"/>
              <a:buChar char="•"/>
            </a:pPr>
            <a:r>
              <a:rPr lang="en-US" b="0" i="0" dirty="0">
                <a:solidFill>
                  <a:srgbClr val="C9D1D9"/>
                </a:solidFill>
                <a:effectLst/>
                <a:latin typeface="-apple-system"/>
              </a:rPr>
              <a:t>Mean</a:t>
            </a:r>
          </a:p>
          <a:p>
            <a:pPr algn="l">
              <a:buFont typeface="Arial" panose="020B0604020202020204" pitchFamily="34" charset="0"/>
              <a:buChar char="•"/>
            </a:pPr>
            <a:r>
              <a:rPr lang="en-US" b="0" i="0" dirty="0">
                <a:solidFill>
                  <a:srgbClr val="C9D1D9"/>
                </a:solidFill>
                <a:effectLst/>
                <a:latin typeface="-apple-system"/>
              </a:rPr>
              <a:t>Median</a:t>
            </a:r>
          </a:p>
          <a:p>
            <a:pPr algn="l">
              <a:buFont typeface="Arial" panose="020B0604020202020204" pitchFamily="34" charset="0"/>
              <a:buChar char="•"/>
            </a:pPr>
            <a:r>
              <a:rPr lang="en-US" b="0" i="0" dirty="0">
                <a:solidFill>
                  <a:srgbClr val="C9D1D9"/>
                </a:solidFill>
                <a:effectLst/>
                <a:latin typeface="-apple-system"/>
              </a:rPr>
              <a:t>Mode</a:t>
            </a:r>
          </a:p>
          <a:p>
            <a:pPr algn="l">
              <a:buFont typeface="Arial" panose="020B0604020202020204" pitchFamily="34" charset="0"/>
              <a:buChar char="•"/>
            </a:pPr>
            <a:r>
              <a:rPr lang="en-US" b="0" i="0" dirty="0">
                <a:solidFill>
                  <a:srgbClr val="C9D1D9"/>
                </a:solidFill>
                <a:effectLst/>
                <a:latin typeface="-apple-system"/>
              </a:rPr>
              <a:t>Points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143102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dig into this a bit more.</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40251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b="0" i="0" dirty="0">
                <a:solidFill>
                  <a:srgbClr val="BDC1C6"/>
                </a:solidFill>
                <a:effectLst/>
                <a:latin typeface="Roboto" panose="02000000000000000000" pitchFamily="2" charset="0"/>
              </a:rPr>
              <a:t>A sampling error is </a:t>
            </a:r>
            <a:r>
              <a:rPr lang="en-US" b="1" i="0" dirty="0">
                <a:solidFill>
                  <a:srgbClr val="BDC1C6"/>
                </a:solidFill>
                <a:effectLst/>
                <a:latin typeface="Roboto" panose="02000000000000000000" pitchFamily="2" charset="0"/>
              </a:rPr>
              <a:t>a statistical error that occurs when an analyst does not select a sample that represents the entire population of data</a:t>
            </a:r>
            <a:r>
              <a:rPr lang="en-US" b="0" i="0" dirty="0">
                <a:solidFill>
                  <a:srgbClr val="BDC1C6"/>
                </a:solidFill>
                <a:effectLst/>
                <a:latin typeface="Roboto" panose="02000000000000000000" pitchFamily="2" charset="0"/>
              </a:rPr>
              <a:t>.</a:t>
            </a:r>
          </a:p>
          <a:p>
            <a:endParaRPr lang="en-US" b="0" i="0" dirty="0">
              <a:solidFill>
                <a:srgbClr val="BDC1C6"/>
              </a:solidFill>
              <a:effectLst/>
              <a:latin typeface="Roboto" panose="02000000000000000000" pitchFamily="2" charset="0"/>
            </a:endParaRPr>
          </a:p>
          <a:p>
            <a:r>
              <a:rPr lang="en-US" dirty="0"/>
              <a:t>https://www.investopedia.com/terms/s/samplingerror.asp#:~:text=A%20sampling%20error%20is%20a,obtained%20from%20the%20entire%20population.</a:t>
            </a:r>
          </a:p>
          <a:p>
            <a:endParaRPr lang="en-US" dirty="0"/>
          </a:p>
          <a:p>
            <a:pPr algn="l"/>
            <a:r>
              <a:rPr lang="en-US" b="0" i="0" dirty="0">
                <a:solidFill>
                  <a:srgbClr val="111111"/>
                </a:solidFill>
                <a:effectLst/>
                <a:latin typeface="Cabin-semi-bold"/>
              </a:rPr>
              <a:t>Why Is Sampling Error Important?</a:t>
            </a:r>
          </a:p>
          <a:p>
            <a:pPr algn="l"/>
            <a:r>
              <a:rPr lang="en-US" b="0" i="0" dirty="0">
                <a:solidFill>
                  <a:srgbClr val="111111"/>
                </a:solidFill>
                <a:effectLst/>
                <a:latin typeface="SourceSansPro"/>
              </a:rPr>
              <a:t>Being aware of the presence of sampling errors is important because it can be an indicator of the level of confidence that can be placed in the results. Sampling error is also important in the context of a discussion about how much research results can vary.</a:t>
            </a:r>
          </a:p>
          <a:p>
            <a:endParaRPr lang="en-US" dirty="0"/>
          </a:p>
          <a:p>
            <a:endParaRPr lang="en-US" dirty="0"/>
          </a:p>
          <a:p>
            <a:pPr algn="l"/>
            <a:r>
              <a:rPr lang="en-US" b="0" i="0" dirty="0">
                <a:solidFill>
                  <a:srgbClr val="111111"/>
                </a:solidFill>
                <a:effectLst/>
                <a:latin typeface="SourceSansPro"/>
              </a:rPr>
              <a:t>Sampling error occurs when a sample drawn from a population deviates somewhat from that true population. Large sampling errors can lead to incorrect estimates or inferences made about the population based on statistical analysis of that sample.</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In general, sampling errors can be placed into four categories: population-specific error, selection error, sample frame error, or non-response error.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17</a:t>
            </a:fld>
            <a:endParaRPr lang="en-US"/>
          </a:p>
        </p:txBody>
      </p:sp>
    </p:spTree>
    <p:extLst>
      <p:ext uri="{BB962C8B-B14F-4D97-AF65-F5344CB8AC3E}">
        <p14:creationId xmlns:p14="http://schemas.microsoft.com/office/powerpoint/2010/main" val="239037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a:p>
            <a:r>
              <a:rPr lang="en-US" dirty="0"/>
              <a:t>Chance Error</a:t>
            </a:r>
          </a:p>
          <a:p>
            <a:pPr algn="l" fontAlgn="base"/>
            <a:r>
              <a:rPr lang="en-US" b="0" i="0" dirty="0">
                <a:solidFill>
                  <a:srgbClr val="333333"/>
                </a:solidFill>
                <a:effectLst/>
                <a:latin typeface="inherit"/>
              </a:rPr>
              <a:t>Chance error and bias are two different forms of error associated with sampling.</a:t>
            </a:r>
          </a:p>
          <a:p>
            <a:pPr algn="l" fontAlgn="base"/>
            <a:r>
              <a:rPr lang="en-US" b="0" i="0" cap="all" dirty="0">
                <a:solidFill>
                  <a:srgbClr val="AAAAAA"/>
                </a:solidFill>
                <a:effectLst/>
                <a:latin typeface="inherit"/>
              </a:rPr>
              <a:t>LEARNING OBJECTIVE</a:t>
            </a: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Differentiate between random, or chance, error and bias</a:t>
            </a:r>
          </a:p>
          <a:p>
            <a:pPr algn="l" fontAlgn="base"/>
            <a:r>
              <a:rPr lang="en-US" b="0" i="0" cap="all" dirty="0">
                <a:solidFill>
                  <a:srgbClr val="AAAAAA"/>
                </a:solidFill>
                <a:effectLst/>
                <a:latin typeface="inherit"/>
              </a:rPr>
              <a:t>KEY POINTS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 </a:t>
            </a:r>
            <a:r>
              <a:rPr lang="en-US" b="0" i="0" u="none" strike="noStrike" dirty="0">
                <a:solidFill>
                  <a:srgbClr val="262626"/>
                </a:solidFill>
                <a:effectLst/>
                <a:latin typeface="inherit"/>
                <a:hlinkClick r:id="rId3"/>
              </a:rPr>
              <a:t>error</a:t>
            </a:r>
            <a:r>
              <a:rPr lang="en-US" b="0" i="0" dirty="0">
                <a:solidFill>
                  <a:srgbClr val="555555"/>
                </a:solidFill>
                <a:effectLst/>
                <a:latin typeface="Georgia" panose="02040502050405020303" pitchFamily="18" charset="0"/>
              </a:rPr>
              <a:t> that is associated with the unpredictable variation in the </a:t>
            </a:r>
            <a:r>
              <a:rPr lang="en-US" b="0" i="0" u="none" strike="noStrike" dirty="0">
                <a:solidFill>
                  <a:srgbClr val="262626"/>
                </a:solidFill>
                <a:effectLst/>
                <a:latin typeface="inherit"/>
                <a:hlinkClick r:id="rId4"/>
              </a:rPr>
              <a:t>sample</a:t>
            </a:r>
            <a:r>
              <a:rPr lang="en-US" b="0" i="0" dirty="0">
                <a:solidFill>
                  <a:srgbClr val="555555"/>
                </a:solidFill>
                <a:effectLst/>
                <a:latin typeface="Georgia" panose="02040502050405020303" pitchFamily="18" charset="0"/>
              </a:rPr>
              <a:t> is called a random, or chance, error. It is only an "error" in the sense that it would automatically be corrected if we could survey the entire </a:t>
            </a:r>
            <a:r>
              <a:rPr lang="en-US" b="0" i="0" u="none" strike="noStrike" dirty="0">
                <a:solidFill>
                  <a:srgbClr val="262626"/>
                </a:solidFill>
                <a:effectLst/>
                <a:latin typeface="inherit"/>
                <a:hlinkClick r:id="rId5"/>
              </a:rPr>
              <a:t>population</a:t>
            </a:r>
            <a:r>
              <a:rPr lang="en-US" b="0" i="0" dirty="0">
                <a:solidFill>
                  <a:srgbClr val="555555"/>
                </a:solidFill>
                <a:effectLst/>
                <a:latin typeface="Georgia" panose="02040502050405020303" pitchFamily="18" charset="0"/>
              </a:rPr>
              <a:t>.</a:t>
            </a:r>
          </a:p>
          <a:p>
            <a:pPr marL="742950" lvl="1" indent="-285750" algn="l" fontAlgn="base">
              <a:buFont typeface="Arial" panose="020B0604020202020204" pitchFamily="34" charset="0"/>
              <a:buChar char="•"/>
            </a:pPr>
            <a:r>
              <a:rPr lang="en-US" b="0" i="0" u="none" strike="noStrike" dirty="0">
                <a:solidFill>
                  <a:srgbClr val="262626"/>
                </a:solidFill>
                <a:effectLst/>
                <a:latin typeface="inherit"/>
                <a:hlinkClick r:id="rId6"/>
              </a:rPr>
              <a:t>Random error</a:t>
            </a:r>
            <a:r>
              <a:rPr lang="en-US" b="0" i="0" dirty="0">
                <a:solidFill>
                  <a:srgbClr val="555555"/>
                </a:solidFill>
                <a:effectLst/>
                <a:latin typeface="Georgia" panose="02040502050405020303" pitchFamily="18" charset="0"/>
              </a:rPr>
              <a:t> cannot be eliminated completely, but it can be reduced by increasing the sample size.</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A </a:t>
            </a:r>
            <a:r>
              <a:rPr lang="en-US" b="0" i="0" u="none" strike="noStrike" dirty="0">
                <a:solidFill>
                  <a:srgbClr val="262626"/>
                </a:solidFill>
                <a:effectLst/>
                <a:latin typeface="inherit"/>
                <a:hlinkClick r:id="rId7"/>
              </a:rPr>
              <a:t>sampling</a:t>
            </a:r>
            <a:r>
              <a:rPr lang="en-US" b="0" i="0" dirty="0">
                <a:solidFill>
                  <a:srgbClr val="555555"/>
                </a:solidFill>
                <a:effectLst/>
                <a:latin typeface="Georgia" panose="02040502050405020303" pitchFamily="18" charset="0"/>
              </a:rPr>
              <a:t> </a:t>
            </a:r>
            <a:r>
              <a:rPr lang="en-US" b="0" i="0" u="none" strike="noStrike" dirty="0">
                <a:solidFill>
                  <a:srgbClr val="262626"/>
                </a:solidFill>
                <a:effectLst/>
                <a:latin typeface="inherit"/>
                <a:hlinkClick r:id="rId8"/>
              </a:rPr>
              <a:t>bias</a:t>
            </a:r>
            <a:r>
              <a:rPr lang="en-US" b="0" i="0" dirty="0">
                <a:solidFill>
                  <a:srgbClr val="555555"/>
                </a:solidFill>
                <a:effectLst/>
                <a:latin typeface="Georgia" panose="02040502050405020303" pitchFamily="18" charset="0"/>
              </a:rPr>
              <a:t> is a bias in which a sample is collected in such a way that some members of the intended population are less likely to be included than others.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There are various types of bias, including selection from a specific area, self-selection, pre-screening, and exclusion.</a:t>
            </a:r>
          </a:p>
          <a:p>
            <a:pPr algn="l" fontAlgn="base"/>
            <a:r>
              <a:rPr lang="en-US" b="0" i="0" cap="all" dirty="0">
                <a:solidFill>
                  <a:srgbClr val="AAAAAA"/>
                </a:solidFill>
                <a:effectLst/>
                <a:latin typeface="inherit"/>
              </a:rPr>
              <a:t>TERMS</a:t>
            </a:r>
          </a:p>
          <a:p>
            <a:pPr algn="l" fontAlgn="base">
              <a:buFont typeface="Arial" panose="020B0604020202020204" pitchFamily="34" charset="0"/>
              <a:buChar char="•"/>
            </a:pPr>
            <a:r>
              <a:rPr lang="en-US" b="0" i="0" u="none" strike="noStrike" dirty="0">
                <a:solidFill>
                  <a:srgbClr val="333333"/>
                </a:solidFill>
                <a:effectLst/>
                <a:latin typeface="inherit"/>
                <a:hlinkClick r:id="rId9"/>
              </a:rPr>
              <a:t>bias</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(Uncountable) Inclination towards something; predisposition, partiality, prejudice, preference, predilection.</a:t>
            </a:r>
          </a:p>
          <a:p>
            <a:pPr algn="l" fontAlgn="base">
              <a:buFont typeface="Arial" panose="020B0604020202020204" pitchFamily="34" charset="0"/>
              <a:buChar char="•"/>
            </a:pPr>
            <a:r>
              <a:rPr lang="en-US" b="0" i="0" u="none" strike="noStrike" dirty="0">
                <a:solidFill>
                  <a:srgbClr val="333333"/>
                </a:solidFill>
                <a:effectLst/>
                <a:latin typeface="inherit"/>
                <a:hlinkClick r:id="rId10"/>
              </a:rPr>
              <a:t>random sampling</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method of selecting a sample from a statistical population so that every subject has an equal chance of being selected</a:t>
            </a:r>
          </a:p>
          <a:p>
            <a:pPr algn="l" fontAlgn="base">
              <a:buFont typeface="Arial" panose="020B0604020202020204" pitchFamily="34" charset="0"/>
              <a:buChar char="•"/>
            </a:pPr>
            <a:r>
              <a:rPr lang="en-US" b="0" i="0" u="none" strike="noStrike" dirty="0">
                <a:solidFill>
                  <a:srgbClr val="333333"/>
                </a:solidFill>
                <a:effectLst/>
                <a:latin typeface="inherit"/>
                <a:hlinkClick r:id="rId11"/>
              </a:rPr>
              <a:t>standard error</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measure of how spread out data values are around the mean, defined as the square root of the variance.</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pPr algn="l" fontAlgn="base"/>
            <a:r>
              <a:rPr lang="en-US" b="0" i="0" dirty="0">
                <a:solidFill>
                  <a:srgbClr val="333333"/>
                </a:solidFill>
                <a:effectLst/>
                <a:latin typeface="Helvetica Neue"/>
              </a:rPr>
              <a:t>Bias</a:t>
            </a:r>
          </a:p>
          <a:p>
            <a:pPr algn="l" fontAlgn="base"/>
            <a:r>
              <a:rPr lang="en-US" b="0" i="0" dirty="0">
                <a:solidFill>
                  <a:srgbClr val="555555"/>
                </a:solidFill>
                <a:effectLst/>
                <a:latin typeface="Georgia" panose="02040502050405020303" pitchFamily="18" charset="0"/>
              </a:rPr>
              <a:t>In statistics, sampling bias is a bias in which a sample is collected in such a way that some members of the intended population are less likely to be included than others. It results in a biased sample, a non-random sample of a population in which all individuals, or instances, were not equally likely to have been selected. If this is not accounted for, results can be erroneously attributed to the phenomenon under study rather than to the method of sampling.</a:t>
            </a:r>
          </a:p>
          <a:p>
            <a:pPr algn="l" fontAlgn="base"/>
            <a:r>
              <a:rPr lang="en-US" b="0" i="0" dirty="0">
                <a:solidFill>
                  <a:srgbClr val="555555"/>
                </a:solidFill>
                <a:effectLst/>
                <a:latin typeface="Georgia" panose="02040502050405020303" pitchFamily="18" charset="0"/>
              </a:rPr>
              <a:t>There are various types of sampling bias:</a:t>
            </a:r>
          </a:p>
          <a:p>
            <a:pPr algn="l" fontAlgn="base">
              <a:buFont typeface="Arial" panose="020B0604020202020204" pitchFamily="34" charset="0"/>
              <a:buChar char="•"/>
            </a:pPr>
            <a:r>
              <a:rPr lang="en-US" b="0" i="1" dirty="0">
                <a:solidFill>
                  <a:srgbClr val="555555"/>
                </a:solidFill>
                <a:effectLst/>
                <a:latin typeface="inherit"/>
              </a:rPr>
              <a:t>Selection from a specific real area</a:t>
            </a:r>
            <a:r>
              <a:rPr lang="en-US" b="0" i="0" dirty="0">
                <a:solidFill>
                  <a:srgbClr val="555555"/>
                </a:solidFill>
                <a:effectLst/>
                <a:latin typeface="Georgia" panose="02040502050405020303" pitchFamily="18" charset="0"/>
              </a:rPr>
              <a:t>. For example, a survey of high school students to measure teenage use of illegal drugs will be a biased sample because it does not include home-schooled students or dropouts.</a:t>
            </a:r>
          </a:p>
          <a:p>
            <a:pPr algn="l" fontAlgn="base">
              <a:buFont typeface="Arial" panose="020B0604020202020204" pitchFamily="34" charset="0"/>
              <a:buChar char="•"/>
            </a:pPr>
            <a:r>
              <a:rPr lang="en-US" b="0" i="1" dirty="0">
                <a:solidFill>
                  <a:srgbClr val="555555"/>
                </a:solidFill>
                <a:effectLst/>
                <a:latin typeface="inherit"/>
              </a:rPr>
              <a:t>Self-selection bias, which is possible whenever the group of people being studied has any form of </a:t>
            </a:r>
            <a:r>
              <a:rPr lang="en-US" b="0" i="1" u="none" strike="noStrike" dirty="0">
                <a:solidFill>
                  <a:srgbClr val="262626"/>
                </a:solidFill>
                <a:effectLst/>
                <a:latin typeface="inherit"/>
                <a:hlinkClick r:id="rId12"/>
              </a:rPr>
              <a:t>control</a:t>
            </a:r>
            <a:r>
              <a:rPr lang="en-US" b="0" i="1" dirty="0">
                <a:solidFill>
                  <a:srgbClr val="555555"/>
                </a:solidFill>
                <a:effectLst/>
                <a:latin typeface="inherit"/>
              </a:rPr>
              <a:t> over whether to participate. </a:t>
            </a:r>
            <a:r>
              <a:rPr lang="en-US" b="0" i="0" dirty="0">
                <a:solidFill>
                  <a:srgbClr val="555555"/>
                </a:solidFill>
                <a:effectLst/>
                <a:latin typeface="Georgia" panose="02040502050405020303" pitchFamily="18" charset="0"/>
              </a:rPr>
              <a:t>Participants' decision to participate may be correlated with traits that affect the study, making the participants a non-representative sample. For example, people who have strong opinions or substantial knowledge may be more willing to spend time answering a survey than those who do not.</a:t>
            </a:r>
          </a:p>
          <a:p>
            <a:pPr algn="l" fontAlgn="base">
              <a:buFont typeface="Arial" panose="020B0604020202020204" pitchFamily="34" charset="0"/>
              <a:buChar char="•"/>
            </a:pPr>
            <a:r>
              <a:rPr lang="en-US" b="0" i="1" dirty="0">
                <a:solidFill>
                  <a:srgbClr val="555555"/>
                </a:solidFill>
                <a:effectLst/>
                <a:latin typeface="inherit"/>
              </a:rPr>
              <a:t>Pre-screening of trial participants, or advertising for volunteers within particular groups.</a:t>
            </a:r>
            <a:r>
              <a:rPr lang="en-US" b="0" i="0" dirty="0">
                <a:solidFill>
                  <a:srgbClr val="555555"/>
                </a:solidFill>
                <a:effectLst/>
                <a:latin typeface="Georgia" panose="02040502050405020303" pitchFamily="18" charset="0"/>
              </a:rPr>
              <a:t> For example, a study to "prove" that smoking does not affect fitness might recruit at the local fitness center, but advertise for smokers during the advanced aerobics class and for non-smokers during the weight loss sessions.</a:t>
            </a:r>
          </a:p>
          <a:p>
            <a:pPr algn="l" fontAlgn="base">
              <a:buFont typeface="Arial" panose="020B0604020202020204" pitchFamily="34" charset="0"/>
              <a:buChar char="•"/>
            </a:pPr>
            <a:r>
              <a:rPr lang="en-US" b="0" i="1" dirty="0">
                <a:solidFill>
                  <a:srgbClr val="555555"/>
                </a:solidFill>
                <a:effectLst/>
                <a:latin typeface="inherit"/>
              </a:rPr>
              <a:t>Exclusion bias, or exclusion of particular groups from the sample.</a:t>
            </a:r>
            <a:r>
              <a:rPr lang="en-US" b="0" i="0" dirty="0">
                <a:solidFill>
                  <a:srgbClr val="555555"/>
                </a:solidFill>
                <a:effectLst/>
                <a:latin typeface="Georgia" panose="02040502050405020303" pitchFamily="18" charset="0"/>
              </a:rPr>
              <a:t> </a:t>
            </a:r>
            <a:r>
              <a:rPr lang="en-US" b="0" i="0">
                <a:solidFill>
                  <a:srgbClr val="555555"/>
                </a:solidFill>
                <a:effectLst/>
                <a:latin typeface="Georgia" panose="02040502050405020303" pitchFamily="18" charset="0"/>
              </a:rPr>
              <a:t>For example, subjects may be left out if they either migrated into the study area or have moved out of the area.</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18</a:t>
            </a:fld>
            <a:endParaRPr lang="en-US"/>
          </a:p>
        </p:txBody>
      </p:sp>
    </p:spTree>
    <p:extLst>
      <p:ext uri="{BB962C8B-B14F-4D97-AF65-F5344CB8AC3E}">
        <p14:creationId xmlns:p14="http://schemas.microsoft.com/office/powerpoint/2010/main" val="2806646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19</a:t>
            </a:fld>
            <a:endParaRPr lang="en-US"/>
          </a:p>
        </p:txBody>
      </p:sp>
    </p:spTree>
    <p:extLst>
      <p:ext uri="{BB962C8B-B14F-4D97-AF65-F5344CB8AC3E}">
        <p14:creationId xmlns:p14="http://schemas.microsoft.com/office/powerpoint/2010/main" val="285295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3531765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20</a:t>
            </a:fld>
            <a:endParaRPr lang="en-US"/>
          </a:p>
        </p:txBody>
      </p:sp>
    </p:spTree>
    <p:extLst>
      <p:ext uri="{BB962C8B-B14F-4D97-AF65-F5344CB8AC3E}">
        <p14:creationId xmlns:p14="http://schemas.microsoft.com/office/powerpoint/2010/main" val="162201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 bit about estimation via sampling, but it’s weirder than that. Let’s consider 3 words/terms: </a:t>
            </a:r>
          </a:p>
          <a:p>
            <a:endParaRPr lang="en-US" dirty="0"/>
          </a:p>
          <a:p>
            <a:pPr marL="232943" indent="-232943">
              <a:buAutoNum type="arabicPeriod"/>
            </a:pPr>
            <a:r>
              <a:rPr lang="en-US" dirty="0"/>
              <a:t>Population Parameter are those statistics </a:t>
            </a:r>
          </a:p>
          <a:p>
            <a:pPr marL="232943" indent="-232943">
              <a:buAutoNum type="arabicPeriod"/>
            </a:pPr>
            <a:r>
              <a:rPr lang="en-US" dirty="0"/>
              <a:t>Sample Statistics is found using the sample of people from the target population.</a:t>
            </a:r>
          </a:p>
          <a:p>
            <a:pPr marL="232943" indent="-232943">
              <a:buAutoNum type="arabicPeriod"/>
            </a:pPr>
            <a:r>
              <a:rPr lang="en-US" dirty="0"/>
              <a:t>Target Population is the population we want to make inferences on.</a:t>
            </a:r>
          </a:p>
          <a:p>
            <a:endParaRPr lang="en-US" dirty="0"/>
          </a:p>
          <a:p>
            <a:r>
              <a:rPr lang="en-US" dirty="0"/>
              <a:t>And so what?</a:t>
            </a:r>
          </a:p>
          <a:p>
            <a:endParaRPr lang="en-US" dirty="0"/>
          </a:p>
          <a:p>
            <a:r>
              <a:rPr lang="en-US" dirty="0"/>
              <a:t>Take this nugget from your book: “Whenever a sample is used to make inferences about a population, we should make sure that the study is designed so that the sampled population and the target population are in close agreement. Good judgement is a necessary ingredient of sound statistical practice (this is also true of things like ethics and data). P.329.</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21</a:t>
            </a:fld>
            <a:endParaRPr lang="en-US"/>
          </a:p>
        </p:txBody>
      </p:sp>
    </p:spTree>
    <p:extLst>
      <p:ext uri="{BB962C8B-B14F-4D97-AF65-F5344CB8AC3E}">
        <p14:creationId xmlns:p14="http://schemas.microsoft.com/office/powerpoint/2010/main" val="374499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22</a:t>
            </a:fld>
            <a:endParaRPr lang="en-US"/>
          </a:p>
        </p:txBody>
      </p:sp>
    </p:spTree>
    <p:extLst>
      <p:ext uri="{BB962C8B-B14F-4D97-AF65-F5344CB8AC3E}">
        <p14:creationId xmlns:p14="http://schemas.microsoft.com/office/powerpoint/2010/main" val="150539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23</a:t>
            </a:fld>
            <a:endParaRPr lang="en-US"/>
          </a:p>
        </p:txBody>
      </p:sp>
    </p:spTree>
    <p:extLst>
      <p:ext uri="{BB962C8B-B14F-4D97-AF65-F5344CB8AC3E}">
        <p14:creationId xmlns:p14="http://schemas.microsoft.com/office/powerpoint/2010/main" val="175136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part, we’ve spent some time travelling up a mountain. Now that we’re at the top, we’ll be rolling down hill. This section is all about sampling and various ways things can go wrong. We’ll also be doing t-tests, and other stuff.</a:t>
            </a:r>
          </a:p>
          <a:p>
            <a:endParaRPr lang="en-US" dirty="0"/>
          </a:p>
          <a:p>
            <a:r>
              <a:rPr lang="en-US" dirty="0"/>
              <a:t>A random sample of size n from an infinite population is a sample selected such that the following conditions are satisfied: </a:t>
            </a:r>
          </a:p>
          <a:p>
            <a:pPr marL="232943" indent="-232943">
              <a:buAutoNum type="arabicPeriod"/>
            </a:pPr>
            <a:r>
              <a:rPr lang="en-US" dirty="0"/>
              <a:t>Each element selected comes from the same population.</a:t>
            </a:r>
          </a:p>
          <a:p>
            <a:pPr marL="232943" indent="-232943">
              <a:buAutoNum type="arabicPeriod"/>
            </a:pPr>
            <a:r>
              <a:rPr lang="en-US" dirty="0"/>
              <a:t>Each element is selected independently. </a:t>
            </a:r>
          </a:p>
          <a:p>
            <a:endParaRPr lang="en-US" dirty="0"/>
          </a:p>
          <a:p>
            <a:r>
              <a:rPr lang="en-US" dirty="0"/>
              <a:t>And so we see here the word infinite, but what does that mean?</a:t>
            </a:r>
          </a:p>
          <a:p>
            <a:endParaRPr lang="en-US" dirty="0"/>
          </a:p>
          <a:p>
            <a:r>
              <a:rPr lang="en-US" dirty="0"/>
              <a:t>Examples of infinite pop: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24</a:t>
            </a:fld>
            <a:endParaRPr lang="en-US"/>
          </a:p>
        </p:txBody>
      </p:sp>
    </p:spTree>
    <p:extLst>
      <p:ext uri="{BB962C8B-B14F-4D97-AF65-F5344CB8AC3E}">
        <p14:creationId xmlns:p14="http://schemas.microsoft.com/office/powerpoint/2010/main" val="3756723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25</a:t>
            </a:fld>
            <a:endParaRPr lang="en-US"/>
          </a:p>
        </p:txBody>
      </p:sp>
    </p:spTree>
    <p:extLst>
      <p:ext uri="{BB962C8B-B14F-4D97-AF65-F5344CB8AC3E}">
        <p14:creationId xmlns:p14="http://schemas.microsoft.com/office/powerpoint/2010/main" val="348243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26</a:t>
            </a:fld>
            <a:endParaRPr lang="en-US"/>
          </a:p>
        </p:txBody>
      </p:sp>
    </p:spTree>
    <p:extLst>
      <p:ext uri="{BB962C8B-B14F-4D97-AF65-F5344CB8AC3E}">
        <p14:creationId xmlns:p14="http://schemas.microsoft.com/office/powerpoint/2010/main" val="24495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27</a:t>
            </a:fld>
            <a:endParaRPr lang="en-US"/>
          </a:p>
        </p:txBody>
      </p:sp>
    </p:spTree>
    <p:extLst>
      <p:ext uri="{BB962C8B-B14F-4D97-AF65-F5344CB8AC3E}">
        <p14:creationId xmlns:p14="http://schemas.microsoft.com/office/powerpoint/2010/main" val="3015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308609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28289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242872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16241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19857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do some stats.</a:t>
            </a:r>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34956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70627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p:txBody>
          <a:bodyPr>
            <a:normAutofit/>
          </a:bodyPr>
          <a:lstStyle/>
          <a:p>
            <a:r>
              <a:rPr lang="en-US" sz="4000" dirty="0">
                <a:solidFill>
                  <a:schemeClr val="bg1"/>
                </a:solidFill>
              </a:rPr>
              <a:t>Sampling and other Ideas</a:t>
            </a:r>
          </a:p>
        </p:txBody>
      </p:sp>
    </p:spTree>
    <p:extLst>
      <p:ext uri="{BB962C8B-B14F-4D97-AF65-F5344CB8AC3E}">
        <p14:creationId xmlns:p14="http://schemas.microsoft.com/office/powerpoint/2010/main" val="232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PPT - MTH 161: Introduction To Statistics PowerPoint Presentation, free  download - ID:3004275">
            <a:extLst>
              <a:ext uri="{FF2B5EF4-FFF2-40B4-BE49-F238E27FC236}">
                <a16:creationId xmlns:a16="http://schemas.microsoft.com/office/drawing/2014/main" id="{07675373-555B-F10D-10F3-72E314D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b="13750"/>
          <a:stretch/>
        </p:blipFill>
        <p:spPr bwMode="auto">
          <a:xfrm>
            <a:off x="-285750" y="-342900"/>
            <a:ext cx="12801600"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34B474E-5EF8-8DFB-4D60-1190F90F3C24}"/>
              </a:ext>
            </a:extLst>
          </p:cNvPr>
          <p:cNvPicPr>
            <a:picLocks noChangeAspect="1"/>
          </p:cNvPicPr>
          <p:nvPr/>
        </p:nvPicPr>
        <p:blipFill>
          <a:blip r:embed="rId3"/>
          <a:stretch>
            <a:fillRect/>
          </a:stretch>
        </p:blipFill>
        <p:spPr>
          <a:xfrm>
            <a:off x="0" y="1014412"/>
            <a:ext cx="12229729" cy="4829175"/>
          </a:xfrm>
          <a:prstGeom prst="rect">
            <a:avLst/>
          </a:prstGeom>
        </p:spPr>
      </p:pic>
    </p:spTree>
    <p:extLst>
      <p:ext uri="{BB962C8B-B14F-4D97-AF65-F5344CB8AC3E}">
        <p14:creationId xmlns:p14="http://schemas.microsoft.com/office/powerpoint/2010/main" val="317654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FRAMES</a:t>
            </a:r>
            <a:endParaRPr lang="en-US" b="1" dirty="0">
              <a:solidFill>
                <a:schemeClr val="bg1"/>
              </a:solidFill>
            </a:endParaRPr>
          </a:p>
        </p:txBody>
      </p:sp>
    </p:spTree>
    <p:extLst>
      <p:ext uri="{BB962C8B-B14F-4D97-AF65-F5344CB8AC3E}">
        <p14:creationId xmlns:p14="http://schemas.microsoft.com/office/powerpoint/2010/main" val="24911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The conceptual relationship among population, sampling frame and sample...  | Download Scientific Diagram">
            <a:extLst>
              <a:ext uri="{FF2B5EF4-FFF2-40B4-BE49-F238E27FC236}">
                <a16:creationId xmlns:a16="http://schemas.microsoft.com/office/drawing/2014/main" id="{B27EC918-894C-21EE-BEBE-4B2759DA2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7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5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10.1 Basic concepts of sampling – Scientific Inquiry in Social Work">
            <a:extLst>
              <a:ext uri="{FF2B5EF4-FFF2-40B4-BE49-F238E27FC236}">
                <a16:creationId xmlns:a16="http://schemas.microsoft.com/office/drawing/2014/main" id="{E9F11276-93FE-F2E7-3F49-11BCD9F7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954609"/>
            <a:ext cx="10515600" cy="2948782"/>
          </a:xfrm>
        </p:spPr>
        <p:txBody>
          <a:bodyPr>
            <a:normAutofit fontScale="90000"/>
          </a:bodyPr>
          <a:lstStyle/>
          <a:p>
            <a:pPr algn="ctr"/>
            <a:r>
              <a:rPr lang="en-US" sz="12800" b="1" dirty="0">
                <a:solidFill>
                  <a:schemeClr val="bg1"/>
                </a:solidFill>
              </a:rPr>
              <a:t>point estimation</a:t>
            </a:r>
            <a:br>
              <a:rPr lang="en-US" sz="12800" b="1" dirty="0">
                <a:solidFill>
                  <a:schemeClr val="bg1"/>
                </a:solidFill>
              </a:rPr>
            </a:br>
            <a:r>
              <a:rPr lang="en-US" sz="4400" b="1" dirty="0">
                <a:solidFill>
                  <a:schemeClr val="bg1"/>
                </a:solidFill>
              </a:rPr>
              <a:t>(Our pal Z is back…kind of!)</a:t>
            </a:r>
            <a:endParaRPr lang="en-US" b="1" dirty="0">
              <a:solidFill>
                <a:schemeClr val="bg1"/>
              </a:solidFill>
            </a:endParaRPr>
          </a:p>
        </p:txBody>
      </p:sp>
    </p:spTree>
    <p:extLst>
      <p:ext uri="{BB962C8B-B14F-4D97-AF65-F5344CB8AC3E}">
        <p14:creationId xmlns:p14="http://schemas.microsoft.com/office/powerpoint/2010/main" val="144820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int Estimates and Confidence Intervals - CQE Academy">
            <a:extLst>
              <a:ext uri="{FF2B5EF4-FFF2-40B4-BE49-F238E27FC236}">
                <a16:creationId xmlns:a16="http://schemas.microsoft.com/office/drawing/2014/main" id="{14D426D1-BDDA-9681-2FE9-3F224EC0FE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 r="987"/>
          <a:stretch/>
        </p:blipFill>
        <p:spPr bwMode="auto">
          <a:xfrm>
            <a:off x="1433163" y="0"/>
            <a:ext cx="93256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errors</a:t>
            </a:r>
            <a:endParaRPr lang="en-US" b="1" dirty="0">
              <a:solidFill>
                <a:schemeClr val="bg1"/>
              </a:solidFill>
            </a:endParaRPr>
          </a:p>
        </p:txBody>
      </p:sp>
    </p:spTree>
    <p:extLst>
      <p:ext uri="{BB962C8B-B14F-4D97-AF65-F5344CB8AC3E}">
        <p14:creationId xmlns:p14="http://schemas.microsoft.com/office/powerpoint/2010/main" val="42402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ampling Error (Definition &amp; Formula) | Methods to Reduce Sampling Error">
            <a:extLst>
              <a:ext uri="{FF2B5EF4-FFF2-40B4-BE49-F238E27FC236}">
                <a16:creationId xmlns:a16="http://schemas.microsoft.com/office/drawing/2014/main" id="{746A2AE8-4D17-D536-9634-E109AA82E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1993"/>
          <a:stretch/>
        </p:blipFill>
        <p:spPr bwMode="auto">
          <a:xfrm>
            <a:off x="1093203" y="-28119"/>
            <a:ext cx="10005593" cy="69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9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Distributions</a:t>
            </a:r>
            <a:endParaRPr lang="en-US" b="1" dirty="0">
              <a:solidFill>
                <a:schemeClr val="bg1"/>
              </a:solidFill>
            </a:endParaRPr>
          </a:p>
        </p:txBody>
      </p:sp>
    </p:spTree>
    <p:extLst>
      <p:ext uri="{BB962C8B-B14F-4D97-AF65-F5344CB8AC3E}">
        <p14:creationId xmlns:p14="http://schemas.microsoft.com/office/powerpoint/2010/main" val="9846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hypothesis testing</a:t>
            </a:r>
            <a:br>
              <a:rPr lang="en-US" sz="8000" b="1" dirty="0">
                <a:solidFill>
                  <a:schemeClr val="bg1"/>
                </a:solidFill>
              </a:rPr>
            </a:br>
            <a:r>
              <a:rPr lang="en-US" sz="8000" b="1" dirty="0">
                <a:solidFill>
                  <a:schemeClr val="bg1"/>
                </a:solidFill>
              </a:rPr>
              <a:t>spring break</a:t>
            </a:r>
            <a:br>
              <a:rPr lang="en-US" sz="8000" b="1" dirty="0">
                <a:solidFill>
                  <a:schemeClr val="bg1"/>
                </a:solidFill>
              </a:rPr>
            </a:br>
            <a:r>
              <a:rPr lang="en-US" sz="8000" b="1" dirty="0">
                <a:solidFill>
                  <a:schemeClr val="bg1"/>
                </a:solidFill>
              </a:rPr>
              <a:t>test 2</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1801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Repeated Sampling</a:t>
            </a:r>
            <a:endParaRPr lang="en-US" b="1" dirty="0">
              <a:solidFill>
                <a:schemeClr val="bg1"/>
              </a:solidFill>
            </a:endParaRPr>
          </a:p>
        </p:txBody>
      </p:sp>
    </p:spTree>
    <p:extLst>
      <p:ext uri="{BB962C8B-B14F-4D97-AF65-F5344CB8AC3E}">
        <p14:creationId xmlns:p14="http://schemas.microsoft.com/office/powerpoint/2010/main" val="155371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what </a:t>
            </a:r>
            <a:br>
              <a:rPr lang="en-US" sz="12800" b="1" dirty="0">
                <a:solidFill>
                  <a:schemeClr val="bg1"/>
                </a:solidFill>
              </a:rPr>
            </a:br>
            <a:r>
              <a:rPr lang="en-US" sz="12800" b="1" dirty="0">
                <a:solidFill>
                  <a:schemeClr val="bg1"/>
                </a:solidFill>
              </a:rPr>
              <a:t>kinds of samples?</a:t>
            </a:r>
            <a:endParaRPr lang="en-US" b="1" dirty="0">
              <a:solidFill>
                <a:schemeClr val="bg1"/>
              </a:solidFill>
            </a:endParaRPr>
          </a:p>
        </p:txBody>
      </p:sp>
    </p:spTree>
    <p:extLst>
      <p:ext uri="{BB962C8B-B14F-4D97-AF65-F5344CB8AC3E}">
        <p14:creationId xmlns:p14="http://schemas.microsoft.com/office/powerpoint/2010/main" val="177070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Simple </a:t>
            </a:r>
            <a:br>
              <a:rPr lang="en-US" sz="12800" b="1" dirty="0">
                <a:solidFill>
                  <a:schemeClr val="bg1"/>
                </a:solidFill>
              </a:rPr>
            </a:br>
            <a:r>
              <a:rPr lang="en-US" sz="12800" b="1" dirty="0">
                <a:solidFill>
                  <a:schemeClr val="bg1"/>
                </a:solidFill>
              </a:rPr>
              <a:t>Random </a:t>
            </a:r>
            <a:br>
              <a:rPr lang="en-US" sz="12800" b="1" dirty="0">
                <a:solidFill>
                  <a:schemeClr val="bg1"/>
                </a:solidFill>
              </a:rPr>
            </a:br>
            <a:r>
              <a:rPr lang="en-US" sz="12800" b="1" dirty="0">
                <a:solidFill>
                  <a:schemeClr val="bg1"/>
                </a:solidFill>
              </a:rPr>
              <a:t>Sample</a:t>
            </a:r>
            <a:endParaRPr lang="en-US" b="1" dirty="0">
              <a:solidFill>
                <a:schemeClr val="bg1"/>
              </a:solidFill>
            </a:endParaRPr>
          </a:p>
        </p:txBody>
      </p:sp>
    </p:spTree>
    <p:extLst>
      <p:ext uri="{BB962C8B-B14F-4D97-AF65-F5344CB8AC3E}">
        <p14:creationId xmlns:p14="http://schemas.microsoft.com/office/powerpoint/2010/main" val="61744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Simple Random Sampling | Definition, Steps &amp; Examples - Simply Psychology">
            <a:extLst>
              <a:ext uri="{FF2B5EF4-FFF2-40B4-BE49-F238E27FC236}">
                <a16:creationId xmlns:a16="http://schemas.microsoft.com/office/drawing/2014/main" id="{B5A870A3-6954-6E4E-1EF1-3187DE8F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Random</a:t>
            </a:r>
            <a:br>
              <a:rPr lang="en-US" sz="12800" b="1" dirty="0">
                <a:solidFill>
                  <a:schemeClr val="bg1"/>
                </a:solidFill>
              </a:rPr>
            </a:br>
            <a:r>
              <a:rPr lang="en-US" sz="12800" b="1" dirty="0">
                <a:solidFill>
                  <a:schemeClr val="bg1"/>
                </a:solidFill>
              </a:rPr>
              <a:t>Sample </a:t>
            </a:r>
            <a:br>
              <a:rPr lang="en-US" sz="12800" b="1" dirty="0">
                <a:solidFill>
                  <a:schemeClr val="bg1"/>
                </a:solidFill>
              </a:rPr>
            </a:br>
            <a:r>
              <a:rPr lang="en-US" sz="5300" b="1" dirty="0">
                <a:solidFill>
                  <a:schemeClr val="bg1"/>
                </a:solidFill>
              </a:rPr>
              <a:t>(infinite population)</a:t>
            </a:r>
            <a:endParaRPr lang="en-US" b="1" dirty="0">
              <a:solidFill>
                <a:schemeClr val="bg1"/>
              </a:solidFill>
            </a:endParaRPr>
          </a:p>
        </p:txBody>
      </p:sp>
    </p:spTree>
    <p:extLst>
      <p:ext uri="{BB962C8B-B14F-4D97-AF65-F5344CB8AC3E}">
        <p14:creationId xmlns:p14="http://schemas.microsoft.com/office/powerpoint/2010/main" val="46411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Other Kinds of Sampling</a:t>
            </a:r>
            <a:endParaRPr lang="en-US" b="1" dirty="0">
              <a:solidFill>
                <a:schemeClr val="bg1"/>
              </a:solidFill>
            </a:endParaRPr>
          </a:p>
        </p:txBody>
      </p:sp>
    </p:spTree>
    <p:extLst>
      <p:ext uri="{BB962C8B-B14F-4D97-AF65-F5344CB8AC3E}">
        <p14:creationId xmlns:p14="http://schemas.microsoft.com/office/powerpoint/2010/main" val="333796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Stratified Sampling Vs Cluster Sampling - Voxco">
            <a:extLst>
              <a:ext uri="{FF2B5EF4-FFF2-40B4-BE49-F238E27FC236}">
                <a16:creationId xmlns:a16="http://schemas.microsoft.com/office/drawing/2014/main" id="{36F17AB6-1255-FBAF-7CE1-CFBB78C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39" y="0"/>
            <a:ext cx="1310510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Systematic Sampling. What is systematic sampling? | by Anthony B. Masters |  Medium">
            <a:extLst>
              <a:ext uri="{FF2B5EF4-FFF2-40B4-BE49-F238E27FC236}">
                <a16:creationId xmlns:a16="http://schemas.microsoft.com/office/drawing/2014/main" id="{213CCC32-1C14-03DE-5982-07B0D316C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7" t="51644" r="5180" b="7746"/>
          <a:stretch/>
        </p:blipFill>
        <p:spPr bwMode="auto">
          <a:xfrm>
            <a:off x="-100646" y="1057275"/>
            <a:ext cx="12393291"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11500" b="1" dirty="0">
                <a:solidFill>
                  <a:schemeClr val="bg1"/>
                </a:solidFill>
              </a:rPr>
              <a:t>where we going?</a:t>
            </a:r>
            <a:endParaRPr lang="en-US" sz="4000" b="1" dirty="0">
              <a:solidFill>
                <a:schemeClr val="bg1"/>
              </a:solidFill>
            </a:endParaRPr>
          </a:p>
        </p:txBody>
      </p:sp>
    </p:spTree>
    <p:extLst>
      <p:ext uri="{BB962C8B-B14F-4D97-AF65-F5344CB8AC3E}">
        <p14:creationId xmlns:p14="http://schemas.microsoft.com/office/powerpoint/2010/main" val="41537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research process</a:t>
            </a:r>
            <a:endParaRPr lang="en-US" sz="2800" b="1" dirty="0">
              <a:solidFill>
                <a:schemeClr val="bg1"/>
              </a:solidFill>
            </a:endParaRPr>
          </a:p>
        </p:txBody>
      </p:sp>
    </p:spTree>
    <p:extLst>
      <p:ext uri="{BB962C8B-B14F-4D97-AF65-F5344CB8AC3E}">
        <p14:creationId xmlns:p14="http://schemas.microsoft.com/office/powerpoint/2010/main" val="4269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correlations</a:t>
            </a:r>
            <a:br>
              <a:rPr lang="en-US" sz="8000" b="1" dirty="0">
                <a:solidFill>
                  <a:schemeClr val="bg1"/>
                </a:solidFill>
              </a:rPr>
            </a:br>
            <a:r>
              <a:rPr lang="en-US" sz="8000" b="1" dirty="0">
                <a:solidFill>
                  <a:schemeClr val="bg1"/>
                </a:solidFill>
              </a:rPr>
              <a:t>chi-squared</a:t>
            </a:r>
            <a:br>
              <a:rPr lang="en-US" sz="8000" b="1" dirty="0">
                <a:solidFill>
                  <a:schemeClr val="bg1"/>
                </a:solidFill>
              </a:rPr>
            </a:br>
            <a:r>
              <a:rPr lang="en-US" sz="8000" b="1" dirty="0">
                <a:solidFill>
                  <a:schemeClr val="bg1"/>
                </a:solidFill>
              </a:rPr>
              <a:t>test 3</a:t>
            </a:r>
            <a:endParaRPr lang="en-US" sz="2800" b="1" dirty="0">
              <a:solidFill>
                <a:schemeClr val="bg1"/>
              </a:solidFill>
            </a:endParaRPr>
          </a:p>
        </p:txBody>
      </p:sp>
    </p:spTree>
    <p:extLst>
      <p:ext uri="{BB962C8B-B14F-4D97-AF65-F5344CB8AC3E}">
        <p14:creationId xmlns:p14="http://schemas.microsoft.com/office/powerpoint/2010/main" val="14649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regression</a:t>
            </a:r>
            <a:br>
              <a:rPr lang="en-US" sz="8000" b="1" dirty="0">
                <a:solidFill>
                  <a:schemeClr val="bg1"/>
                </a:solidFill>
              </a:rPr>
            </a:br>
            <a:r>
              <a:rPr lang="en-US" sz="8000" b="1" dirty="0">
                <a:solidFill>
                  <a:schemeClr val="bg1"/>
                </a:solidFill>
              </a:rPr>
              <a:t>more regression</a:t>
            </a:r>
            <a:br>
              <a:rPr lang="en-US" sz="8000" b="1" dirty="0">
                <a:solidFill>
                  <a:schemeClr val="bg1"/>
                </a:solidFill>
              </a:rPr>
            </a:br>
            <a:r>
              <a:rPr lang="en-US" sz="8000" b="1" dirty="0">
                <a:solidFill>
                  <a:schemeClr val="bg1"/>
                </a:solidFill>
              </a:rPr>
              <a:t>test 4</a:t>
            </a:r>
            <a:endParaRPr lang="en-US" sz="2800" b="1" dirty="0">
              <a:solidFill>
                <a:schemeClr val="bg1"/>
              </a:solidFill>
            </a:endParaRPr>
          </a:p>
        </p:txBody>
      </p:sp>
    </p:spTree>
    <p:extLst>
      <p:ext uri="{BB962C8B-B14F-4D97-AF65-F5344CB8AC3E}">
        <p14:creationId xmlns:p14="http://schemas.microsoft.com/office/powerpoint/2010/main" val="42230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types of sampling</a:t>
            </a:r>
            <a:br>
              <a:rPr lang="en-US" sz="8000" b="1" dirty="0">
                <a:solidFill>
                  <a:schemeClr val="bg1"/>
                </a:solidFill>
              </a:rPr>
            </a:br>
            <a:r>
              <a:rPr lang="en-US" sz="8000" b="1" dirty="0">
                <a:solidFill>
                  <a:schemeClr val="bg1"/>
                </a:solidFill>
              </a:rPr>
              <a:t>point vs interval</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76070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let’s go!</a:t>
            </a:r>
            <a:endParaRPr lang="en-US" b="1" dirty="0">
              <a:solidFill>
                <a:schemeClr val="bg1"/>
              </a:solidFill>
            </a:endParaRPr>
          </a:p>
        </p:txBody>
      </p:sp>
    </p:spTree>
    <p:extLst>
      <p:ext uri="{BB962C8B-B14F-4D97-AF65-F5344CB8AC3E}">
        <p14:creationId xmlns:p14="http://schemas.microsoft.com/office/powerpoint/2010/main" val="10369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population types</a:t>
            </a:r>
            <a:endParaRPr lang="en-US" b="1" dirty="0">
              <a:solidFill>
                <a:schemeClr val="bg1"/>
              </a:solidFill>
            </a:endParaRPr>
          </a:p>
        </p:txBody>
      </p:sp>
    </p:spTree>
    <p:extLst>
      <p:ext uri="{BB962C8B-B14F-4D97-AF65-F5344CB8AC3E}">
        <p14:creationId xmlns:p14="http://schemas.microsoft.com/office/powerpoint/2010/main" val="388617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6165</TotalTime>
  <Words>2088</Words>
  <Application>Microsoft Macintosh PowerPoint</Application>
  <PresentationFormat>Widescreen</PresentationFormat>
  <Paragraphs>221</Paragraphs>
  <Slides>27</Slides>
  <Notes>27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-apple-system</vt:lpstr>
      <vt:lpstr>Arial</vt:lpstr>
      <vt:lpstr>Cabin-semi-bold</vt:lpstr>
      <vt:lpstr>Calibri</vt:lpstr>
      <vt:lpstr>Calibri Light</vt:lpstr>
      <vt:lpstr>Georgia</vt:lpstr>
      <vt:lpstr>Helvetica Neue</vt:lpstr>
      <vt:lpstr>inherit</vt:lpstr>
      <vt:lpstr>Roboto</vt:lpstr>
      <vt:lpstr>SourceSansPro</vt:lpstr>
      <vt:lpstr>Wingdings</vt:lpstr>
      <vt:lpstr>Office Theme</vt:lpstr>
      <vt:lpstr>week 7</vt:lpstr>
      <vt:lpstr>hypothesis testing spring break test 2 </vt:lpstr>
      <vt:lpstr>where we going?</vt:lpstr>
      <vt:lpstr>research process</vt:lpstr>
      <vt:lpstr>correlations chi-squared test 3</vt:lpstr>
      <vt:lpstr>regression more regression test 4</vt:lpstr>
      <vt:lpstr>types of sampling point vs interval </vt:lpstr>
      <vt:lpstr>let’s go!</vt:lpstr>
      <vt:lpstr>population types</vt:lpstr>
      <vt:lpstr>PowerPoint Presentation</vt:lpstr>
      <vt:lpstr>PowerPoint Presentation</vt:lpstr>
      <vt:lpstr>FRAMES</vt:lpstr>
      <vt:lpstr>PowerPoint Presentation</vt:lpstr>
      <vt:lpstr>PowerPoint Presentation</vt:lpstr>
      <vt:lpstr>point estimation (Our pal Z is back…kind of!)</vt:lpstr>
      <vt:lpstr>PowerPoint Presentation</vt:lpstr>
      <vt:lpstr>sampling errors</vt:lpstr>
      <vt:lpstr>PowerPoint Presentation</vt:lpstr>
      <vt:lpstr>Sampling Distributions</vt:lpstr>
      <vt:lpstr>Repeated Sampling</vt:lpstr>
      <vt:lpstr>what  kinds of samples?</vt:lpstr>
      <vt:lpstr>Simple  Random  Sample</vt:lpstr>
      <vt:lpstr>PowerPoint Presentation</vt:lpstr>
      <vt:lpstr>Random Sample  (infinite population)</vt:lpstr>
      <vt:lpstr>Other Kinds of Sampling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26</cp:revision>
  <cp:lastPrinted>2022-10-04T18:05:05Z</cp:lastPrinted>
  <dcterms:created xsi:type="dcterms:W3CDTF">2022-09-30T15:19:48Z</dcterms:created>
  <dcterms:modified xsi:type="dcterms:W3CDTF">2023-02-27T19:32:28Z</dcterms:modified>
</cp:coreProperties>
</file>