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6" r:id="rId3"/>
    <p:sldId id="258" r:id="rId4"/>
    <p:sldId id="259" r:id="rId5"/>
    <p:sldId id="263" r:id="rId6"/>
    <p:sldId id="270" r:id="rId7"/>
    <p:sldId id="267" r:id="rId8"/>
    <p:sldId id="271" r:id="rId9"/>
    <p:sldId id="260" r:id="rId10"/>
    <p:sldId id="264" r:id="rId11"/>
    <p:sldId id="266" r:id="rId12"/>
    <p:sldId id="268" r:id="rId13"/>
    <p:sldId id="265" r:id="rId14"/>
    <p:sldId id="261" r:id="rId15"/>
    <p:sldId id="262" r:id="rId16"/>
    <p:sldId id="269"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11"/>
    <p:restoredTop sz="64082" autoAdjust="0"/>
  </p:normalViewPr>
  <p:slideViewPr>
    <p:cSldViewPr snapToGrid="0">
      <p:cViewPr varScale="1">
        <p:scale>
          <a:sx n="70" d="100"/>
          <a:sy n="70"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10/10/22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a:p>
            <a:r>
              <a:rPr lang="en-US" dirty="0"/>
              <a:t>This weekend, thanks to the break, I’ll be solidifying the points and getting everything in order so y’all can know where you all stand.</a:t>
            </a:r>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247375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65302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70578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8318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66562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2720613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47681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31465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last week we moved from estimating single points and concentrating only on central tendency and moved on to the idea that we have to be pretty wide with our approach to understanding the relationship between a sample and a population. </a:t>
            </a:r>
          </a:p>
          <a:p>
            <a:endParaRPr lang="en-US" dirty="0"/>
          </a:p>
          <a:p>
            <a:r>
              <a:rPr lang="en-US" dirty="0"/>
              <a:t>Now, we move on to discussing the game itself and how it works, different strategies, and different outcomes.</a:t>
            </a:r>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 at this point, we've essentially fiddled with every piece of information you could imagine. Raw scores, we've looked at means, medians, modes, and done what amounts to some exploratory analysis. We've basically been playing some catch or kicking the ball back and forth.</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It's time now to learn the sport we're going to play and </a:t>
            </a:r>
            <a:r>
              <a:rPr lang="en-US" b="0" i="1" dirty="0">
                <a:solidFill>
                  <a:srgbClr val="C9D1D9"/>
                </a:solidFill>
                <a:effectLst/>
                <a:latin typeface="-apple-system"/>
              </a:rPr>
              <a:t>the sport is called hypothesis testing.</a:t>
            </a:r>
            <a:r>
              <a:rPr lang="en-US" b="0" i="0" dirty="0">
                <a:solidFill>
                  <a:srgbClr val="C9D1D9"/>
                </a:solidFill>
                <a:effectLst/>
                <a:latin typeface="-apple-system"/>
              </a:rPr>
              <a:t> Now, there are other sorts of things we do in statistics (namely experiments) but we'll get to that later as they're essentially plays and strategies so that you can win (or lose) the game.</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The two pieces we need to </a:t>
            </a:r>
            <a:r>
              <a:rPr lang="en-US" b="0" i="0" dirty="0" err="1">
                <a:solidFill>
                  <a:srgbClr val="C9D1D9"/>
                </a:solidFill>
                <a:effectLst/>
                <a:latin typeface="-apple-system"/>
              </a:rPr>
              <a:t>cocentrate</a:t>
            </a:r>
            <a:r>
              <a:rPr lang="en-US" b="0" i="0" dirty="0">
                <a:solidFill>
                  <a:srgbClr val="C9D1D9"/>
                </a:solidFill>
                <a:effectLst/>
                <a:latin typeface="-apple-system"/>
              </a:rPr>
              <a:t> on is:</a:t>
            </a:r>
          </a:p>
          <a:p>
            <a:pPr algn="l">
              <a:buFont typeface="Arial" panose="020B0604020202020204" pitchFamily="34" charset="0"/>
              <a:buChar char="•"/>
            </a:pPr>
            <a:r>
              <a:rPr lang="en-US" b="0" i="0" dirty="0">
                <a:solidFill>
                  <a:srgbClr val="C9D1D9"/>
                </a:solidFill>
                <a:effectLst/>
                <a:latin typeface="-apple-system"/>
              </a:rPr>
              <a:t>The Null Hypothesis (often notated as H</a:t>
            </a:r>
            <a:r>
              <a:rPr lang="en-US" b="0" i="0" baseline="-25000" dirty="0">
                <a:solidFill>
                  <a:srgbClr val="C9D1D9"/>
                </a:solidFill>
                <a:effectLst/>
                <a:latin typeface="-apple-system"/>
              </a:rPr>
              <a:t>o</a:t>
            </a:r>
            <a:r>
              <a:rPr lang="en-US" b="0" i="0" dirty="0">
                <a:solidFill>
                  <a:srgbClr val="C9D1D9"/>
                </a:solidFill>
                <a:effectLst/>
                <a:latin typeface="-apple-system"/>
              </a:rPr>
              <a:t>)</a:t>
            </a:r>
          </a:p>
          <a:p>
            <a:pPr algn="l">
              <a:buFont typeface="Arial" panose="020B0604020202020204" pitchFamily="34" charset="0"/>
              <a:buChar char="•"/>
            </a:pPr>
            <a:r>
              <a:rPr lang="en-US" b="0" i="0" dirty="0">
                <a:solidFill>
                  <a:srgbClr val="C9D1D9"/>
                </a:solidFill>
                <a:effectLst/>
                <a:latin typeface="-apple-system"/>
              </a:rPr>
              <a:t>The Alternate Hypothesis (often notated as H</a:t>
            </a:r>
            <a:r>
              <a:rPr lang="en-US" b="0" i="0" baseline="-25000" dirty="0">
                <a:solidFill>
                  <a:srgbClr val="C9D1D9"/>
                </a:solidFill>
                <a:effectLst/>
                <a:latin typeface="-apple-system"/>
              </a:rPr>
              <a:t>a</a:t>
            </a:r>
            <a:r>
              <a:rPr lang="en-US" b="0" i="0" dirty="0">
                <a:solidFill>
                  <a:srgbClr val="C9D1D9"/>
                </a:solidFill>
                <a:effectLst/>
                <a:latin typeface="-apple-system"/>
              </a:rPr>
              <a:t>)\</a:t>
            </a:r>
          </a:p>
          <a:p>
            <a:pPr algn="l">
              <a:buFont typeface="Arial" panose="020B0604020202020204" pitchFamily="34" charset="0"/>
              <a:buChar char="•"/>
            </a:pPr>
            <a:endParaRPr lang="en-US" b="0" i="0" dirty="0">
              <a:solidFill>
                <a:srgbClr val="C9D1D9"/>
              </a:solidFill>
              <a:effectLst/>
              <a:latin typeface="-apple-system"/>
            </a:endParaRPr>
          </a:p>
          <a:p>
            <a:pPr algn="l"/>
            <a:r>
              <a:rPr lang="en-US" b="0" i="0" dirty="0">
                <a:solidFill>
                  <a:srgbClr val="C9D1D9"/>
                </a:solidFill>
                <a:effectLst/>
                <a:latin typeface="-apple-system"/>
              </a:rPr>
              <a:t>But what do these mean? Well, for the most part (as you should know by now and if you don't, pay special attention to the next few words), we make assumptions about a population parameter. That assumption is tentative, not absolute because we honestly can't know for sure, but in the midst and between the tentativeness and actually making that assertion officially (via a report or a paper or a report). Until it reaches that space though, we call it a hypothesis.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But hypotheses in statistics are a little different.</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214193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a:t>
            </a:r>
          </a:p>
          <a:p>
            <a:endParaRPr lang="en-US" dirty="0"/>
          </a:p>
          <a:p>
            <a:pPr algn="l" fontAlgn="base"/>
            <a:r>
              <a:rPr lang="en-US" b="0" i="0" dirty="0">
                <a:solidFill>
                  <a:srgbClr val="333333"/>
                </a:solidFill>
                <a:effectLst/>
                <a:latin typeface="Noto Serif" panose="020F0502020204030204" pitchFamily="34" charset="0"/>
              </a:rPr>
              <a:t>H0: [x variable] has no relationship with [y variable] when [other x variables] are present in the model.</a:t>
            </a:r>
          </a:p>
          <a:p>
            <a:pPr algn="l" fontAlgn="base"/>
            <a:r>
              <a:rPr lang="en-US" b="0" i="0" dirty="0">
                <a:solidFill>
                  <a:srgbClr val="333333"/>
                </a:solidFill>
                <a:effectLst/>
                <a:latin typeface="Noto Serif" panose="020F0502020204030204" pitchFamily="34" charset="0"/>
              </a:rPr>
              <a:t>Ha: [x variable] has a significant relationship with [y variable] when [other x variables] are present in the model.</a:t>
            </a:r>
          </a:p>
          <a:p>
            <a:pPr algn="l" fontAlgn="base"/>
            <a:r>
              <a:rPr lang="en-US" b="0" i="0" dirty="0">
                <a:solidFill>
                  <a:srgbClr val="333333"/>
                </a:solidFill>
                <a:effectLst/>
                <a:latin typeface="Noto Serif" panose="020F0502020204030204" pitchFamily="34" charset="0"/>
              </a:rPr>
              <a:t>Note 1: When writing the hypothesis statement you need to replace the terms specified in the square parenthesis with the actual variable names. For instance in the case of Rent, square feet and number of bedrooms example the H0 and Ha for square feet will be stated as follows:</a:t>
            </a:r>
          </a:p>
          <a:p>
            <a:pPr algn="l" fontAlgn="base"/>
            <a:r>
              <a:rPr lang="en-US" b="0" i="0" dirty="0">
                <a:solidFill>
                  <a:srgbClr val="333333"/>
                </a:solidFill>
                <a:effectLst/>
                <a:latin typeface="Noto Serif" panose="020F0502020204030204" pitchFamily="34" charset="0"/>
              </a:rPr>
              <a:t>H0: Square feet has no </a:t>
            </a:r>
            <a:r>
              <a:rPr lang="en-US" b="0" i="0" dirty="0" err="1">
                <a:solidFill>
                  <a:srgbClr val="333333"/>
                </a:solidFill>
                <a:effectLst/>
                <a:latin typeface="Noto Serif" panose="020F0502020204030204" pitchFamily="34" charset="0"/>
              </a:rPr>
              <a:t>relatoinship</a:t>
            </a:r>
            <a:r>
              <a:rPr lang="en-US" b="0" i="0" dirty="0">
                <a:solidFill>
                  <a:srgbClr val="333333"/>
                </a:solidFill>
                <a:effectLst/>
                <a:latin typeface="Noto Serif" panose="020F0502020204030204" pitchFamily="34" charset="0"/>
              </a:rPr>
              <a:t> with Rent when number of bedrooms is present in the model</a:t>
            </a:r>
          </a:p>
          <a:p>
            <a:pPr algn="l" fontAlgn="base"/>
            <a:r>
              <a:rPr lang="en-US" b="0" i="0" dirty="0">
                <a:solidFill>
                  <a:srgbClr val="333333"/>
                </a:solidFill>
                <a:effectLst/>
                <a:latin typeface="Noto Serif" panose="020F0502020204030204" pitchFamily="34" charset="0"/>
              </a:rPr>
              <a:t>Ha: Square feet has a significant relationship with Rent when number of bedrooms is present in the model.</a:t>
            </a:r>
          </a:p>
          <a:p>
            <a:pPr algn="l" fontAlgn="base"/>
            <a:r>
              <a:rPr lang="en-US" b="0" i="0" dirty="0">
                <a:solidFill>
                  <a:srgbClr val="333333"/>
                </a:solidFill>
                <a:effectLst/>
                <a:latin typeface="Noto Serif" panose="020F0502020204030204" pitchFamily="34" charset="0"/>
              </a:rPr>
              <a:t> </a:t>
            </a:r>
          </a:p>
          <a:p>
            <a:pPr algn="l" fontAlgn="base"/>
            <a:r>
              <a:rPr lang="en-US" b="0" i="0" dirty="0">
                <a:solidFill>
                  <a:srgbClr val="333333"/>
                </a:solidFill>
                <a:effectLst/>
                <a:latin typeface="Noto Serif" panose="020F0502020204030204" pitchFamily="34" charset="0"/>
              </a:rPr>
              <a:t>Similarly, you can have H0 and Ha for number of bedrooms:</a:t>
            </a:r>
          </a:p>
          <a:p>
            <a:pPr algn="l" fontAlgn="base"/>
            <a:r>
              <a:rPr lang="en-US" b="0" i="0" dirty="0">
                <a:solidFill>
                  <a:srgbClr val="333333"/>
                </a:solidFill>
                <a:effectLst/>
                <a:latin typeface="Noto Serif" panose="020F0502020204030204" pitchFamily="34" charset="0"/>
              </a:rPr>
              <a:t>H0: Number of bedrooms has no relationship with Rent when square feet is present in the model</a:t>
            </a:r>
          </a:p>
          <a:p>
            <a:pPr algn="l" fontAlgn="base"/>
            <a:r>
              <a:rPr lang="en-US" b="0" i="0" dirty="0">
                <a:solidFill>
                  <a:srgbClr val="333333"/>
                </a:solidFill>
                <a:effectLst/>
                <a:latin typeface="Noto Serif" panose="020F0502020204030204" pitchFamily="34" charset="0"/>
              </a:rPr>
              <a:t>Ha: Number of </a:t>
            </a:r>
            <a:r>
              <a:rPr lang="en-US" b="0" i="0" dirty="0" err="1">
                <a:solidFill>
                  <a:srgbClr val="333333"/>
                </a:solidFill>
                <a:effectLst/>
                <a:latin typeface="Noto Serif" panose="020F0502020204030204" pitchFamily="34" charset="0"/>
              </a:rPr>
              <a:t>bedroms</a:t>
            </a:r>
            <a:r>
              <a:rPr lang="en-US" b="0" i="0" dirty="0">
                <a:solidFill>
                  <a:srgbClr val="333333"/>
                </a:solidFill>
                <a:effectLst/>
                <a:latin typeface="Noto Serif" panose="020F0502020204030204" pitchFamily="34" charset="0"/>
              </a:rPr>
              <a:t> has a significant relationship with Rent when square feet is present in the model</a:t>
            </a:r>
          </a:p>
          <a:p>
            <a:pPr algn="l" fontAlgn="base"/>
            <a:r>
              <a:rPr lang="en-US" b="0" i="0" dirty="0">
                <a:solidFill>
                  <a:srgbClr val="333333"/>
                </a:solidFill>
                <a:effectLst/>
                <a:latin typeface="Noto Serif" panose="020F0502020204030204" pitchFamily="34" charset="0"/>
              </a:rPr>
              <a:t>Note 2: You need as many H0 / Ha statements as there are number of x </a:t>
            </a:r>
            <a:r>
              <a:rPr lang="en-US" b="0" i="0" dirty="0" err="1">
                <a:solidFill>
                  <a:srgbClr val="333333"/>
                </a:solidFill>
                <a:effectLst/>
                <a:latin typeface="Noto Serif" panose="020F0502020204030204" pitchFamily="34" charset="0"/>
              </a:rPr>
              <a:t>varaibles</a:t>
            </a:r>
            <a:r>
              <a:rPr lang="en-US" b="0" i="0" dirty="0">
                <a:solidFill>
                  <a:srgbClr val="333333"/>
                </a:solidFill>
                <a:effectLst/>
                <a:latin typeface="Noto Serif" panose="020F0502020204030204" pitchFamily="34" charset="0"/>
              </a:rPr>
              <a:t> in the model. For instance you have two x variables in the model, then you would need two sets of H0 and Ha, i.e. one set of Ho and Ha for each x variable.</a:t>
            </a:r>
          </a:p>
          <a:p>
            <a:pPr algn="l" fontAlgn="base"/>
            <a:r>
              <a:rPr lang="en-US" b="0" i="0" dirty="0">
                <a:solidFill>
                  <a:srgbClr val="333333"/>
                </a:solidFill>
                <a:effectLst/>
                <a:latin typeface="Noto Serif" panose="020F0502020204030204" pitchFamily="34" charset="0"/>
              </a:rPr>
              <a:t> </a:t>
            </a:r>
          </a:p>
          <a:p>
            <a:pPr algn="l" fontAlgn="base"/>
            <a:r>
              <a:rPr lang="en-US" b="1" i="0" dirty="0">
                <a:solidFill>
                  <a:srgbClr val="333333"/>
                </a:solidFill>
                <a:effectLst/>
                <a:latin typeface="inherit"/>
              </a:rPr>
              <a:t>Why it is important to say that last phrase “when other x variables are included in the model”?</a:t>
            </a:r>
            <a:endParaRPr lang="en-US" b="0" i="0" dirty="0">
              <a:solidFill>
                <a:srgbClr val="333333"/>
              </a:solidFill>
              <a:effectLst/>
              <a:latin typeface="Noto Serif" panose="020F0502020204030204" pitchFamily="34" charset="0"/>
            </a:endParaRPr>
          </a:p>
          <a:p>
            <a:pPr algn="l" fontAlgn="base"/>
            <a:r>
              <a:rPr lang="en-US" b="0" i="0" dirty="0">
                <a:solidFill>
                  <a:srgbClr val="333333"/>
                </a:solidFill>
                <a:effectLst/>
                <a:latin typeface="Noto Serif" panose="020F0502020204030204" pitchFamily="34" charset="0"/>
              </a:rPr>
              <a:t>To explain the answer for this question I will like to show you couple of 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18615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38850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363543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051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275166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18943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10/10/22</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10/10/22</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Admin</a:t>
            </a:r>
            <a:endParaRPr lang="en-US" b="1" dirty="0">
              <a:solidFill>
                <a:schemeClr val="bg1"/>
              </a:solidFill>
            </a:endParaRPr>
          </a:p>
        </p:txBody>
      </p:sp>
    </p:spTree>
    <p:extLst>
      <p:ext uri="{BB962C8B-B14F-4D97-AF65-F5344CB8AC3E}">
        <p14:creationId xmlns:p14="http://schemas.microsoft.com/office/powerpoint/2010/main" val="39934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6600" b="1" dirty="0">
                <a:solidFill>
                  <a:schemeClr val="bg1"/>
                </a:solidFill>
              </a:rPr>
              <a:t>This is Stupid</a:t>
            </a:r>
          </a:p>
        </p:txBody>
      </p:sp>
    </p:spTree>
    <p:extLst>
      <p:ext uri="{BB962C8B-B14F-4D97-AF65-F5344CB8AC3E}">
        <p14:creationId xmlns:p14="http://schemas.microsoft.com/office/powerpoint/2010/main" val="153010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6600" b="1" dirty="0">
                <a:solidFill>
                  <a:schemeClr val="bg1"/>
                </a:solidFill>
              </a:rPr>
              <a:t>Don’t worry, it gets </a:t>
            </a:r>
            <a:r>
              <a:rPr lang="en-US" sz="16600" b="1" strike="sngStrike" dirty="0">
                <a:solidFill>
                  <a:schemeClr val="bg1"/>
                </a:solidFill>
              </a:rPr>
              <a:t>worse </a:t>
            </a:r>
            <a:r>
              <a:rPr lang="en-US" sz="16600" b="1" dirty="0">
                <a:solidFill>
                  <a:schemeClr val="bg1"/>
                </a:solidFill>
              </a:rPr>
              <a:t>better</a:t>
            </a:r>
          </a:p>
        </p:txBody>
      </p:sp>
    </p:spTree>
    <p:extLst>
      <p:ext uri="{BB962C8B-B14F-4D97-AF65-F5344CB8AC3E}">
        <p14:creationId xmlns:p14="http://schemas.microsoft.com/office/powerpoint/2010/main" val="106706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Error</a:t>
            </a:r>
          </a:p>
        </p:txBody>
      </p:sp>
    </p:spTree>
    <p:extLst>
      <p:ext uri="{BB962C8B-B14F-4D97-AF65-F5344CB8AC3E}">
        <p14:creationId xmlns:p14="http://schemas.microsoft.com/office/powerpoint/2010/main" val="144735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Lord of the Rings Memes - Gimli - Wattpad">
            <a:extLst>
              <a:ext uri="{FF2B5EF4-FFF2-40B4-BE49-F238E27FC236}">
                <a16:creationId xmlns:a16="http://schemas.microsoft.com/office/drawing/2014/main" id="{4B4ED7BE-9418-ABD4-7AEF-0837C0F91E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148" b="4552"/>
          <a:stretch/>
        </p:blipFill>
        <p:spPr bwMode="auto">
          <a:xfrm>
            <a:off x="1073162" y="2258568"/>
            <a:ext cx="10824609" cy="45994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rd of the Rings Memes - Gimli - Wattpad">
            <a:extLst>
              <a:ext uri="{FF2B5EF4-FFF2-40B4-BE49-F238E27FC236}">
                <a16:creationId xmlns:a16="http://schemas.microsoft.com/office/drawing/2014/main" id="{C407D3EC-C351-F440-FA60-75E8A8FCF9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75" t="9389" r="19930" b="60516"/>
          <a:stretch/>
        </p:blipFill>
        <p:spPr bwMode="auto">
          <a:xfrm>
            <a:off x="0" y="-137160"/>
            <a:ext cx="5435601" cy="3566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rd of the Rings Memes - Gimli - Wattpad">
            <a:extLst>
              <a:ext uri="{FF2B5EF4-FFF2-40B4-BE49-F238E27FC236}">
                <a16:creationId xmlns:a16="http://schemas.microsoft.com/office/drawing/2014/main" id="{05F5D4E5-7B0B-9995-DE76-06A441E83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99" t="39298" r="18961" b="30607"/>
          <a:stretch/>
        </p:blipFill>
        <p:spPr bwMode="auto">
          <a:xfrm>
            <a:off x="6485467" y="-277368"/>
            <a:ext cx="5706533" cy="394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1 Errors</a:t>
            </a:r>
            <a:endParaRPr lang="en-US" b="1" dirty="0">
              <a:solidFill>
                <a:schemeClr val="bg1"/>
              </a:solidFill>
            </a:endParaRPr>
          </a:p>
        </p:txBody>
      </p:sp>
    </p:spTree>
    <p:extLst>
      <p:ext uri="{BB962C8B-B14F-4D97-AF65-F5344CB8AC3E}">
        <p14:creationId xmlns:p14="http://schemas.microsoft.com/office/powerpoint/2010/main" val="419546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2 Errors</a:t>
            </a:r>
            <a:endParaRPr lang="en-US" b="1" dirty="0">
              <a:solidFill>
                <a:schemeClr val="bg1"/>
              </a:solidFill>
            </a:endParaRPr>
          </a:p>
        </p:txBody>
      </p:sp>
    </p:spTree>
    <p:extLst>
      <p:ext uri="{BB962C8B-B14F-4D97-AF65-F5344CB8AC3E}">
        <p14:creationId xmlns:p14="http://schemas.microsoft.com/office/powerpoint/2010/main" val="379541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ype I and Type II Error | educational research techniques">
            <a:extLst>
              <a:ext uri="{FF2B5EF4-FFF2-40B4-BE49-F238E27FC236}">
                <a16:creationId xmlns:a16="http://schemas.microsoft.com/office/drawing/2014/main" id="{E5D7DED2-894A-7CE2-0188-37D65916D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802" y="354778"/>
            <a:ext cx="9264396" cy="61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4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a:xfrm>
            <a:off x="1524000" y="1731963"/>
            <a:ext cx="9144000" cy="2387600"/>
          </a:xfrm>
        </p:spPr>
        <p:txBody>
          <a:bodyPr>
            <a:normAutofit/>
          </a:bodyPr>
          <a:lstStyle/>
          <a:p>
            <a:r>
              <a:rPr lang="en-US" sz="13800" b="1" dirty="0">
                <a:solidFill>
                  <a:schemeClr val="bg1"/>
                </a:solidFill>
              </a:rPr>
              <a:t>Week 8</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a:xfrm>
            <a:off x="1524000" y="4211638"/>
            <a:ext cx="9144000" cy="715962"/>
          </a:xfrm>
        </p:spPr>
        <p:txBody>
          <a:bodyPr>
            <a:normAutofit/>
          </a:bodyPr>
          <a:lstStyle/>
          <a:p>
            <a:r>
              <a:rPr lang="en-US" sz="4000" dirty="0">
                <a:solidFill>
                  <a:schemeClr val="bg1"/>
                </a:solidFill>
              </a:rPr>
              <a:t>Ho’s, Ha’s, and Multiple T’s</a:t>
            </a:r>
          </a:p>
        </p:txBody>
      </p:sp>
    </p:spTree>
    <p:extLst>
      <p:ext uri="{BB962C8B-B14F-4D97-AF65-F5344CB8AC3E}">
        <p14:creationId xmlns:p14="http://schemas.microsoft.com/office/powerpoint/2010/main" val="232310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Hypotheses!</a:t>
            </a:r>
            <a:endParaRPr lang="en-US" b="1" dirty="0">
              <a:solidFill>
                <a:schemeClr val="bg1"/>
              </a:solidFill>
            </a:endParaRPr>
          </a:p>
        </p:txBody>
      </p:sp>
    </p:spTree>
    <p:extLst>
      <p:ext uri="{BB962C8B-B14F-4D97-AF65-F5344CB8AC3E}">
        <p14:creationId xmlns:p14="http://schemas.microsoft.com/office/powerpoint/2010/main" val="17515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o</a:t>
            </a:r>
            <a:endParaRPr lang="en-US" sz="6000" b="1" baseline="-25000" dirty="0">
              <a:solidFill>
                <a:schemeClr val="bg1"/>
              </a:solidFill>
            </a:endParaRPr>
          </a:p>
        </p:txBody>
      </p:sp>
    </p:spTree>
    <p:extLst>
      <p:ext uri="{BB962C8B-B14F-4D97-AF65-F5344CB8AC3E}">
        <p14:creationId xmlns:p14="http://schemas.microsoft.com/office/powerpoint/2010/main" val="914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a</a:t>
            </a:r>
            <a:endParaRPr lang="en-US" sz="6000" b="1" baseline="-25000" dirty="0">
              <a:solidFill>
                <a:schemeClr val="bg1"/>
              </a:solidFill>
            </a:endParaRPr>
          </a:p>
        </p:txBody>
      </p:sp>
    </p:spTree>
    <p:extLst>
      <p:ext uri="{BB962C8B-B14F-4D97-AF65-F5344CB8AC3E}">
        <p14:creationId xmlns:p14="http://schemas.microsoft.com/office/powerpoint/2010/main" val="16242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Null Hypothesis and Alternative Hypothesis">
            <a:extLst>
              <a:ext uri="{FF2B5EF4-FFF2-40B4-BE49-F238E27FC236}">
                <a16:creationId xmlns:a16="http://schemas.microsoft.com/office/drawing/2014/main" id="{9ACE4862-E1C5-54F5-F260-F8F6709D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2800" b="1" dirty="0">
                <a:solidFill>
                  <a:schemeClr val="bg1"/>
                </a:solidFill>
              </a:rPr>
              <a:t>How we write </a:t>
            </a:r>
            <a:br>
              <a:rPr lang="en-US" sz="12800" b="1" dirty="0">
                <a:solidFill>
                  <a:schemeClr val="bg1"/>
                </a:solidFill>
              </a:rPr>
            </a:br>
            <a:r>
              <a:rPr lang="en-US" sz="12800" b="1" dirty="0">
                <a:solidFill>
                  <a:schemeClr val="bg1"/>
                </a:solidFill>
              </a:rPr>
              <a:t>it out</a:t>
            </a:r>
            <a:endParaRPr lang="en-US" b="1" baseline="-25000" dirty="0">
              <a:solidFill>
                <a:schemeClr val="bg1"/>
              </a:solidFill>
            </a:endParaRPr>
          </a:p>
        </p:txBody>
      </p:sp>
    </p:spTree>
    <p:extLst>
      <p:ext uri="{BB962C8B-B14F-4D97-AF65-F5344CB8AC3E}">
        <p14:creationId xmlns:p14="http://schemas.microsoft.com/office/powerpoint/2010/main" val="278596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690372" y="1180758"/>
            <a:ext cx="10811256" cy="4496483"/>
          </a:xfrm>
        </p:spPr>
        <p:txBody>
          <a:bodyPr>
            <a:normAutofit/>
          </a:bodyPr>
          <a:lstStyle/>
          <a:p>
            <a:pPr algn="ct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0</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a:t>
            </a:r>
            <a:r>
              <a:rPr lang="en-US" sz="14200" b="1" i="0" dirty="0">
                <a:solidFill>
                  <a:schemeClr val="bg1"/>
                </a:solidFill>
                <a:effectLst/>
                <a:latin typeface="Roboto" panose="02000000000000000000" pitchFamily="2" charset="0"/>
              </a:rPr>
              <a:t>≤ 24</a:t>
            </a:r>
            <a:br>
              <a:rPr lang="en-US" sz="14200" dirty="0">
                <a:solidFill>
                  <a:schemeClr val="bg1"/>
                </a:solidFill>
                <a:effectLst/>
                <a:latin typeface="Times" pitchFamily="2" charset="0"/>
              </a:rPr>
            </a:b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a</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&gt; 24</a:t>
            </a:r>
            <a:endParaRPr lang="en-US" sz="5400" b="1" baseline="-25000" dirty="0">
              <a:solidFill>
                <a:schemeClr val="bg1"/>
              </a:solidFill>
            </a:endParaRPr>
          </a:p>
        </p:txBody>
      </p:sp>
    </p:spTree>
    <p:extLst>
      <p:ext uri="{BB962C8B-B14F-4D97-AF65-F5344CB8AC3E}">
        <p14:creationId xmlns:p14="http://schemas.microsoft.com/office/powerpoint/2010/main" val="42419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So…what?</a:t>
            </a:r>
          </a:p>
        </p:txBody>
      </p:sp>
    </p:spTree>
    <p:extLst>
      <p:ext uri="{BB962C8B-B14F-4D97-AF65-F5344CB8AC3E}">
        <p14:creationId xmlns:p14="http://schemas.microsoft.com/office/powerpoint/2010/main" val="319550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5884</TotalTime>
  <Words>955</Words>
  <Application>Microsoft Macintosh PowerPoint</Application>
  <PresentationFormat>Widescreen</PresentationFormat>
  <Paragraphs>70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inherit</vt:lpstr>
      <vt:lpstr>Noto Serif</vt:lpstr>
      <vt:lpstr>Roboto</vt:lpstr>
      <vt:lpstr>Times</vt:lpstr>
      <vt:lpstr>Office Theme</vt:lpstr>
      <vt:lpstr>Admin</vt:lpstr>
      <vt:lpstr>Week 8</vt:lpstr>
      <vt:lpstr>Hypotheses!</vt:lpstr>
      <vt:lpstr>Ho</vt:lpstr>
      <vt:lpstr>Ha</vt:lpstr>
      <vt:lpstr>PowerPoint Presentation</vt:lpstr>
      <vt:lpstr>How we write  it out</vt:lpstr>
      <vt:lpstr>H0: μ ≤ 24 Ha: μ &gt; 24</vt:lpstr>
      <vt:lpstr>So…what?</vt:lpstr>
      <vt:lpstr>This is Stupid</vt:lpstr>
      <vt:lpstr>Don’t worry, it gets worse better</vt:lpstr>
      <vt:lpstr>Error</vt:lpstr>
      <vt:lpstr>PowerPoint Presentation</vt:lpstr>
      <vt:lpstr>Type 1 Errors</vt:lpstr>
      <vt:lpstr>Type 2 Errors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34</cp:revision>
  <cp:lastPrinted>2022-10-04T18:05:05Z</cp:lastPrinted>
  <dcterms:created xsi:type="dcterms:W3CDTF">2022-09-30T15:19:48Z</dcterms:created>
  <dcterms:modified xsi:type="dcterms:W3CDTF">2022-10-11T18:04:56Z</dcterms:modified>
</cp:coreProperties>
</file>