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96" r:id="rId4"/>
    <p:sldId id="297" r:id="rId5"/>
    <p:sldId id="294" r:id="rId6"/>
    <p:sldId id="272" r:id="rId7"/>
    <p:sldId id="298" r:id="rId8"/>
    <p:sldId id="304" r:id="rId9"/>
    <p:sldId id="276" r:id="rId10"/>
    <p:sldId id="300" r:id="rId11"/>
    <p:sldId id="275" r:id="rId12"/>
    <p:sldId id="299" r:id="rId13"/>
    <p:sldId id="305" r:id="rId14"/>
    <p:sldId id="306" r:id="rId15"/>
    <p:sldId id="282" r:id="rId16"/>
    <p:sldId id="280" r:id="rId17"/>
    <p:sldId id="291" r:id="rId18"/>
    <p:sldId id="281" r:id="rId19"/>
    <p:sldId id="307" r:id="rId20"/>
    <p:sldId id="283" r:id="rId21"/>
    <p:sldId id="284" r:id="rId22"/>
    <p:sldId id="292" r:id="rId23"/>
    <p:sldId id="308" r:id="rId24"/>
    <p:sldId id="285" r:id="rId25"/>
    <p:sldId id="309" r:id="rId26"/>
    <p:sldId id="295" r:id="rId27"/>
    <p:sldId id="303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06544B-62BE-1544-9D20-6466B717EDB8}">
          <p14:sldIdLst>
            <p14:sldId id="256"/>
            <p14:sldId id="293"/>
            <p14:sldId id="296"/>
            <p14:sldId id="297"/>
            <p14:sldId id="294"/>
            <p14:sldId id="272"/>
            <p14:sldId id="298"/>
            <p14:sldId id="304"/>
            <p14:sldId id="276"/>
            <p14:sldId id="300"/>
            <p14:sldId id="275"/>
            <p14:sldId id="299"/>
            <p14:sldId id="305"/>
            <p14:sldId id="306"/>
            <p14:sldId id="282"/>
            <p14:sldId id="280"/>
            <p14:sldId id="291"/>
            <p14:sldId id="281"/>
            <p14:sldId id="307"/>
            <p14:sldId id="283"/>
            <p14:sldId id="284"/>
            <p14:sldId id="292"/>
            <p14:sldId id="308"/>
            <p14:sldId id="285"/>
            <p14:sldId id="309"/>
            <p14:sldId id="295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476"/>
  </p:normalViewPr>
  <p:slideViewPr>
    <p:cSldViewPr snapToGrid="0">
      <p:cViewPr varScale="1">
        <p:scale>
          <a:sx n="105" d="100"/>
          <a:sy n="105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227F37-3B84-7248-9BC5-A6309A03E55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B8F631-99FB-6340-909A-99633E5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beginning of week 2.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perform these initial descriptive measures in order to understand if our data looks like this. Mean, Median, and Mode should roughly be the same. We want symmetry. </a:t>
            </a:r>
          </a:p>
          <a:p>
            <a:endParaRPr lang="en-US" dirty="0"/>
          </a:p>
          <a:p>
            <a:r>
              <a:rPr lang="en-US" dirty="0"/>
              <a:t>We’ll get into this at a later date (when we talk about sampling) but I wanted you to know why we’re starting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If repeated random samples of size n are taken from a population with a mean or mu and a standard deviation, the sampling </a:t>
            </a:r>
            <a:r>
              <a:rPr lang="en-US" sz="1200" dirty="0" err="1"/>
              <a:t>distributiuon</a:t>
            </a:r>
            <a:r>
              <a:rPr lang="en-US" sz="1200" dirty="0"/>
              <a:t> of sample means will have a mean equal to mu and a standard error equal to standard deviation over the square root of N. Moreover, as n increases the sampling </a:t>
            </a:r>
            <a:r>
              <a:rPr lang="en-US" sz="1200" dirty="0" err="1"/>
              <a:t>distriubution</a:t>
            </a:r>
            <a:r>
              <a:rPr lang="en-US" sz="1200" dirty="0"/>
              <a:t> will approach a normal distribution. </a:t>
            </a:r>
          </a:p>
          <a:p>
            <a:endParaRPr lang="en-US" sz="1200" dirty="0"/>
          </a:p>
          <a:p>
            <a:r>
              <a:rPr lang="en-US" sz="1200" dirty="0"/>
              <a:t>This is a fancy way of saying, “More data means less moves with new data.” </a:t>
            </a:r>
          </a:p>
          <a:p>
            <a:endParaRPr lang="en-US" sz="1200" dirty="0"/>
          </a:p>
          <a:p>
            <a:r>
              <a:rPr lang="en-US" sz="1200" dirty="0"/>
              <a:t>Example: course stuff, GPA, tests, final grades.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a starting point but let’s hold off on this a bit. </a:t>
            </a:r>
          </a:p>
          <a:p>
            <a:endParaRPr lang="en-US" dirty="0"/>
          </a:p>
          <a:p>
            <a:r>
              <a:rPr lang="en-US" dirty="0"/>
              <a:t>What you should know about this, I’ll cover as it comes up this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a starting point but let’s hold off on this a bit. </a:t>
            </a:r>
          </a:p>
          <a:p>
            <a:endParaRPr lang="en-US" dirty="0"/>
          </a:p>
          <a:p>
            <a:r>
              <a:rPr lang="en-US" dirty="0"/>
              <a:t>What you should know about this, I’ll cover as it comes up this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6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/>
              <a:t>Not a ton of administration to cover. 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/>
              <a:t>This is the first full week and so we’ll be getting to know each other. I’ve taken a ton of the feedback from last semester and used it here. Mostly I was told to: </a:t>
            </a:r>
          </a:p>
          <a:p>
            <a:pPr marL="0" indent="0">
              <a:buNone/>
            </a:pPr>
            <a:endParaRPr lang="en-US" i="0" dirty="0"/>
          </a:p>
          <a:p>
            <a:pPr marL="228600" indent="-228600">
              <a:buAutoNum type="arabicPeriod"/>
            </a:pPr>
            <a:r>
              <a:rPr lang="en-US" i="0" dirty="0"/>
              <a:t>Abandon the book’s test banks (they were bad and full of mistakes). </a:t>
            </a:r>
          </a:p>
          <a:p>
            <a:pPr marL="228600" indent="-228600">
              <a:buAutoNum type="arabicPeriod"/>
            </a:pPr>
            <a:r>
              <a:rPr lang="en-US" i="0" dirty="0"/>
              <a:t>Be more purposeful with content (as in, strip it of as much fluff as possible). </a:t>
            </a:r>
          </a:p>
          <a:p>
            <a:pPr marL="228600" indent="-228600">
              <a:buAutoNum type="arabicPeriod"/>
            </a:pPr>
            <a:r>
              <a:rPr lang="en-US" i="0" dirty="0"/>
              <a:t>Make the </a:t>
            </a:r>
            <a:r>
              <a:rPr lang="en-US" i="0" dirty="0" err="1"/>
              <a:t>homeworks</a:t>
            </a:r>
            <a:r>
              <a:rPr lang="en-US" i="0" dirty="0"/>
              <a:t> about the act of stats, not the terms.</a:t>
            </a:r>
          </a:p>
          <a:p>
            <a:pPr marL="228600" indent="-228600">
              <a:buAutoNum type="arabicPeriod"/>
            </a:pPr>
            <a:r>
              <a:rPr lang="en-US" i="0" dirty="0"/>
              <a:t>Give a full week.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/>
              <a:t>_____________________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232943" indent="-232943">
              <a:buAutoNum type="arabicPeriod"/>
            </a:pPr>
            <a:r>
              <a:rPr lang="en-US" i="0" dirty="0"/>
              <a:t>Is the professor teaching this for the first time? If so, be on guard. We are very human.</a:t>
            </a:r>
          </a:p>
          <a:p>
            <a:pPr marL="232943" indent="-232943">
              <a:buAutoNum type="arabicPeriod"/>
            </a:pPr>
            <a:r>
              <a:rPr lang="en-US" i="0" dirty="0"/>
              <a:t>Does the promised content match up to the promises (as in, does the stuff like attempts, </a:t>
            </a:r>
            <a:r>
              <a:rPr lang="en-US" i="0" dirty="0" err="1"/>
              <a:t>etc</a:t>
            </a:r>
            <a:r>
              <a:rPr lang="en-US" i="0" dirty="0"/>
              <a:t>, match up with what was expected?).</a:t>
            </a:r>
          </a:p>
          <a:p>
            <a:pPr marL="232943" indent="-232943">
              <a:buAutoNum type="arabicPeriod"/>
            </a:pPr>
            <a:r>
              <a:rPr lang="en-US" dirty="0"/>
              <a:t>Can you find the publisher’s website for the course materials?</a:t>
            </a:r>
          </a:p>
          <a:p>
            <a:pPr marL="232943" indent="-232943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N-1 for samples, and N when population is known.</a:t>
            </a:r>
          </a:p>
          <a:p>
            <a:endParaRPr lang="en-US" dirty="0"/>
          </a:p>
          <a:p>
            <a:r>
              <a:rPr lang="en-US" dirty="0"/>
              <a:t>It essentially increases accuracy</a:t>
            </a:r>
          </a:p>
          <a:p>
            <a:endParaRPr lang="en-US" dirty="0"/>
          </a:p>
          <a:p>
            <a:r>
              <a:rPr lang="en-US" dirty="0"/>
              <a:t>When calculating the std of a sample, they change the n in the </a:t>
            </a:r>
            <a:r>
              <a:rPr lang="en-US" dirty="0" err="1"/>
              <a:t>demonimator</a:t>
            </a:r>
            <a:r>
              <a:rPr lang="en-US" dirty="0"/>
              <a:t> to n-1. This slight reduction in the denominator results in a larger standard deviation. One that better reflects the true standard deviation of the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0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of the z-score tells you how many standard deviations you are away from the mean. If a z-score is equal to 0, it is on the mean.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5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N-1 for samples, and N when population is known.</a:t>
            </a:r>
          </a:p>
          <a:p>
            <a:endParaRPr lang="en-US" dirty="0"/>
          </a:p>
          <a:p>
            <a:r>
              <a:rPr lang="en-US" dirty="0"/>
              <a:t>It essentially increases accuracy</a:t>
            </a:r>
          </a:p>
          <a:p>
            <a:endParaRPr lang="en-US" dirty="0"/>
          </a:p>
          <a:p>
            <a:r>
              <a:rPr lang="en-US" dirty="0"/>
              <a:t>When calculating the std of a sample, they change the n in the </a:t>
            </a:r>
            <a:r>
              <a:rPr lang="en-US" dirty="0" err="1"/>
              <a:t>demonimator</a:t>
            </a:r>
            <a:r>
              <a:rPr lang="en-US" dirty="0"/>
              <a:t> to n-1. This slight reduction in the denominator results in a larger standard deviation. One that better reflects the true standard deviation of the population.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32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of the z-score tells you how many standard deviations you are away from the mean. If a z-score is equal to 0, it is on the mean.</a:t>
            </a:r>
          </a:p>
          <a:p>
            <a:endParaRPr lang="en-US" dirty="0"/>
          </a:p>
          <a:p>
            <a:r>
              <a:rPr lang="en-US" dirty="0"/>
              <a:t>There is a table on page 764 with z-scores. Let’s do a few. </a:t>
            </a:r>
          </a:p>
          <a:p>
            <a:endParaRPr lang="en-US" dirty="0"/>
          </a:p>
          <a:p>
            <a:r>
              <a:rPr lang="en-US" dirty="0"/>
              <a:t>It is a composite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0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things to worry about with z-scores is that you end up with a value…and so </a:t>
            </a:r>
            <a:r>
              <a:rPr lang="en-US"/>
              <a:t>we have to refer to a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9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/>
              <a:t>mean computers…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0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you Thursday!!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so, last Thursday, we mostly all sat here while I tried to talk about the potential of stats, to describe what we’re going to learn and what we’ll be able to do. If you remember, I said stats typically does 3 things.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describe data, compare things, or relate (correlation, regression models,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for this week, we’re going to focus on “describing” and that sounds boring but it’s the basic first step we almost always take.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normal curve is a standardized one. </a:t>
            </a:r>
          </a:p>
          <a:p>
            <a:endParaRPr lang="en-US" dirty="0"/>
          </a:p>
          <a:p>
            <a:r>
              <a:rPr lang="en-US" dirty="0"/>
              <a:t>Consider the following: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SND allows researchers to calculate the probability of randomly obtaining a score from the distribution (i.e. sample). For example, there is a 68% probability of randomly selecting a score between -1 and +1 standard deviations from the mean (see Fig. 4).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/>
              <a:t>Normal distribution could be </a:t>
            </a:r>
            <a:r>
              <a:rPr lang="en-US" i="1" dirty="0"/>
              <a:t>anything </a:t>
            </a:r>
            <a:r>
              <a:rPr lang="en-US" i="0" dirty="0"/>
              <a:t>and that’s what makes standardizing so useful.</a:t>
            </a:r>
          </a:p>
          <a:p>
            <a:endParaRPr lang="en-US" i="0" dirty="0"/>
          </a:p>
          <a:p>
            <a:r>
              <a:rPr lang="en-US" i="0" dirty="0"/>
              <a:t>We just constantly go back to this model to help us make sense of what our data are saying.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 is why this works. We want data to look like this, to be normally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Tendency is why this works. We want data to look like this, to be normally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center or typicality of a distribution. The three most common measures of central tendency are mean, median, mode.</a:t>
            </a:r>
          </a:p>
          <a:p>
            <a:endParaRPr lang="en-US" sz="1200" dirty="0"/>
          </a:p>
          <a:p>
            <a:r>
              <a:rPr lang="en-US" sz="1200" dirty="0"/>
              <a:t>This central tendency will have a lot more context once we talk about skewness and kurtosis.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8F631-99FB-6340-909A-99633E55D3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B4ED-7DBA-5396-53DF-5AAD206E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DA02-417A-D1DA-3EE0-A0EE7BAD7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6EA2-952E-D736-0216-3093DD9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D23D-0DF5-47BE-D19D-0AE69306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F344D-C33E-F378-BA43-55B3A75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7F6A-E011-D42B-AFB1-AD85560A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DB1F7-9081-C9E1-3614-4B1BF2DAF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0122-B7DF-53E3-FBD1-950DEA2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A332-4A7E-5120-E72F-C4481EE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B271-AF91-0099-832A-BB4EF745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516B-6DE9-753F-4EC0-B1F7C2A2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71688-2B22-1272-CF92-663D6FC2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E8B0-DE20-A8AB-ED51-84881971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31DE-49AE-BA76-3477-C3445169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A78B-E271-D5B9-F3C4-220644F0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E53-B143-1A38-BFF8-5490D6D5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7EB7-45DA-E038-FA7B-6CF07DAD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7B84-F222-C821-229A-EADA1BBA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1E1A-AEAE-E1AB-009D-C121F7B4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29EE-5243-FC45-8C63-3871B15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5DE-72C7-81F1-9663-80B9426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40757-7B72-2DB6-1715-63C368408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C47A-CB4D-C26C-96FC-A6DAEE8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99BC-2BF2-BFA2-C7F6-47F06D3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01BB-33C9-D701-4116-A0154AF2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FEE-A20E-FA94-EBAF-2FE376A7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C86F-444A-619B-2131-D68D486D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041B-614E-745E-3123-2CD567BE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2A99-8936-F332-F450-A8ED2D83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5A1AB-5D88-2EAA-575A-5DA52955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1655-E044-D02D-8993-7D0D0772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9155-4EB0-29D1-6353-40C398EF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CEE5-1BF5-6094-711F-53859E67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4329-8F88-914B-19CF-94133657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3F5E5-786F-D30C-EFC1-1D1B955BF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875D-A5C7-EE74-EB8A-68C0053E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9AB0F-599A-FF00-20E4-DDCAE7CB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1DAAE-B79A-88BF-41AA-E5AA7D0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657E-E77B-1B4D-48A2-8F7B9DC2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E8F2-6FD5-1017-8D6E-C5D613DB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FFC42-DB02-CA3B-94CE-FDBD4875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69B78-AB8E-8389-C12E-4D03FE3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71EB1-0F1B-1AD8-BBD4-0E2B3C59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526B2-EB6E-CEB6-AFA8-93F95E4A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683F-7194-BBA4-9209-B8692E9F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B1AF-E2BD-072A-973A-A1A57808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3300-D51F-34E1-7ABF-4C644C80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6972-8FC1-DAF4-F1CE-FC8F7ECC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299D1-10A1-1CD5-B8D8-B547B5370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43D5-FA96-BC04-27A6-F103813D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D92F-1CCB-E23C-1656-C8096859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0DDF-E19F-6C76-6EF7-92DF20E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C450-0105-6F05-98D2-856915DE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50A7-37ED-7663-349F-B988439DB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B6C00-089C-49CC-5237-B193131E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D96B-4E23-4B02-C688-4163020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1846-ECE6-4F48-102F-E7170A5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7B68-CC29-C3BF-73A2-2D87FC1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F48A-6550-90AC-F4D7-2CC8B04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5A10-DCAA-22FB-96C8-7A358F6A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DB44-AC6D-7A86-4BD1-DC819589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D9CA-4451-1A41-A40A-C8FC517D1A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C556-61D6-D8F0-48D0-FB05E660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B54D-9FD0-DF10-C341-453B8DF94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E4F5-9D93-EF4C-9254-096F509B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jI_LcQOOs4?feature=oembe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79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CIST 2500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2921238"/>
            <a:ext cx="11029167" cy="1655762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dispersion and the z</a:t>
            </a:r>
          </a:p>
        </p:txBody>
      </p:sp>
    </p:spTree>
    <p:extLst>
      <p:ext uri="{BB962C8B-B14F-4D97-AF65-F5344CB8AC3E}">
        <p14:creationId xmlns:p14="http://schemas.microsoft.com/office/powerpoint/2010/main" val="136791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1026" name="Picture 2" descr="What is Skewness in Statistics? | Statistics for Data Science">
            <a:extLst>
              <a:ext uri="{FF2B5EF4-FFF2-40B4-BE49-F238E27FC236}">
                <a16:creationId xmlns:a16="http://schemas.microsoft.com/office/drawing/2014/main" id="{A1BAAEC5-CD5F-9893-8E82-587690C1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3488"/>
            <a:ext cx="12192000" cy="48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9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1285280"/>
            <a:ext cx="9866334" cy="428744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CENTRAL</a:t>
            </a:r>
          </a:p>
          <a:p>
            <a:r>
              <a:rPr lang="en-US" sz="8000" dirty="0">
                <a:solidFill>
                  <a:schemeClr val="bg1"/>
                </a:solidFill>
              </a:rPr>
              <a:t>LIMIT</a:t>
            </a:r>
          </a:p>
          <a:p>
            <a:r>
              <a:rPr lang="en-US" sz="8000" dirty="0">
                <a:solidFill>
                  <a:schemeClr val="bg1"/>
                </a:solidFill>
              </a:rPr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87611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population v sample</a:t>
            </a:r>
          </a:p>
        </p:txBody>
      </p:sp>
    </p:spTree>
    <p:extLst>
      <p:ext uri="{BB962C8B-B14F-4D97-AF65-F5344CB8AC3E}">
        <p14:creationId xmlns:p14="http://schemas.microsoft.com/office/powerpoint/2010/main" val="3269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so now what?</a:t>
            </a:r>
          </a:p>
        </p:txBody>
      </p:sp>
    </p:spTree>
    <p:extLst>
      <p:ext uri="{BB962C8B-B14F-4D97-AF65-F5344CB8AC3E}">
        <p14:creationId xmlns:p14="http://schemas.microsoft.com/office/powerpoint/2010/main" val="249553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2921238"/>
            <a:ext cx="9866334" cy="16557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dispersion!</a:t>
            </a:r>
          </a:p>
        </p:txBody>
      </p:sp>
    </p:spTree>
    <p:extLst>
      <p:ext uri="{BB962C8B-B14F-4D97-AF65-F5344CB8AC3E}">
        <p14:creationId xmlns:p14="http://schemas.microsoft.com/office/powerpoint/2010/main" val="92509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595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variance</a:t>
            </a:r>
          </a:p>
        </p:txBody>
      </p:sp>
      <p:pic>
        <p:nvPicPr>
          <p:cNvPr id="9218" name="Picture 2" descr="Variance: Definition, Formula and Step-by-Step Examples | Indeed.com">
            <a:extLst>
              <a:ext uri="{FF2B5EF4-FFF2-40B4-BE49-F238E27FC236}">
                <a16:creationId xmlns:a16="http://schemas.microsoft.com/office/drawing/2014/main" id="{06CD8E7C-9D9E-EE42-A8A0-B1D7B9E9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2" y="1983660"/>
            <a:ext cx="10126496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4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90409"/>
            <a:ext cx="10332720" cy="347718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Deviations</a:t>
            </a:r>
          </a:p>
          <a:p>
            <a:r>
              <a:rPr lang="el-GR" sz="8000" dirty="0">
                <a:solidFill>
                  <a:schemeClr val="bg1"/>
                </a:solidFill>
              </a:rPr>
              <a:t>Σ</a:t>
            </a:r>
            <a:r>
              <a:rPr lang="en-US" sz="8000" dirty="0">
                <a:solidFill>
                  <a:schemeClr val="bg1"/>
                </a:solidFill>
              </a:rPr>
              <a:t>(x-</a:t>
            </a:r>
            <a:r>
              <a:rPr lang="en-US" sz="8800" dirty="0">
                <a:solidFill>
                  <a:schemeClr val="bg1"/>
                </a:solidFill>
              </a:rPr>
              <a:t>x</a:t>
            </a:r>
            <a:r>
              <a:rPr lang="en-US" sz="8000" dirty="0">
                <a:solidFill>
                  <a:schemeClr val="bg1"/>
                </a:solidFill>
              </a:rPr>
              <a:t>̄)</a:t>
            </a:r>
          </a:p>
        </p:txBody>
      </p:sp>
    </p:spTree>
    <p:extLst>
      <p:ext uri="{BB962C8B-B14F-4D97-AF65-F5344CB8AC3E}">
        <p14:creationId xmlns:p14="http://schemas.microsoft.com/office/powerpoint/2010/main" val="338233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90409"/>
            <a:ext cx="10332720" cy="347718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Should always = 0</a:t>
            </a:r>
          </a:p>
        </p:txBody>
      </p:sp>
    </p:spTree>
    <p:extLst>
      <p:ext uri="{BB962C8B-B14F-4D97-AF65-F5344CB8AC3E}">
        <p14:creationId xmlns:p14="http://schemas.microsoft.com/office/powerpoint/2010/main" val="146910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82789"/>
            <a:ext cx="10332720" cy="34924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Mean Deviation</a:t>
            </a:r>
          </a:p>
          <a:p>
            <a:r>
              <a:rPr lang="en-US" sz="8000" dirty="0">
                <a:solidFill>
                  <a:schemeClr val="bg1"/>
                </a:solidFill>
              </a:rPr>
              <a:t>(|</a:t>
            </a:r>
            <a:r>
              <a:rPr lang="el-GR" sz="8000" dirty="0">
                <a:solidFill>
                  <a:schemeClr val="bg1"/>
                </a:solidFill>
              </a:rPr>
              <a:t>Σ</a:t>
            </a:r>
            <a:r>
              <a:rPr lang="en-US" sz="8000" dirty="0">
                <a:solidFill>
                  <a:schemeClr val="bg1"/>
                </a:solidFill>
              </a:rPr>
              <a:t>(x-</a:t>
            </a:r>
            <a:r>
              <a:rPr lang="en-US" sz="8800" dirty="0">
                <a:solidFill>
                  <a:schemeClr val="bg1"/>
                </a:solidFill>
              </a:rPr>
              <a:t>x</a:t>
            </a:r>
            <a:r>
              <a:rPr lang="en-US" sz="8000" dirty="0">
                <a:solidFill>
                  <a:schemeClr val="bg1"/>
                </a:solidFill>
              </a:rPr>
              <a:t>̄)|) /n</a:t>
            </a:r>
          </a:p>
        </p:txBody>
      </p:sp>
    </p:spTree>
    <p:extLst>
      <p:ext uri="{BB962C8B-B14F-4D97-AF65-F5344CB8AC3E}">
        <p14:creationId xmlns:p14="http://schemas.microsoft.com/office/powerpoint/2010/main" val="264078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682789"/>
            <a:ext cx="10332720" cy="34924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need to standardize</a:t>
            </a:r>
          </a:p>
        </p:txBody>
      </p:sp>
    </p:spTree>
    <p:extLst>
      <p:ext uri="{BB962C8B-B14F-4D97-AF65-F5344CB8AC3E}">
        <p14:creationId xmlns:p14="http://schemas.microsoft.com/office/powerpoint/2010/main" val="42759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2921238"/>
            <a:ext cx="11029167" cy="1655762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70874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82049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Standard Deviation</a:t>
            </a:r>
          </a:p>
        </p:txBody>
      </p:sp>
      <p:pic>
        <p:nvPicPr>
          <p:cNvPr id="7170" name="Picture 2" descr="Standard Deviation Definition">
            <a:extLst>
              <a:ext uri="{FF2B5EF4-FFF2-40B4-BE49-F238E27FC236}">
                <a16:creationId xmlns:a16="http://schemas.microsoft.com/office/drawing/2014/main" id="{08CE634D-54A9-5BB4-57AB-7744482D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2250440"/>
            <a:ext cx="7355840" cy="41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7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n vs n-1</a:t>
            </a:r>
          </a:p>
        </p:txBody>
      </p:sp>
    </p:spTree>
    <p:extLst>
      <p:ext uri="{BB962C8B-B14F-4D97-AF65-F5344CB8AC3E}">
        <p14:creationId xmlns:p14="http://schemas.microsoft.com/office/powerpoint/2010/main" val="185064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2905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Z-Scores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A0564-8945-3062-7113-28968D17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1093470"/>
            <a:ext cx="12893040" cy="96697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0732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ok, so now what?</a:t>
            </a:r>
          </a:p>
        </p:txBody>
      </p:sp>
    </p:spTree>
    <p:extLst>
      <p:ext uri="{BB962C8B-B14F-4D97-AF65-F5344CB8AC3E}">
        <p14:creationId xmlns:p14="http://schemas.microsoft.com/office/powerpoint/2010/main" val="101238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72905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Z-Score</a:t>
            </a:r>
          </a:p>
        </p:txBody>
      </p:sp>
      <p:pic>
        <p:nvPicPr>
          <p:cNvPr id="2050" name="Picture 2" descr="Basics: Standardization and the Z score | Fred Clavel, Ph.D.">
            <a:extLst>
              <a:ext uri="{FF2B5EF4-FFF2-40B4-BE49-F238E27FC236}">
                <a16:creationId xmlns:a16="http://schemas.microsoft.com/office/drawing/2014/main" id="{8E0463D0-DDDF-B271-6402-90424CDAD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12" y="1953180"/>
            <a:ext cx="9227976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 fontScale="925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and we get even weirder…</a:t>
            </a:r>
          </a:p>
        </p:txBody>
      </p:sp>
    </p:spTree>
    <p:extLst>
      <p:ext uri="{BB962C8B-B14F-4D97-AF65-F5344CB8AC3E}">
        <p14:creationId xmlns:p14="http://schemas.microsoft.com/office/powerpoint/2010/main" val="170894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1543551"/>
            <a:ext cx="10332720" cy="3770897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example </a:t>
            </a:r>
            <a:r>
              <a:rPr lang="en-US" sz="8000" dirty="0" err="1">
                <a:solidFill>
                  <a:schemeClr val="bg1"/>
                </a:solidFill>
              </a:rPr>
              <a:t>wednesday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6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9EAA5-13DF-6B55-E064-01DEFA1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640" y="2816939"/>
            <a:ext cx="10332720" cy="1224121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13536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758537"/>
            <a:ext cx="11029167" cy="5340926"/>
          </a:xfrm>
        </p:spPr>
        <p:txBody>
          <a:bodyPr anchor="ctr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Describe</a:t>
            </a:r>
          </a:p>
          <a:p>
            <a:r>
              <a:rPr lang="en-US" sz="11500" dirty="0">
                <a:solidFill>
                  <a:schemeClr val="bg1"/>
                </a:solidFill>
              </a:rPr>
              <a:t>Compare</a:t>
            </a:r>
          </a:p>
          <a:p>
            <a:r>
              <a:rPr lang="en-US" sz="11500" dirty="0">
                <a:solidFill>
                  <a:schemeClr val="bg1"/>
                </a:solidFill>
              </a:rPr>
              <a:t>Relate</a:t>
            </a:r>
          </a:p>
        </p:txBody>
      </p:sp>
    </p:spTree>
    <p:extLst>
      <p:ext uri="{BB962C8B-B14F-4D97-AF65-F5344CB8AC3E}">
        <p14:creationId xmlns:p14="http://schemas.microsoft.com/office/powerpoint/2010/main" val="148196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16" y="758537"/>
            <a:ext cx="11029167" cy="5340926"/>
          </a:xfrm>
        </p:spPr>
        <p:txBody>
          <a:bodyPr anchor="ctr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20655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54E59-3AFC-FBEA-2EA4-7065DB65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279"/>
            <a:ext cx="12666518" cy="36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098" name="Picture 2" descr="Definition of Normal Curve | Chegg.com">
            <a:extLst>
              <a:ext uri="{FF2B5EF4-FFF2-40B4-BE49-F238E27FC236}">
                <a16:creationId xmlns:a16="http://schemas.microsoft.com/office/drawing/2014/main" id="{276800AA-E325-C8F1-1A48-0AC93B2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-1204"/>
            <a:ext cx="11242963" cy="6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ormal distribution in Pachinko - Lu Le Laboratory">
            <a:hlinkClick r:id="" action="ppaction://media"/>
            <a:extLst>
              <a:ext uri="{FF2B5EF4-FFF2-40B4-BE49-F238E27FC236}">
                <a16:creationId xmlns:a16="http://schemas.microsoft.com/office/drawing/2014/main" id="{3DB776DF-311B-872A-A550-CE965B8BFD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3262" y="26153"/>
            <a:ext cx="12045475" cy="68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2A635E-A53D-7D10-7638-4C37A6DA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9473"/>
            <a:ext cx="9144000" cy="85444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Normal Curve</a:t>
            </a:r>
          </a:p>
        </p:txBody>
      </p:sp>
      <p:pic>
        <p:nvPicPr>
          <p:cNvPr id="4098" name="Picture 2" descr="Definition of Normal Curve | Chegg.com">
            <a:extLst>
              <a:ext uri="{FF2B5EF4-FFF2-40B4-BE49-F238E27FC236}">
                <a16:creationId xmlns:a16="http://schemas.microsoft.com/office/drawing/2014/main" id="{276800AA-E325-C8F1-1A48-0AC93B2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-1204"/>
            <a:ext cx="11242963" cy="68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346D13E-F1D5-8AB8-200D-737B3EA5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33" y="1285280"/>
            <a:ext cx="9866334" cy="428744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CENTRAL</a:t>
            </a:r>
          </a:p>
          <a:p>
            <a:r>
              <a:rPr lang="en-US" sz="8000" dirty="0">
                <a:solidFill>
                  <a:schemeClr val="bg1"/>
                </a:solidFill>
              </a:rPr>
              <a:t>TENDENCY</a:t>
            </a:r>
          </a:p>
        </p:txBody>
      </p:sp>
    </p:spTree>
    <p:extLst>
      <p:ext uri="{BB962C8B-B14F-4D97-AF65-F5344CB8AC3E}">
        <p14:creationId xmlns:p14="http://schemas.microsoft.com/office/powerpoint/2010/main" val="41597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1001</Words>
  <Application>Microsoft Office PowerPoint</Application>
  <PresentationFormat>Widescreen</PresentationFormat>
  <Paragraphs>126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Office Theme</vt:lpstr>
      <vt:lpstr>CIST 2500</vt:lpstr>
      <vt:lpstr>PowerPoint Presentation</vt:lpstr>
      <vt:lpstr>PowerPoint Presentation</vt:lpstr>
      <vt:lpstr>PowerPoint Presentation</vt:lpstr>
      <vt:lpstr>Normal Curve</vt:lpstr>
      <vt:lpstr>Normal Curve</vt:lpstr>
      <vt:lpstr>PowerPoint Presentation</vt:lpstr>
      <vt:lpstr>Normal Curve</vt:lpstr>
      <vt:lpstr>PowerPoint Presentation</vt:lpstr>
      <vt:lpstr>Normal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2500</dc:title>
  <dc:creator>Nicolas LaLone</dc:creator>
  <cp:lastModifiedBy>Nicolas LaLone</cp:lastModifiedBy>
  <cp:revision>25</cp:revision>
  <cp:lastPrinted>2023-02-06T17:24:47Z</cp:lastPrinted>
  <dcterms:created xsi:type="dcterms:W3CDTF">2022-09-05T13:25:17Z</dcterms:created>
  <dcterms:modified xsi:type="dcterms:W3CDTF">2023-02-06T18:54:39Z</dcterms:modified>
</cp:coreProperties>
</file>