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6"/>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762000" y="2463800"/>
            <a:ext cx="11480800" cy="2540000"/>
          </a:xfrm>
          <a:prstGeom prst="rect">
            <a:avLst/>
          </a:prstGeom>
        </p:spPr>
        <p:txBody>
          <a:bodyPr anchor="b"/>
          <a:lstStyle/>
          <a:p>
            <a:pPr/>
            <a:r>
              <a:t>Title Text</a:t>
            </a:r>
          </a:p>
        </p:txBody>
      </p:sp>
      <p:sp>
        <p:nvSpPr>
          <p:cNvPr id="12" name="Body Level One…"/>
          <p:cNvSpPr txBox="1"/>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270000" y="6362700"/>
            <a:ext cx="10464800" cy="461061"/>
          </a:xfrm>
          <a:prstGeom prst="rect">
            <a:avLst/>
          </a:prstGeom>
        </p:spPr>
        <p:txBody>
          <a:bodyPr anchor="t">
            <a:spAutoFit/>
          </a:bodyPr>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–Johnny Appleseed</a:t>
            </a:r>
          </a:p>
        </p:txBody>
      </p:sp>
      <p:sp>
        <p:nvSpPr>
          <p:cNvPr id="94" name="“Type a quote here.”"/>
          <p:cNvSpPr/>
          <p:nvPr>
            <p:ph type="body" sz="quarter" idx="22"/>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“Type a quote here.” </a:t>
            </a:r>
          </a:p>
        </p:txBody>
      </p:sp>
      <p:sp>
        <p:nvSpPr>
          <p:cNvPr id="9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12800" y="0"/>
            <a:ext cx="14622784"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effectLst/>
                <a:latin typeface="Helvetica"/>
                <a:ea typeface="Helvetica"/>
                <a:cs typeface="Helvetica"/>
                <a:sym typeface="Helvetica"/>
              </a:defRPr>
            </a:pPr>
          </a:p>
        </p:txBody>
      </p:sp>
      <p:sp>
        <p:nvSpPr>
          <p:cNvPr id="118"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effectLst/>
                <a:latin typeface="Helvetica"/>
                <a:ea typeface="Helvetica"/>
                <a:cs typeface="Helvetica"/>
                <a:sym typeface="Helvetica"/>
              </a:defRPr>
            </a:pPr>
          </a:p>
        </p:txBody>
      </p:sp>
      <p:sp>
        <p:nvSpPr>
          <p:cNvPr id="119" name="Title Text"/>
          <p:cNvSpPr txBox="1"/>
          <p:nvPr>
            <p:ph type="title"/>
          </p:nvPr>
        </p:nvSpPr>
        <p:spPr>
          <a:xfrm>
            <a:off x="508000" y="800100"/>
            <a:ext cx="11988800" cy="1219200"/>
          </a:xfrm>
          <a:prstGeom prst="rect">
            <a:avLst/>
          </a:prstGeom>
        </p:spPr>
        <p:txBody>
          <a:bodyPr/>
          <a:lstStyle>
            <a:lvl1pPr>
              <a:lnSpc>
                <a:spcPct val="90000"/>
              </a:lnSpc>
              <a:spcBef>
                <a:spcPts val="1600"/>
              </a:spcBef>
              <a:defRPr b="0" sz="7000">
                <a:solidFill>
                  <a:srgbClr val="D93E2B"/>
                </a:solidFill>
                <a:latin typeface="Bodoni SvtyTwo ITC TT-Book"/>
                <a:ea typeface="Bodoni SvtyTwo ITC TT-Book"/>
                <a:cs typeface="Bodoni SvtyTwo ITC TT-Book"/>
                <a:sym typeface="Bodoni SvtyTwo ITC TT-Book"/>
              </a:defRPr>
            </a:lvl1pPr>
          </a:lstStyle>
          <a:p>
            <a:pPr>
              <a:defRPr>
                <a:effectLst/>
              </a:defRPr>
            </a:pPr>
            <a:r>
              <a:t>Title Text</a:t>
            </a:r>
          </a:p>
        </p:txBody>
      </p:sp>
      <p:sp>
        <p:nvSpPr>
          <p:cNvPr id="120" name="Body Level One…"/>
          <p:cNvSpPr txBox="1"/>
          <p:nvPr>
            <p:ph type="body" idx="1"/>
          </p:nvPr>
        </p:nvSpPr>
        <p:spPr>
          <a:xfrm>
            <a:off x="508000" y="2628900"/>
            <a:ext cx="11988800" cy="6096000"/>
          </a:xfrm>
          <a:prstGeom prst="rect">
            <a:avLst/>
          </a:prstGeom>
        </p:spPr>
        <p:txBody>
          <a:bodyPr/>
          <a:lstStyle>
            <a:lvl1pPr marL="469900" indent="-4699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1pPr>
            <a:lvl2pPr marL="939800" indent="-4699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2pPr>
            <a:lvl3pPr marL="1409700" indent="-4699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3pPr>
            <a:lvl4pPr marL="1879600" indent="-4699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4pPr>
            <a:lvl5pPr marL="2349500" indent="-4699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121" name="Slide Number"/>
          <p:cNvSpPr txBox="1"/>
          <p:nvPr>
            <p:ph type="sldNum" sz="quarter" idx="2"/>
          </p:nvPr>
        </p:nvSpPr>
        <p:spPr>
          <a:xfrm>
            <a:off x="6324599" y="9258300"/>
            <a:ext cx="342901" cy="406400"/>
          </a:xfrm>
          <a:prstGeom prst="rect">
            <a:avLst/>
          </a:prstGeom>
        </p:spPr>
        <p:txBody>
          <a:bodyPr/>
          <a:lstStyle>
            <a:lvl1pPr>
              <a:defRPr>
                <a:solidFill>
                  <a:srgbClr val="4C4946"/>
                </a:solidFill>
                <a:latin typeface="Palatino"/>
                <a:ea typeface="Palatino"/>
                <a:cs typeface="Palatino"/>
                <a:sym typeface="Palatino"/>
              </a:defRPr>
            </a:lvl1p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104900" y="127000"/>
            <a:ext cx="10795000" cy="7200415"/>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Title Text"/>
          <p:cNvSpPr txBox="1"/>
          <p:nvPr>
            <p:ph type="title"/>
          </p:nvPr>
        </p:nvSpPr>
        <p:spPr>
          <a:xfrm>
            <a:off x="762000" y="6883400"/>
            <a:ext cx="11480800" cy="1079500"/>
          </a:xfrm>
          <a:prstGeom prst="rect">
            <a:avLst/>
          </a:prstGeom>
        </p:spPr>
        <p:txBody>
          <a:bodyPr anchor="b"/>
          <a:lstStyle/>
          <a:p>
            <a:pPr/>
            <a:r>
              <a:t>Title Text</a:t>
            </a:r>
          </a:p>
        </p:txBody>
      </p:sp>
      <p:sp>
        <p:nvSpPr>
          <p:cNvPr id="22" name="Body Level One…"/>
          <p:cNvSpPr txBox="1"/>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762000" y="3517900"/>
            <a:ext cx="11480800" cy="2717800"/>
          </a:xfrm>
          <a:prstGeom prst="rect">
            <a:avLst/>
          </a:prstGeom>
        </p:spPr>
        <p:txBody>
          <a:bodyPr/>
          <a:lstStyle/>
          <a:p>
            <a:pPr/>
            <a:r>
              <a:t>Title Text</a:t>
            </a:r>
          </a:p>
        </p:txBody>
      </p:sp>
      <p:sp>
        <p:nvSpPr>
          <p:cNvPr id="31" name="Slide Number"/>
          <p:cNvSpPr txBox="1"/>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5130800" y="419100"/>
            <a:ext cx="9262596"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Title Text"/>
          <p:cNvSpPr txBox="1"/>
          <p:nvPr>
            <p:ph type="title"/>
          </p:nvPr>
        </p:nvSpPr>
        <p:spPr>
          <a:xfrm>
            <a:off x="762000" y="419100"/>
            <a:ext cx="5384800" cy="4597400"/>
          </a:xfrm>
          <a:prstGeom prst="rect">
            <a:avLst/>
          </a:prstGeom>
        </p:spPr>
        <p:txBody>
          <a:bodyPr anchor="b"/>
          <a:lstStyle>
            <a:lvl1pPr>
              <a:defRPr sz="5200"/>
            </a:lvl1pPr>
          </a:lstStyle>
          <a:p>
            <a:pPr/>
            <a:r>
              <a:t>Title Text</a:t>
            </a:r>
          </a:p>
        </p:txBody>
      </p:sp>
      <p:sp>
        <p:nvSpPr>
          <p:cNvPr id="40" name="Body Level One…"/>
          <p:cNvSpPr txBox="1"/>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5800664" y="1714886"/>
            <a:ext cx="7997247" cy="7467215"/>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965200"/>
            <a:ext cx="11480800" cy="782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6007100" y="4356100"/>
            <a:ext cx="6870700" cy="4909486"/>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Image"/>
          <p:cNvSpPr/>
          <p:nvPr>
            <p:ph type="pic" sz="half" idx="22"/>
          </p:nvPr>
        </p:nvSpPr>
        <p:spPr>
          <a:xfrm>
            <a:off x="5918200" y="-304800"/>
            <a:ext cx="6451600" cy="64516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Image"/>
          <p:cNvSpPr/>
          <p:nvPr>
            <p:ph type="pic" idx="23"/>
          </p:nvPr>
        </p:nvSpPr>
        <p:spPr>
          <a:xfrm>
            <a:off x="-825500" y="419100"/>
            <a:ext cx="9258300" cy="8643492"/>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74600"/>
          </a:xfrm>
          <a:prstGeom prst="rect">
            <a:avLst/>
          </a:prstGeom>
          <a:ln w="12700">
            <a:miter lim="400000"/>
          </a:ln>
        </p:spPr>
        <p:txBody>
          <a:bodyPr wrap="none" lIns="50800" tIns="50800" rIns="50800" bIns="50800">
            <a:spAutoFit/>
          </a:bodyPr>
          <a:lstStyle>
            <a:lvl1pPr>
              <a:defRPr sz="1800">
                <a:latin typeface="+mn-lt"/>
                <a:ea typeface="+mn-ea"/>
                <a:cs typeface="+mn-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2286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4572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6858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9144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gisci.org/Ethics/CodeofEthics.aspx" TargetMode="External"/><Relationship Id="rId3" Type="http://schemas.openxmlformats.org/officeDocument/2006/relationships/hyperlink" Target="https://www.asprs.org/ASPRS-Organization/code-of-ethics-of-the-american-society-for-photogrammetry-and-remote-sensing"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e-education.psu.edu/research/projects/gisethicsproducts"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gisci.org/Portals/0/About/craig_UJ_vol5no2.pdf" TargetMode="External"/><Relationship Id="rId3" Type="http://schemas.openxmlformats.org/officeDocument/2006/relationships/hyperlink" Target="http://www.directionsmag.com/webinars/distinguished-geospatial-speaker-series-ethics-in-gis-education-and-pr/467287"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tif"/><Relationship Id="rId3" Type="http://schemas.openxmlformats.org/officeDocument/2006/relationships/hyperlink" Target="http://www.wordmaps.net/#manhattan" TargetMode="External"/><Relationship Id="rId4" Type="http://schemas.openxmlformats.org/officeDocument/2006/relationships/hyperlink" Target="http://www.nytimes.com/1997/08/30/opinion/manhattan.html" TargetMode="External"/><Relationship Id="rId5" Type="http://schemas.openxmlformats.org/officeDocument/2006/relationships/hyperlink" Target="http://www.orkposters.com/manhattan.html" TargetMode="External"/><Relationship Id="rId6" Type="http://schemas.openxmlformats.org/officeDocument/2006/relationships/hyperlink" Target="http://wirednewyork.com/forum/showthread.php?t=9836&amp;page=3"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tif"/><Relationship Id="rId3" Type="http://schemas.openxmlformats.org/officeDocument/2006/relationships/hyperlink" Target="http://dabrownstein.wordpress.com/2013/07/03/the-recent-resurgence-of-manually-made-map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tif"/><Relationship Id="rId3" Type="http://schemas.openxmlformats.org/officeDocument/2006/relationships/hyperlink" Target="https://www.flickr.com/photos/gisuser/sets/72157634658904788/" TargetMode="External"/><Relationship Id="rId4" Type="http://schemas.openxmlformats.org/officeDocument/2006/relationships/hyperlink" Target="http://blog.gisuser.com/2013/07/15/esriuc-map-gallery-peoples-choice-winner-inspired-by-van-gogh/"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eoHumanities…"/>
          <p:cNvSpPr txBox="1"/>
          <p:nvPr>
            <p:ph type="ctrTitle"/>
          </p:nvPr>
        </p:nvSpPr>
        <p:spPr>
          <a:prstGeom prst="rect">
            <a:avLst/>
          </a:prstGeom>
        </p:spPr>
        <p:txBody>
          <a:bodyPr/>
          <a:lstStyle/>
          <a:p>
            <a:pPr/>
            <a:r>
              <a:t>GeoHumanities</a:t>
            </a:r>
          </a:p>
          <a:p>
            <a:pPr/>
            <a:r>
              <a:t>GIS and Ethics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Image" descr="Image"/>
          <p:cNvPicPr>
            <a:picLocks noChangeAspect="1"/>
          </p:cNvPicPr>
          <p:nvPr>
            <p:ph type="pic" idx="21"/>
          </p:nvPr>
        </p:nvPicPr>
        <p:blipFill>
          <a:blip r:embed="rId2">
            <a:extLst/>
          </a:blip>
          <a:srcRect l="8955" t="0" r="8955" b="0"/>
          <a:stretch>
            <a:fillRect/>
          </a:stretch>
        </p:blipFill>
        <p:spPr>
          <a:xfrm>
            <a:off x="6654800" y="2374900"/>
            <a:ext cx="5588000" cy="6807200"/>
          </a:xfrm>
          <a:prstGeom prst="rect">
            <a:avLst/>
          </a:prstGeom>
        </p:spPr>
      </p:pic>
      <p:sp>
        <p:nvSpPr>
          <p:cNvPr id="169" name="How fine of a resolution do you need?"/>
          <p:cNvSpPr txBox="1"/>
          <p:nvPr>
            <p:ph type="title"/>
          </p:nvPr>
        </p:nvSpPr>
        <p:spPr>
          <a:prstGeom prst="rect">
            <a:avLst/>
          </a:prstGeom>
        </p:spPr>
        <p:txBody>
          <a:bodyPr/>
          <a:lstStyle/>
          <a:p>
            <a:pPr/>
            <a:r>
              <a:t>How fine of a resolution do you need?</a:t>
            </a:r>
          </a:p>
        </p:txBody>
      </p:sp>
      <p:sp>
        <p:nvSpPr>
          <p:cNvPr id="170" name="Many people are concerned with Aerial Imagery for privacy concerns…"/>
          <p:cNvSpPr txBox="1"/>
          <p:nvPr>
            <p:ph type="body" sz="half" idx="1"/>
          </p:nvPr>
        </p:nvSpPr>
        <p:spPr>
          <a:prstGeom prst="rect">
            <a:avLst/>
          </a:prstGeom>
        </p:spPr>
        <p:txBody>
          <a:bodyPr/>
          <a:lstStyle/>
          <a:p>
            <a:pPr/>
            <a:r>
              <a:t>Many people are concerned with Aerial Imagery for privacy concerns</a:t>
            </a:r>
          </a:p>
          <a:p>
            <a:pPr/>
            <a:r>
              <a:t>The biggest question is do you really need 1inch per pixel or more for many projects or is 6 inch or 12 inch fine enough</a:t>
            </a:r>
          </a:p>
          <a:p>
            <a:pPr/>
            <a:r>
              <a:t>Many people do not realize the temporal status of imagery but assume that there are live imagery</a:t>
            </a:r>
          </a:p>
        </p:txBody>
      </p:sp>
      <p:sp>
        <p:nvSpPr>
          <p:cNvPr id="171" name="6 Inch Resolution"/>
          <p:cNvSpPr txBox="1"/>
          <p:nvPr/>
        </p:nvSpPr>
        <p:spPr>
          <a:xfrm>
            <a:off x="7455941" y="8846197"/>
            <a:ext cx="3985718" cy="6718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 Inch Resolution</a:t>
            </a:r>
          </a:p>
        </p:txBody>
      </p:sp>
      <p:sp>
        <p:nvSpPr>
          <p:cNvPr id="172" name="http://focalflight.com/imageresolution.html"/>
          <p:cNvSpPr txBox="1"/>
          <p:nvPr/>
        </p:nvSpPr>
        <p:spPr>
          <a:xfrm>
            <a:off x="7889748" y="9419259"/>
            <a:ext cx="3118105" cy="2876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r>
              <a:t>http://focalflight.com/imageresolution.html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Image" descr="Image"/>
          <p:cNvPicPr>
            <a:picLocks noChangeAspect="1"/>
          </p:cNvPicPr>
          <p:nvPr>
            <p:ph type="pic" idx="21"/>
          </p:nvPr>
        </p:nvPicPr>
        <p:blipFill>
          <a:blip r:embed="rId2">
            <a:extLst/>
          </a:blip>
          <a:srcRect l="8955" t="0" r="8955" b="0"/>
          <a:stretch>
            <a:fillRect/>
          </a:stretch>
        </p:blipFill>
        <p:spPr>
          <a:xfrm>
            <a:off x="6654800" y="2374900"/>
            <a:ext cx="5588000" cy="6807200"/>
          </a:xfrm>
          <a:prstGeom prst="rect">
            <a:avLst/>
          </a:prstGeom>
        </p:spPr>
      </p:pic>
      <p:sp>
        <p:nvSpPr>
          <p:cNvPr id="175" name="How fine of a resolution do you need?"/>
          <p:cNvSpPr txBox="1"/>
          <p:nvPr>
            <p:ph type="title"/>
          </p:nvPr>
        </p:nvSpPr>
        <p:spPr>
          <a:prstGeom prst="rect">
            <a:avLst/>
          </a:prstGeom>
        </p:spPr>
        <p:txBody>
          <a:bodyPr/>
          <a:lstStyle/>
          <a:p>
            <a:pPr/>
            <a:r>
              <a:t>How fine of a resolution do you need?</a:t>
            </a:r>
          </a:p>
        </p:txBody>
      </p:sp>
      <p:sp>
        <p:nvSpPr>
          <p:cNvPr id="176" name="Many people are concerned with Aerial Imagery for privacy concerns…"/>
          <p:cNvSpPr txBox="1"/>
          <p:nvPr>
            <p:ph type="body" sz="half" idx="1"/>
          </p:nvPr>
        </p:nvSpPr>
        <p:spPr>
          <a:prstGeom prst="rect">
            <a:avLst/>
          </a:prstGeom>
        </p:spPr>
        <p:txBody>
          <a:bodyPr/>
          <a:lstStyle/>
          <a:p>
            <a:pPr/>
            <a:r>
              <a:t>Many people are concerned with Aerial Imagery for privacy concerns</a:t>
            </a:r>
          </a:p>
          <a:p>
            <a:pPr/>
            <a:r>
              <a:t>The biggest question is do you really need 1inch per pixel or more for many projects or is 6 inch or 12 inch fine enough</a:t>
            </a:r>
          </a:p>
          <a:p>
            <a:pPr/>
            <a:r>
              <a:t>Many people do not realize the temporal status of imagery but assume that there are live imagery</a:t>
            </a:r>
          </a:p>
        </p:txBody>
      </p:sp>
      <p:sp>
        <p:nvSpPr>
          <p:cNvPr id="177" name="3 Inch Resolution"/>
          <p:cNvSpPr txBox="1"/>
          <p:nvPr/>
        </p:nvSpPr>
        <p:spPr>
          <a:xfrm>
            <a:off x="7455941" y="8846197"/>
            <a:ext cx="3985718" cy="6718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 Inch Resolution</a:t>
            </a:r>
          </a:p>
        </p:txBody>
      </p:sp>
      <p:sp>
        <p:nvSpPr>
          <p:cNvPr id="178" name="http://focalflight.com/imageresolution.html"/>
          <p:cNvSpPr txBox="1"/>
          <p:nvPr/>
        </p:nvSpPr>
        <p:spPr>
          <a:xfrm>
            <a:off x="7889748" y="9419259"/>
            <a:ext cx="3118105" cy="2876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r>
              <a:t>http://focalflight.com/imageresolution.html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4D841A0F-D9AA-4B0B-8DA9-406C3D5D8126-L0-001.png" descr="4D841A0F-D9AA-4B0B-8DA9-406C3D5D8126-L0-001.png"/>
          <p:cNvPicPr>
            <a:picLocks noChangeAspect="1"/>
          </p:cNvPicPr>
          <p:nvPr>
            <p:ph type="pic" idx="21"/>
          </p:nvPr>
        </p:nvPicPr>
        <p:blipFill>
          <a:blip r:embed="rId2">
            <a:extLst/>
          </a:blip>
          <a:srcRect l="37168" t="0" r="1263" b="0"/>
          <a:stretch>
            <a:fillRect/>
          </a:stretch>
        </p:blipFill>
        <p:spPr>
          <a:xfrm>
            <a:off x="6654799" y="2374900"/>
            <a:ext cx="5588001" cy="6807200"/>
          </a:xfrm>
          <a:prstGeom prst="rect">
            <a:avLst/>
          </a:prstGeom>
        </p:spPr>
      </p:pic>
      <p:sp>
        <p:nvSpPr>
          <p:cNvPr id="181" name="GPS Tracking"/>
          <p:cNvSpPr txBox="1"/>
          <p:nvPr>
            <p:ph type="title"/>
          </p:nvPr>
        </p:nvSpPr>
        <p:spPr>
          <a:prstGeom prst="rect">
            <a:avLst/>
          </a:prstGeom>
        </p:spPr>
        <p:txBody>
          <a:bodyPr/>
          <a:lstStyle/>
          <a:p>
            <a:pPr/>
            <a:r>
              <a:t>GPS Tracking</a:t>
            </a:r>
          </a:p>
        </p:txBody>
      </p:sp>
      <p:sp>
        <p:nvSpPr>
          <p:cNvPr id="182" name="This has been a hot topic that even the Supreme Court has heard…"/>
          <p:cNvSpPr txBox="1"/>
          <p:nvPr>
            <p:ph type="body" sz="half" idx="1"/>
          </p:nvPr>
        </p:nvSpPr>
        <p:spPr>
          <a:prstGeom prst="rect">
            <a:avLst/>
          </a:prstGeom>
        </p:spPr>
        <p:txBody>
          <a:bodyPr/>
          <a:lstStyle/>
          <a:p>
            <a:pPr marL="332613" indent="-332613" defTabSz="566674">
              <a:spcBef>
                <a:spcPts val="3100"/>
              </a:spcBef>
              <a:defRPr sz="2716">
                <a:effectLst>
                  <a:outerShdw sx="100000" sy="100000" kx="0" ky="0" algn="b" rotWithShape="0" blurRad="49276" dist="24638" dir="5400000">
                    <a:srgbClr val="000000"/>
                  </a:outerShdw>
                </a:effectLst>
              </a:defRPr>
            </a:pPr>
            <a:r>
              <a:t>This has been a hot topic that even the Supreme Court has heard</a:t>
            </a:r>
          </a:p>
          <a:p>
            <a:pPr marL="332613" indent="-332613" defTabSz="566674">
              <a:spcBef>
                <a:spcPts val="3100"/>
              </a:spcBef>
              <a:defRPr sz="2716">
                <a:effectLst>
                  <a:outerShdw sx="100000" sy="100000" kx="0" ky="0" algn="b" rotWithShape="0" blurRad="49276" dist="24638" dir="5400000">
                    <a:srgbClr val="000000"/>
                  </a:outerShdw>
                </a:effectLst>
              </a:defRPr>
            </a:pPr>
            <a:r>
              <a:t>In law enforcement there must be a warrant to attach a gps tracker to a vehicle</a:t>
            </a:r>
          </a:p>
          <a:p>
            <a:pPr marL="332613" indent="-332613" defTabSz="566674">
              <a:spcBef>
                <a:spcPts val="3100"/>
              </a:spcBef>
              <a:defRPr sz="2716">
                <a:effectLst>
                  <a:outerShdw sx="100000" sy="100000" kx="0" ky="0" algn="b" rotWithShape="0" blurRad="49276" dist="24638" dir="5400000">
                    <a:srgbClr val="000000"/>
                  </a:outerShdw>
                </a:effectLst>
              </a:defRPr>
            </a:pPr>
            <a:r>
              <a:t>Companies are adding gps trackers to their vehicles to monitor employee behavior </a:t>
            </a:r>
          </a:p>
          <a:p>
            <a:pPr marL="332613" indent="-332613" defTabSz="566674">
              <a:spcBef>
                <a:spcPts val="3100"/>
              </a:spcBef>
              <a:defRPr sz="2716">
                <a:effectLst>
                  <a:outerShdw sx="100000" sy="100000" kx="0" ky="0" algn="b" rotWithShape="0" blurRad="49276" dist="24638" dir="5400000">
                    <a:srgbClr val="000000"/>
                  </a:outerShdw>
                </a:effectLst>
              </a:defRPr>
            </a:pPr>
            <a:r>
              <a:t>Parents also have been adding gps trackers to the family cars when their kids start to drive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Bias of Geospatial Data"/>
          <p:cNvSpPr txBox="1"/>
          <p:nvPr>
            <p:ph type="title"/>
          </p:nvPr>
        </p:nvSpPr>
        <p:spPr>
          <a:prstGeom prst="rect">
            <a:avLst/>
          </a:prstGeom>
        </p:spPr>
        <p:txBody>
          <a:bodyPr/>
          <a:lstStyle/>
          <a:p>
            <a:pPr/>
            <a:r>
              <a:t>Bias of Geospatial Data </a:t>
            </a:r>
          </a:p>
        </p:txBody>
      </p:sp>
      <p:sp>
        <p:nvSpPr>
          <p:cNvPr id="185" name="Like any data, there could be bias based on the creator and it use.…"/>
          <p:cNvSpPr txBox="1"/>
          <p:nvPr>
            <p:ph type="body" idx="1"/>
          </p:nvPr>
        </p:nvSpPr>
        <p:spPr>
          <a:prstGeom prst="rect">
            <a:avLst/>
          </a:prstGeom>
        </p:spPr>
        <p:txBody>
          <a:bodyPr/>
          <a:lstStyle/>
          <a:p>
            <a:pPr/>
            <a:r>
              <a:t>Like any data, there could be bias based on the creator and it use. </a:t>
            </a:r>
          </a:p>
          <a:p>
            <a:pPr/>
            <a:r>
              <a:t>Geospatial data are often considered cold because of how it represents certain aspects</a:t>
            </a:r>
          </a:p>
          <a:p>
            <a:pPr lvl="1"/>
            <a:r>
              <a:t>Dots on a map representing people</a:t>
            </a:r>
          </a:p>
          <a:p>
            <a:pPr lvl="1"/>
            <a:r>
              <a:t>Can be anything though from a happy story or unhappy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Codes of Ethics"/>
          <p:cNvSpPr txBox="1"/>
          <p:nvPr>
            <p:ph type="title"/>
          </p:nvPr>
        </p:nvSpPr>
        <p:spPr>
          <a:prstGeom prst="rect">
            <a:avLst/>
          </a:prstGeom>
        </p:spPr>
        <p:txBody>
          <a:bodyPr/>
          <a:lstStyle/>
          <a:p>
            <a:pPr/>
            <a:r>
              <a:t>Codes of Ethics</a:t>
            </a:r>
          </a:p>
        </p:txBody>
      </p:sp>
      <p:sp>
        <p:nvSpPr>
          <p:cNvPr id="188" name="GISCI (GIS Certification Institute) http://www.gisci.org/Ethics/CodeofEthics.aspx…"/>
          <p:cNvSpPr txBox="1"/>
          <p:nvPr>
            <p:ph type="body" idx="1"/>
          </p:nvPr>
        </p:nvSpPr>
        <p:spPr>
          <a:prstGeom prst="rect">
            <a:avLst/>
          </a:prstGeom>
        </p:spPr>
        <p:txBody>
          <a:bodyPr/>
          <a:lstStyle/>
          <a:p>
            <a:pPr/>
            <a:r>
              <a:t>GISCI (GIS Certification Institute) </a:t>
            </a:r>
            <a:r>
              <a:rPr u="sng">
                <a:hlinkClick r:id="rId2" invalidUrl="" action="" tgtFrame="" tooltip="" history="1" highlightClick="0" endSnd="0"/>
              </a:rPr>
              <a:t>http://www.gisci.org/Ethics/CodeofEthics.aspx</a:t>
            </a:r>
          </a:p>
          <a:p>
            <a:pPr/>
            <a:r>
              <a:t>ASPRS </a:t>
            </a:r>
            <a:r>
              <a:rPr u="sng">
                <a:hlinkClick r:id="rId3" invalidUrl="" action="" tgtFrame="" tooltip="" history="1" highlightClick="0" endSnd="0"/>
              </a:rPr>
              <a:t>https://www.asprs.org/ASPRS-Organization/code-of-ethics-of-the-american-society-for-photogrammetry-and-remote-sensing</a:t>
            </a:r>
            <a:r>
              <a:t> </a:t>
            </a:r>
          </a:p>
          <a:p>
            <a:pPr/>
            <a:r>
              <a:t>Both mention maintain and provide the best product available with the least amount of bias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ISCI Code of Ethics"/>
          <p:cNvSpPr txBox="1"/>
          <p:nvPr>
            <p:ph type="title"/>
          </p:nvPr>
        </p:nvSpPr>
        <p:spPr>
          <a:prstGeom prst="rect">
            <a:avLst/>
          </a:prstGeom>
        </p:spPr>
        <p:txBody>
          <a:bodyPr/>
          <a:lstStyle/>
          <a:p>
            <a:pPr/>
            <a:r>
              <a:t>GISCI Code of Ethics</a:t>
            </a:r>
          </a:p>
        </p:txBody>
      </p:sp>
      <p:sp>
        <p:nvSpPr>
          <p:cNvPr id="191" name="This Code of Ethics is intended to provide guidelines for GIS (geographic information system) professionals.  It should help professionals make appropriate and ethical choices.  It should provide a basis for evaluating their work from an ethical point of"/>
          <p:cNvSpPr txBox="1"/>
          <p:nvPr>
            <p:ph type="body" idx="1"/>
          </p:nvPr>
        </p:nvSpPr>
        <p:spPr>
          <a:prstGeom prst="rect">
            <a:avLst/>
          </a:prstGeom>
        </p:spPr>
        <p:txBody>
          <a:bodyPr/>
          <a:lstStyle/>
          <a:p>
            <a:pPr marL="187960" indent="-187960" defTabSz="233679">
              <a:spcBef>
                <a:spcPts val="1600"/>
              </a:spcBef>
              <a:defRPr sz="1240">
                <a:effectLst>
                  <a:outerShdw sx="100000" sy="100000" kx="0" ky="0" algn="b" rotWithShape="0" blurRad="20320" dist="10160" dir="5400000">
                    <a:srgbClr val="000000"/>
                  </a:outerShdw>
                </a:effectLst>
              </a:defRPr>
            </a:pPr>
            <a:r>
              <a:t>This Code of Ethics is intended to provide guidelines for GIS (geographic information system) professionals.  It should help professionals make appropriate and ethical choices.  It should provide a basis for evaluating their work from an ethical point of view.  By heeding this code, GIS professionals will help to preserve and enhance public trust in the discipline.</a:t>
            </a:r>
          </a:p>
          <a:p>
            <a:pPr marL="187960" indent="-187960" defTabSz="233679">
              <a:spcBef>
                <a:spcPts val="1600"/>
              </a:spcBef>
              <a:defRPr sz="1240">
                <a:effectLst>
                  <a:outerShdw sx="100000" sy="100000" kx="0" ky="0" algn="b" rotWithShape="0" blurRad="20320" dist="10160" dir="5400000">
                    <a:srgbClr val="000000"/>
                  </a:outerShdw>
                </a:effectLst>
              </a:defRPr>
            </a:pPr>
            <a:r>
              <a:t>This code is based on the ethical principle of always treating others with respect and never merely as means to an end: i.e., deontology.  It requires us to consider the impact of our actions on other persons and to modify our actions to reflect the respect and concern we have for them.  It emphasizes our obligations to other persons, to our colleagues and the profession, to our employers, and to society as a whole.  Those obligations provide the organizing structure for these guidelines.</a:t>
            </a:r>
          </a:p>
          <a:p>
            <a:pPr marL="187960" indent="-187960" defTabSz="233679">
              <a:spcBef>
                <a:spcPts val="1600"/>
              </a:spcBef>
              <a:defRPr sz="1240">
                <a:effectLst>
                  <a:outerShdw sx="100000" sy="100000" kx="0" ky="0" algn="b" rotWithShape="0" blurRad="20320" dist="10160" dir="5400000">
                    <a:srgbClr val="000000"/>
                  </a:outerShdw>
                </a:effectLst>
              </a:defRPr>
            </a:pPr>
            <a:r>
              <a:t>The text of this code draws on the work of many professional societies.  It is not surprising that many codes of ethics have a similar structure and provide similar guidelines to their professionals, because they are based upon a similar concept of morality.  A few of the guidelines that are unique to the GIS profession include the encouragement to make data and findings widely available, to document data and products, to be actively involved in data retention and security, to show respect for copyright and other intellectual property rights, and to display concern for the sensitive data about individuals discovered through geospatial or database manipulations.  Longer statements expand on or provide examples for the GIS profession.</a:t>
            </a:r>
          </a:p>
          <a:p>
            <a:pPr marL="187960" indent="-187960" defTabSz="233679">
              <a:spcBef>
                <a:spcPts val="1600"/>
              </a:spcBef>
              <a:defRPr sz="1240">
                <a:effectLst>
                  <a:outerShdw sx="100000" sy="100000" kx="0" ky="0" algn="b" rotWithShape="0" blurRad="20320" dist="10160" dir="5400000">
                    <a:srgbClr val="000000"/>
                  </a:outerShdw>
                </a:effectLst>
              </a:defRPr>
            </a:pPr>
            <a:r>
              <a:t>A positive tone is taken throughout the text of this code.  GIS professionals commit themselves to ethical behavior rather than merely seeking to avoid specific acts.  The problems with listing acts to be avoided are: 1) there are usually reasonable exceptions to any avoidance rule and 2) there is implicit approval of any act not on the list.  Instead, this code provides a list of many positive actions.  These explicit actions illustrate respect for others and help strengthen both an understanding of this ethos and a commitment to it.</a:t>
            </a:r>
          </a:p>
          <a:p>
            <a:pPr marL="187960" indent="-187960" defTabSz="233679">
              <a:spcBef>
                <a:spcPts val="1600"/>
              </a:spcBef>
              <a:defRPr sz="1240">
                <a:effectLst>
                  <a:outerShdw sx="100000" sy="100000" kx="0" ky="0" algn="b" rotWithShape="0" blurRad="20320" dist="10160" dir="5400000">
                    <a:srgbClr val="000000"/>
                  </a:outerShdw>
                </a:effectLst>
              </a:defRPr>
            </a:pPr>
            <a:r>
              <a:t>This code is not expected to provide guidelines for all situations.  Ambiguities will occur and personal judgment will be required.  Sometimes a GIS professional becomes stuck in a dilemma where two right actions are in conflict with each other or any course of action violates some aspect of this code.  Help might come from talking with colleagues or reading relevant works such as those listed in the bibliography.  Ultimately, a professional must reflect carefully on such situations before making the tough decision.  Contemplating the values and goals of alternative ethical paradigms may be useful in reaching a decision: [ii]</a:t>
            </a:r>
          </a:p>
          <a:p>
            <a:pPr lvl="1" marL="350520" indent="-187960" defTabSz="233679">
              <a:spcBef>
                <a:spcPts val="1600"/>
              </a:spcBef>
              <a:defRPr sz="1240">
                <a:effectLst>
                  <a:outerShdw sx="100000" sy="100000" kx="0" ky="0" algn="b" rotWithShape="0" blurRad="20320" dist="10160" dir="5400000">
                    <a:srgbClr val="000000"/>
                  </a:outerShdw>
                </a:effectLst>
              </a:defRPr>
            </a:pPr>
            <a:r>
              <a:t>View persons who exemplify morality as your own guide (Virtue Ethics)</a:t>
            </a:r>
          </a:p>
          <a:p>
            <a:pPr lvl="1" marL="350520" indent="-187960" defTabSz="233679">
              <a:spcBef>
                <a:spcPts val="1600"/>
              </a:spcBef>
              <a:defRPr sz="1240">
                <a:effectLst>
                  <a:outerShdw sx="100000" sy="100000" kx="0" ky="0" algn="b" rotWithShape="0" blurRad="20320" dist="10160" dir="5400000">
                    <a:srgbClr val="000000"/>
                  </a:outerShdw>
                </a:effectLst>
              </a:defRPr>
            </a:pPr>
            <a:r>
              <a:t>Attempt to maximize the happiness of everyone affected (Utilitarianism)</a:t>
            </a:r>
          </a:p>
          <a:p>
            <a:pPr lvl="1" marL="350520" indent="-187960" defTabSz="233679">
              <a:spcBef>
                <a:spcPts val="1600"/>
              </a:spcBef>
              <a:defRPr sz="1240">
                <a:effectLst>
                  <a:outerShdw sx="100000" sy="100000" kx="0" ky="0" algn="b" rotWithShape="0" blurRad="20320" dist="10160" dir="5400000">
                    <a:srgbClr val="000000"/>
                  </a:outerShdw>
                </a:effectLst>
              </a:defRPr>
            </a:pPr>
            <a:r>
              <a:t>Only follow maxims of conduct that everyone else could adopt (Kantianism)</a:t>
            </a:r>
          </a:p>
          <a:p>
            <a:pPr lvl="1" marL="350520" indent="-187960" defTabSz="233679">
              <a:spcBef>
                <a:spcPts val="1600"/>
              </a:spcBef>
              <a:defRPr sz="1240">
                <a:effectLst>
                  <a:outerShdw sx="100000" sy="100000" kx="0" ky="0" algn="b" rotWithShape="0" blurRad="20320" dist="10160" dir="5400000">
                    <a:srgbClr val="000000"/>
                  </a:outerShdw>
                </a:effectLst>
              </a:defRPr>
            </a:pPr>
            <a:r>
              <a:t>Always treat other persons as ends, never merely as means (Deontology)</a:t>
            </a:r>
          </a:p>
        </p:txBody>
      </p:sp>
      <p:sp>
        <p:nvSpPr>
          <p:cNvPr id="192" name="https://www.gisci.org/Ethics/CodeofEthics.aspx"/>
          <p:cNvSpPr txBox="1"/>
          <p:nvPr/>
        </p:nvSpPr>
        <p:spPr>
          <a:xfrm>
            <a:off x="5856163" y="9080499"/>
            <a:ext cx="688047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14141"/>
                </a:solidFill>
                <a:latin typeface="Palatino"/>
                <a:ea typeface="Palatino"/>
                <a:cs typeface="Palatino"/>
                <a:sym typeface="Palatino"/>
              </a:defRPr>
            </a:lvl1pPr>
          </a:lstStyle>
          <a:p>
            <a:pPr>
              <a:defRPr>
                <a:effectLst/>
              </a:defRPr>
            </a:pPr>
            <a:r>
              <a:t>https://www.gisci.org/Ethics/CodeofEthics.aspx</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ISCI Code of Ethics Continued"/>
          <p:cNvSpPr txBox="1"/>
          <p:nvPr>
            <p:ph type="title"/>
          </p:nvPr>
        </p:nvSpPr>
        <p:spPr>
          <a:prstGeom prst="rect">
            <a:avLst/>
          </a:prstGeom>
        </p:spPr>
        <p:txBody>
          <a:bodyPr/>
          <a:lstStyle/>
          <a:p>
            <a:pPr/>
            <a:r>
              <a:t>GISCI Code of Ethics Continued</a:t>
            </a:r>
          </a:p>
        </p:txBody>
      </p:sp>
      <p:sp>
        <p:nvSpPr>
          <p:cNvPr id="195" name="I.         Obligations to Society…"/>
          <p:cNvSpPr txBox="1"/>
          <p:nvPr>
            <p:ph type="body" idx="1"/>
          </p:nvPr>
        </p:nvSpPr>
        <p:spPr>
          <a:prstGeom prst="rect">
            <a:avLst/>
          </a:prstGeom>
        </p:spPr>
        <p:txBody>
          <a:bodyPr/>
          <a:lstStyle/>
          <a:p>
            <a:pPr marL="187960" indent="-187960" defTabSz="233679">
              <a:spcBef>
                <a:spcPts val="1600"/>
              </a:spcBef>
              <a:defRPr sz="1360">
                <a:effectLst>
                  <a:outerShdw sx="100000" sy="100000" kx="0" ky="0" algn="b" rotWithShape="0" blurRad="20320" dist="10160" dir="5400000">
                    <a:srgbClr val="000000"/>
                  </a:outerShdw>
                </a:effectLst>
              </a:defRPr>
            </a:pPr>
            <a:r>
              <a:t>I.         Obligations to Society</a:t>
            </a:r>
          </a:p>
          <a:p>
            <a:pPr marL="187960" indent="-187960" defTabSz="233679">
              <a:spcBef>
                <a:spcPts val="1600"/>
              </a:spcBef>
              <a:defRPr sz="1360">
                <a:effectLst>
                  <a:outerShdw sx="100000" sy="100000" kx="0" ky="0" algn="b" rotWithShape="0" blurRad="20320" dist="10160" dir="5400000">
                    <a:srgbClr val="000000"/>
                  </a:outerShdw>
                </a:effectLst>
              </a:defRPr>
            </a:pPr>
            <a:r>
              <a:t>The GIS professional recognizes the impact of his or her work on society as a whole, on subgroups of society including geographic or demographic minorities, on future generations, and inclusive of social, economic, environmental, or technical fields of endeavor.  Obligations to society shall be paramount when there is conflict with other obligations.  Therefore, the GIS professional will:</a:t>
            </a:r>
          </a:p>
          <a:p>
            <a:pPr marL="187960" indent="-187960" defTabSz="233679">
              <a:spcBef>
                <a:spcPts val="1600"/>
              </a:spcBef>
              <a:defRPr sz="1360">
                <a:effectLst>
                  <a:outerShdw sx="100000" sy="100000" kx="0" ky="0" algn="b" rotWithShape="0" blurRad="20320" dist="10160" dir="5400000">
                    <a:srgbClr val="000000"/>
                  </a:outerShdw>
                </a:effectLst>
              </a:defRPr>
            </a:pPr>
            <a:r>
              <a:t>1.      Do the Best Work Possible</a:t>
            </a:r>
          </a:p>
          <a:p>
            <a:pPr lvl="1" marL="350520" indent="-187960" defTabSz="233679">
              <a:spcBef>
                <a:spcPts val="1600"/>
              </a:spcBef>
              <a:defRPr sz="1360">
                <a:effectLst>
                  <a:outerShdw sx="100000" sy="100000" kx="0" ky="0" algn="b" rotWithShape="0" blurRad="20320" dist="10160" dir="5400000">
                    <a:srgbClr val="000000"/>
                  </a:outerShdw>
                </a:effectLst>
              </a:defRPr>
            </a:pPr>
            <a:r>
              <a:t>Be objective, use due care, and make full use of education and skills.</a:t>
            </a:r>
          </a:p>
          <a:p>
            <a:pPr lvl="1" marL="350520" indent="-187960" defTabSz="233679">
              <a:spcBef>
                <a:spcPts val="1600"/>
              </a:spcBef>
              <a:defRPr sz="1360">
                <a:effectLst>
                  <a:outerShdw sx="100000" sy="100000" kx="0" ky="0" algn="b" rotWithShape="0" blurRad="20320" dist="10160" dir="5400000">
                    <a:srgbClr val="000000"/>
                  </a:outerShdw>
                </a:effectLst>
              </a:defRPr>
            </a:pPr>
            <a:r>
              <a:t>Practice integrity and not be unduly swayed by the demands of others.</a:t>
            </a:r>
          </a:p>
          <a:p>
            <a:pPr lvl="1" marL="350520" indent="-187960" defTabSz="233679">
              <a:spcBef>
                <a:spcPts val="1600"/>
              </a:spcBef>
              <a:defRPr sz="1360">
                <a:effectLst>
                  <a:outerShdw sx="100000" sy="100000" kx="0" ky="0" algn="b" rotWithShape="0" blurRad="20320" dist="10160" dir="5400000">
                    <a:srgbClr val="000000"/>
                  </a:outerShdw>
                </a:effectLst>
              </a:defRPr>
            </a:pPr>
            <a:r>
              <a:t>Provide full, clear, and accurate information.</a:t>
            </a:r>
          </a:p>
          <a:p>
            <a:pPr lvl="1" marL="350520" indent="-187960" defTabSz="233679">
              <a:spcBef>
                <a:spcPts val="1600"/>
              </a:spcBef>
              <a:defRPr sz="1360">
                <a:effectLst>
                  <a:outerShdw sx="100000" sy="100000" kx="0" ky="0" algn="b" rotWithShape="0" blurRad="20320" dist="10160" dir="5400000">
                    <a:srgbClr val="000000"/>
                  </a:outerShdw>
                </a:effectLst>
              </a:defRPr>
            </a:pPr>
            <a:r>
              <a:t>Be aware of consequences, good and bad.</a:t>
            </a:r>
          </a:p>
          <a:p>
            <a:pPr lvl="1" marL="350520" indent="-187960" defTabSz="233679">
              <a:spcBef>
                <a:spcPts val="1600"/>
              </a:spcBef>
              <a:defRPr sz="1360">
                <a:effectLst>
                  <a:outerShdw sx="100000" sy="100000" kx="0" ky="0" algn="b" rotWithShape="0" blurRad="20320" dist="10160" dir="5400000">
                    <a:srgbClr val="000000"/>
                  </a:outerShdw>
                </a:effectLst>
              </a:defRPr>
            </a:pPr>
            <a:r>
              <a:t>Strive to do what is right, not just what is legal.</a:t>
            </a:r>
          </a:p>
          <a:p>
            <a:pPr marL="187960" indent="-187960" defTabSz="233679">
              <a:spcBef>
                <a:spcPts val="1600"/>
              </a:spcBef>
              <a:defRPr sz="1360">
                <a:effectLst>
                  <a:outerShdw sx="100000" sy="100000" kx="0" ky="0" algn="b" rotWithShape="0" blurRad="20320" dist="10160" dir="5400000">
                    <a:srgbClr val="000000"/>
                  </a:outerShdw>
                </a:effectLst>
              </a:defRPr>
            </a:pPr>
            <a:r>
              <a:t>2.      Contribute to the Community to the Extent Possible, Feasible, and Advisable</a:t>
            </a:r>
          </a:p>
          <a:p>
            <a:pPr lvl="1" marL="350520" indent="-187960" defTabSz="233679">
              <a:spcBef>
                <a:spcPts val="1600"/>
              </a:spcBef>
              <a:defRPr sz="1360">
                <a:effectLst>
                  <a:outerShdw sx="100000" sy="100000" kx="0" ky="0" algn="b" rotWithShape="0" blurRad="20320" dist="10160" dir="5400000">
                    <a:srgbClr val="000000"/>
                  </a:outerShdw>
                </a:effectLst>
              </a:defRPr>
            </a:pPr>
            <a:r>
              <a:t>Make data and findings widely available.</a:t>
            </a:r>
          </a:p>
          <a:p>
            <a:pPr lvl="1" marL="350520" indent="-187960" defTabSz="233679">
              <a:spcBef>
                <a:spcPts val="1600"/>
              </a:spcBef>
              <a:defRPr sz="1360">
                <a:effectLst>
                  <a:outerShdw sx="100000" sy="100000" kx="0" ky="0" algn="b" rotWithShape="0" blurRad="20320" dist="10160" dir="5400000">
                    <a:srgbClr val="000000"/>
                  </a:outerShdw>
                </a:effectLst>
              </a:defRPr>
            </a:pPr>
            <a:r>
              <a:t>Strive for broad citizen involvement in problem definition, data identification, analysis, and decision-making.</a:t>
            </a:r>
          </a:p>
          <a:p>
            <a:pPr lvl="1" marL="350520" indent="-187960" defTabSz="233679">
              <a:spcBef>
                <a:spcPts val="1600"/>
              </a:spcBef>
              <a:defRPr sz="1360">
                <a:effectLst>
                  <a:outerShdw sx="100000" sy="100000" kx="0" ky="0" algn="b" rotWithShape="0" blurRad="20320" dist="10160" dir="5400000">
                    <a:srgbClr val="000000"/>
                  </a:outerShdw>
                </a:effectLst>
              </a:defRPr>
            </a:pPr>
            <a:r>
              <a:t>Donate services to the community.</a:t>
            </a:r>
          </a:p>
          <a:p>
            <a:pPr marL="187960" indent="-187960" defTabSz="233679">
              <a:spcBef>
                <a:spcPts val="1600"/>
              </a:spcBef>
              <a:defRPr sz="1360">
                <a:effectLst>
                  <a:outerShdw sx="100000" sy="100000" kx="0" ky="0" algn="b" rotWithShape="0" blurRad="20320" dist="10160" dir="5400000">
                    <a:srgbClr val="000000"/>
                  </a:outerShdw>
                </a:effectLst>
              </a:defRPr>
            </a:pPr>
            <a:r>
              <a:t>3.      Speak Out About Issues</a:t>
            </a:r>
          </a:p>
          <a:p>
            <a:pPr lvl="1" marL="350520" indent="-187960" defTabSz="233679">
              <a:spcBef>
                <a:spcPts val="1600"/>
              </a:spcBef>
              <a:defRPr sz="1360">
                <a:effectLst>
                  <a:outerShdw sx="100000" sy="100000" kx="0" ky="0" algn="b" rotWithShape="0" blurRad="20320" dist="10160" dir="5400000">
                    <a:srgbClr val="000000"/>
                  </a:outerShdw>
                </a:effectLst>
              </a:defRPr>
            </a:pPr>
            <a:r>
              <a:t>Call attention to emerging public issues and identify appropriate responses based on personal expertise.</a:t>
            </a:r>
          </a:p>
          <a:p>
            <a:pPr lvl="1" marL="350520" indent="-187960" defTabSz="233679">
              <a:spcBef>
                <a:spcPts val="1600"/>
              </a:spcBef>
              <a:defRPr sz="1360">
                <a:effectLst>
                  <a:outerShdw sx="100000" sy="100000" kx="0" ky="0" algn="b" rotWithShape="0" blurRad="20320" dist="10160" dir="5400000">
                    <a:srgbClr val="000000"/>
                  </a:outerShdw>
                </a:effectLst>
              </a:defRPr>
            </a:pPr>
            <a:r>
              <a:t>Call attention to the unprofessional work of others.  First take concerns to those persons; if satisfaction is not gained and the problems warrant, then additional people and organizations should be notified.</a:t>
            </a:r>
          </a:p>
          <a:p>
            <a:pPr lvl="1" marL="350520" indent="-187960" defTabSz="233679">
              <a:spcBef>
                <a:spcPts val="1600"/>
              </a:spcBef>
              <a:defRPr sz="1360">
                <a:effectLst>
                  <a:outerShdw sx="100000" sy="100000" kx="0" ky="0" algn="b" rotWithShape="0" blurRad="20320" dist="10160" dir="5400000">
                    <a:srgbClr val="000000"/>
                  </a:outerShdw>
                </a:effectLst>
              </a:defRPr>
            </a:pPr>
            <a:r>
              <a:t>Admit when a mistake has been made and make corrections where possible.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ISCI Code of Ethics Continued"/>
          <p:cNvSpPr txBox="1"/>
          <p:nvPr>
            <p:ph type="title"/>
          </p:nvPr>
        </p:nvSpPr>
        <p:spPr>
          <a:prstGeom prst="rect">
            <a:avLst/>
          </a:prstGeom>
        </p:spPr>
        <p:txBody>
          <a:bodyPr/>
          <a:lstStyle/>
          <a:p>
            <a:pPr/>
            <a:r>
              <a:t>GISCI Code of Ethics Continued</a:t>
            </a:r>
          </a:p>
        </p:txBody>
      </p:sp>
      <p:sp>
        <p:nvSpPr>
          <p:cNvPr id="198" name="II.         Obligations to Employers and Funders…"/>
          <p:cNvSpPr txBox="1"/>
          <p:nvPr>
            <p:ph type="body" idx="1"/>
          </p:nvPr>
        </p:nvSpPr>
        <p:spPr>
          <a:prstGeom prst="rect">
            <a:avLst/>
          </a:prstGeom>
        </p:spPr>
        <p:txBody>
          <a:bodyPr numCol="2" spcCol="0"/>
          <a:lstStyle/>
          <a:p>
            <a:pPr marL="182264" indent="-182264" defTabSz="233679">
              <a:spcBef>
                <a:spcPts val="1600"/>
              </a:spcBef>
              <a:defRPr sz="1280">
                <a:effectLst>
                  <a:outerShdw sx="100000" sy="100000" kx="0" ky="0" algn="b" rotWithShape="0" blurRad="20320" dist="10160" dir="5400000">
                    <a:srgbClr val="000000"/>
                  </a:outerShdw>
                </a:effectLst>
              </a:defRPr>
            </a:pPr>
            <a:r>
              <a:t>II.         Obligations to Employers and Funders</a:t>
            </a:r>
          </a:p>
          <a:p>
            <a:pPr marL="182264" indent="-182264" defTabSz="233679">
              <a:spcBef>
                <a:spcPts val="1600"/>
              </a:spcBef>
              <a:defRPr sz="1280">
                <a:effectLst>
                  <a:outerShdw sx="100000" sy="100000" kx="0" ky="0" algn="b" rotWithShape="0" blurRad="20320" dist="10160" dir="5400000">
                    <a:srgbClr val="000000"/>
                  </a:outerShdw>
                </a:effectLst>
              </a:defRPr>
            </a:pPr>
            <a:r>
              <a:t>The GIS professional recognizes that he or she has been hired to deliver needed products and services.  The employer (or funder) expects quality work and professional conduct.  Therefore the GIS professional will:</a:t>
            </a:r>
          </a:p>
          <a:p>
            <a:pPr marL="182264" indent="-182264" defTabSz="233679">
              <a:spcBef>
                <a:spcPts val="1600"/>
              </a:spcBef>
              <a:defRPr sz="1280">
                <a:effectLst>
                  <a:outerShdw sx="100000" sy="100000" kx="0" ky="0" algn="b" rotWithShape="0" blurRad="20320" dist="10160" dir="5400000">
                    <a:srgbClr val="000000"/>
                  </a:outerShdw>
                </a:effectLst>
              </a:defRPr>
            </a:pPr>
            <a:r>
              <a:t>1.      Deliver Quality Work</a:t>
            </a:r>
          </a:p>
          <a:p>
            <a:pPr lvl="1" marL="344824" indent="-182264" defTabSz="233679">
              <a:spcBef>
                <a:spcPts val="1600"/>
              </a:spcBef>
              <a:defRPr sz="1280">
                <a:effectLst>
                  <a:outerShdw sx="100000" sy="100000" kx="0" ky="0" algn="b" rotWithShape="0" blurRad="20320" dist="10160" dir="5400000">
                    <a:srgbClr val="000000"/>
                  </a:outerShdw>
                </a:effectLst>
              </a:defRPr>
            </a:pPr>
            <a:r>
              <a:t>Be qualified for the tasks accepted.</a:t>
            </a:r>
          </a:p>
          <a:p>
            <a:pPr lvl="1" marL="344824" indent="-182264" defTabSz="233679">
              <a:spcBef>
                <a:spcPts val="1600"/>
              </a:spcBef>
              <a:defRPr sz="1280">
                <a:effectLst>
                  <a:outerShdw sx="100000" sy="100000" kx="0" ky="0" algn="b" rotWithShape="0" blurRad="20320" dist="10160" dir="5400000">
                    <a:srgbClr val="000000"/>
                  </a:outerShdw>
                </a:effectLst>
              </a:defRPr>
            </a:pPr>
            <a:r>
              <a:t>Keep current in the field through readings and professional development.</a:t>
            </a:r>
          </a:p>
          <a:p>
            <a:pPr lvl="1" marL="344824" indent="-182264" defTabSz="233679">
              <a:spcBef>
                <a:spcPts val="1600"/>
              </a:spcBef>
              <a:defRPr sz="1280">
                <a:effectLst>
                  <a:outerShdw sx="100000" sy="100000" kx="0" ky="0" algn="b" rotWithShape="0" blurRad="20320" dist="10160" dir="5400000">
                    <a:srgbClr val="000000"/>
                  </a:outerShdw>
                </a:effectLst>
              </a:defRPr>
            </a:pPr>
            <a:r>
              <a:t>Identify risks and the potential means to reduce them.</a:t>
            </a:r>
          </a:p>
          <a:p>
            <a:pPr lvl="1" marL="344824" indent="-182264" defTabSz="233679">
              <a:spcBef>
                <a:spcPts val="1600"/>
              </a:spcBef>
              <a:defRPr sz="1280">
                <a:effectLst>
                  <a:outerShdw sx="100000" sy="100000" kx="0" ky="0" algn="b" rotWithShape="0" blurRad="20320" dist="10160" dir="5400000">
                    <a:srgbClr val="000000"/>
                  </a:outerShdw>
                </a:effectLst>
              </a:defRPr>
            </a:pPr>
            <a:r>
              <a:t>Define alternative strategies to reach employer/funder goals, if possible, and the implications of each.</a:t>
            </a:r>
          </a:p>
          <a:p>
            <a:pPr lvl="1" marL="344824" indent="-182264" defTabSz="233679">
              <a:spcBef>
                <a:spcPts val="1600"/>
              </a:spcBef>
              <a:defRPr sz="1280">
                <a:effectLst>
                  <a:outerShdw sx="100000" sy="100000" kx="0" ky="0" algn="b" rotWithShape="0" blurRad="20320" dist="10160" dir="5400000">
                    <a:srgbClr val="000000"/>
                  </a:outerShdw>
                </a:effectLst>
              </a:defRPr>
            </a:pPr>
            <a:r>
              <a:t>Document work so that others can use it.  This includes metadata and program documentation.</a:t>
            </a:r>
          </a:p>
          <a:p>
            <a:pPr marL="182264" indent="-182264" defTabSz="233679">
              <a:spcBef>
                <a:spcPts val="1600"/>
              </a:spcBef>
              <a:defRPr sz="1280">
                <a:effectLst>
                  <a:outerShdw sx="100000" sy="100000" kx="0" ky="0" algn="b" rotWithShape="0" blurRad="20320" dist="10160" dir="5400000">
                    <a:srgbClr val="000000"/>
                  </a:outerShdw>
                </a:effectLst>
              </a:defRPr>
            </a:pPr>
            <a:r>
              <a:t>2.      Have a Professional Relationship</a:t>
            </a:r>
          </a:p>
          <a:p>
            <a:pPr lvl="1" marL="344824" indent="-182264" defTabSz="233679">
              <a:spcBef>
                <a:spcPts val="1600"/>
              </a:spcBef>
              <a:defRPr sz="1280">
                <a:effectLst>
                  <a:outerShdw sx="100000" sy="100000" kx="0" ky="0" algn="b" rotWithShape="0" blurRad="20320" dist="10160" dir="5400000">
                    <a:srgbClr val="000000"/>
                  </a:outerShdw>
                </a:effectLst>
              </a:defRPr>
            </a:pPr>
            <a:r>
              <a:t>Hold information confidential unless authorized to release it.</a:t>
            </a:r>
          </a:p>
          <a:p>
            <a:pPr lvl="1" marL="344824" indent="-182264" defTabSz="233679">
              <a:spcBef>
                <a:spcPts val="1600"/>
              </a:spcBef>
              <a:defRPr sz="1280">
                <a:effectLst>
                  <a:outerShdw sx="100000" sy="100000" kx="0" ky="0" algn="b" rotWithShape="0" blurRad="20320" dist="10160" dir="5400000">
                    <a:srgbClr val="000000"/>
                  </a:outerShdw>
                </a:effectLst>
              </a:defRPr>
            </a:pPr>
            <a:r>
              <a:t>Avoid all conflicts of interest with clients and employers if possible, but when they are unavoidable, disclose that conflict.</a:t>
            </a:r>
          </a:p>
          <a:p>
            <a:pPr lvl="1" marL="344824" indent="-182264" defTabSz="233679">
              <a:spcBef>
                <a:spcPts val="1600"/>
              </a:spcBef>
              <a:defRPr sz="1280">
                <a:effectLst>
                  <a:outerShdw sx="100000" sy="100000" kx="0" ky="0" algn="b" rotWithShape="0" blurRad="20320" dist="10160" dir="5400000">
                    <a:srgbClr val="000000"/>
                  </a:outerShdw>
                </a:effectLst>
              </a:defRPr>
            </a:pPr>
            <a:r>
              <a:t>Avoid soliciting, accepting, or offering any gratuity or inappropriate benefit connected to a potential or existing business or working relationship.</a:t>
            </a:r>
          </a:p>
          <a:p>
            <a:pPr lvl="1" marL="344824" indent="-182264" defTabSz="233679">
              <a:spcBef>
                <a:spcPts val="1600"/>
              </a:spcBef>
              <a:defRPr sz="1280">
                <a:effectLst>
                  <a:outerShdw sx="100000" sy="100000" kx="0" ky="0" algn="b" rotWithShape="0" blurRad="20320" dist="10160" dir="5400000">
                    <a:srgbClr val="000000"/>
                  </a:outerShdw>
                </a:effectLst>
              </a:defRPr>
            </a:pPr>
            <a:r>
              <a:t>Accept work reviews as a means to improve performance.</a:t>
            </a:r>
          </a:p>
          <a:p>
            <a:pPr lvl="1" marL="344824" indent="-182264" defTabSz="233679">
              <a:spcBef>
                <a:spcPts val="1600"/>
              </a:spcBef>
              <a:defRPr sz="1280">
                <a:effectLst>
                  <a:outerShdw sx="100000" sy="100000" kx="0" ky="0" algn="b" rotWithShape="0" blurRad="20320" dist="10160" dir="5400000">
                    <a:srgbClr val="000000"/>
                  </a:outerShdw>
                </a:effectLst>
              </a:defRPr>
            </a:pPr>
            <a:r>
              <a:t>Honor contracts and assigned responsibilities.</a:t>
            </a:r>
          </a:p>
          <a:p>
            <a:pPr lvl="1" marL="344824" indent="-182264" defTabSz="233679">
              <a:spcBef>
                <a:spcPts val="1600"/>
              </a:spcBef>
              <a:defRPr sz="1280">
                <a:effectLst>
                  <a:outerShdw sx="100000" sy="100000" kx="0" ky="0" algn="b" rotWithShape="0" blurRad="20320" dist="10160" dir="5400000">
                    <a:srgbClr val="000000"/>
                  </a:outerShdw>
                </a:effectLst>
              </a:defRPr>
            </a:pPr>
            <a:r>
              <a:t>Accept decisions of employers and clients, unless they are illegal or unethical.</a:t>
            </a:r>
          </a:p>
          <a:p>
            <a:pPr lvl="1" marL="344824" indent="-182264" defTabSz="233679">
              <a:spcBef>
                <a:spcPts val="1600"/>
              </a:spcBef>
              <a:defRPr sz="1280">
                <a:effectLst>
                  <a:outerShdw sx="100000" sy="100000" kx="0" ky="0" algn="b" rotWithShape="0" blurRad="20320" dist="10160" dir="5400000">
                    <a:srgbClr val="000000"/>
                  </a:outerShdw>
                </a:effectLst>
              </a:defRPr>
            </a:pPr>
            <a:r>
              <a:t>Help develop security, backup, retention, recovery, and disposal rules.</a:t>
            </a:r>
          </a:p>
          <a:p>
            <a:pPr lvl="1" marL="344824" indent="-182264" defTabSz="233679">
              <a:spcBef>
                <a:spcPts val="1600"/>
              </a:spcBef>
              <a:defRPr sz="1280">
                <a:effectLst>
                  <a:outerShdw sx="100000" sy="100000" kx="0" ky="0" algn="b" rotWithShape="0" blurRad="20320" dist="10160" dir="5400000">
                    <a:srgbClr val="000000"/>
                  </a:outerShdw>
                </a:effectLst>
              </a:defRPr>
            </a:pPr>
            <a:r>
              <a:t>Acknowledge and accept rules about the personal use of employer resources.  This includes computers, data, telecommunication equipment, and other resources.</a:t>
            </a:r>
          </a:p>
          <a:p>
            <a:pPr lvl="1" marL="344824" indent="-182264" defTabSz="233679">
              <a:spcBef>
                <a:spcPts val="1600"/>
              </a:spcBef>
              <a:defRPr sz="1280">
                <a:effectLst>
                  <a:outerShdw sx="100000" sy="100000" kx="0" ky="0" algn="b" rotWithShape="0" blurRad="20320" dist="10160" dir="5400000">
                    <a:srgbClr val="000000"/>
                  </a:outerShdw>
                </a:effectLst>
              </a:defRPr>
            </a:pPr>
            <a:r>
              <a:t>Strive to resolve differences.</a:t>
            </a:r>
          </a:p>
          <a:p>
            <a:pPr marL="182264" indent="-182264" defTabSz="233679">
              <a:spcBef>
                <a:spcPts val="1600"/>
              </a:spcBef>
              <a:defRPr sz="1280">
                <a:effectLst>
                  <a:outerShdw sx="100000" sy="100000" kx="0" ky="0" algn="b" rotWithShape="0" blurRad="20320" dist="10160" dir="5400000">
                    <a:srgbClr val="000000"/>
                  </a:outerShdw>
                </a:effectLst>
              </a:defRPr>
            </a:pPr>
            <a:r>
              <a:t>3.      Be Honest in Representations</a:t>
            </a:r>
          </a:p>
          <a:p>
            <a:pPr lvl="1" marL="344824" indent="-182264" defTabSz="233679">
              <a:spcBef>
                <a:spcPts val="1600"/>
              </a:spcBef>
              <a:defRPr sz="1280">
                <a:effectLst>
                  <a:outerShdw sx="100000" sy="100000" kx="0" ky="0" algn="b" rotWithShape="0" blurRad="20320" dist="10160" dir="5400000">
                    <a:srgbClr val="000000"/>
                  </a:outerShdw>
                </a:effectLst>
              </a:defRPr>
            </a:pPr>
            <a:r>
              <a:t>State professional qualifications truthfully.</a:t>
            </a:r>
          </a:p>
          <a:p>
            <a:pPr lvl="1" marL="344824" indent="-182264" defTabSz="233679">
              <a:spcBef>
                <a:spcPts val="1600"/>
              </a:spcBef>
              <a:defRPr sz="1280">
                <a:effectLst>
                  <a:outerShdw sx="100000" sy="100000" kx="0" ky="0" algn="b" rotWithShape="0" blurRad="20320" dist="10160" dir="5400000">
                    <a:srgbClr val="000000"/>
                  </a:outerShdw>
                </a:effectLst>
              </a:defRPr>
            </a:pPr>
            <a:r>
              <a:t>Make honest proposals that allow the work to be completed for the resources requested.</a:t>
            </a:r>
          </a:p>
          <a:p>
            <a:pPr lvl="1" marL="344824" indent="-182264" defTabSz="233679">
              <a:spcBef>
                <a:spcPts val="1600"/>
              </a:spcBef>
              <a:defRPr sz="1280">
                <a:effectLst>
                  <a:outerShdw sx="100000" sy="100000" kx="0" ky="0" algn="b" rotWithShape="0" blurRad="20320" dist="10160" dir="5400000">
                    <a:srgbClr val="000000"/>
                  </a:outerShdw>
                </a:effectLst>
              </a:defRPr>
            </a:pPr>
            <a:r>
              <a:t>Deliver an hour’s work for an hour’s pay.</a:t>
            </a:r>
          </a:p>
          <a:p>
            <a:pPr lvl="1" marL="344824" indent="-182264" defTabSz="233679">
              <a:spcBef>
                <a:spcPts val="1600"/>
              </a:spcBef>
              <a:defRPr sz="1280">
                <a:effectLst>
                  <a:outerShdw sx="100000" sy="100000" kx="0" ky="0" algn="b" rotWithShape="0" blurRad="20320" dist="10160" dir="5400000">
                    <a:srgbClr val="000000"/>
                  </a:outerShdw>
                </a:effectLst>
              </a:defRPr>
            </a:pPr>
            <a:r>
              <a:t>Describe products and services fully.</a:t>
            </a:r>
          </a:p>
          <a:p>
            <a:pPr lvl="1" marL="344824" indent="-182264" defTabSz="233679">
              <a:spcBef>
                <a:spcPts val="1600"/>
              </a:spcBef>
              <a:defRPr sz="1280">
                <a:effectLst>
                  <a:outerShdw sx="100000" sy="100000" kx="0" ky="0" algn="b" rotWithShape="0" blurRad="20320" dist="10160" dir="5400000">
                    <a:srgbClr val="000000"/>
                  </a:outerShdw>
                </a:effectLst>
              </a:defRPr>
            </a:pPr>
            <a:r>
              <a:t>Be forthcoming about any limitations of data, software, assumptions, models, methods, and analysis.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ISCI Code of Ethics Continued"/>
          <p:cNvSpPr txBox="1"/>
          <p:nvPr>
            <p:ph type="title"/>
          </p:nvPr>
        </p:nvSpPr>
        <p:spPr>
          <a:prstGeom prst="rect">
            <a:avLst/>
          </a:prstGeom>
        </p:spPr>
        <p:txBody>
          <a:bodyPr/>
          <a:lstStyle/>
          <a:p>
            <a:pPr/>
            <a:r>
              <a:t>GISCI Code of Ethics Continued</a:t>
            </a:r>
          </a:p>
        </p:txBody>
      </p:sp>
      <p:sp>
        <p:nvSpPr>
          <p:cNvPr id="201" name="III.         Obligations to Colleagues and the Profession…"/>
          <p:cNvSpPr txBox="1"/>
          <p:nvPr>
            <p:ph type="body" idx="1"/>
          </p:nvPr>
        </p:nvSpPr>
        <p:spPr>
          <a:prstGeom prst="rect">
            <a:avLst/>
          </a:prstGeom>
        </p:spPr>
        <p:txBody>
          <a:bodyPr/>
          <a:lstStyle/>
          <a:p>
            <a:pPr marL="162560" indent="-162560" defTabSz="233679">
              <a:spcBef>
                <a:spcPts val="1600"/>
              </a:spcBef>
              <a:defRPr sz="1360">
                <a:effectLst>
                  <a:outerShdw sx="100000" sy="100000" kx="0" ky="0" algn="b" rotWithShape="0" blurRad="20320" dist="10160" dir="5400000">
                    <a:srgbClr val="000000"/>
                  </a:outerShdw>
                </a:effectLst>
              </a:defRPr>
            </a:pPr>
            <a:r>
              <a:t>III.         Obligations to Colleagues and the Profession</a:t>
            </a:r>
          </a:p>
          <a:p>
            <a:pPr marL="162560" indent="-162560" defTabSz="233679">
              <a:spcBef>
                <a:spcPts val="1600"/>
              </a:spcBef>
              <a:defRPr sz="1360">
                <a:effectLst>
                  <a:outerShdw sx="100000" sy="100000" kx="0" ky="0" algn="b" rotWithShape="0" blurRad="20320" dist="10160" dir="5400000">
                    <a:srgbClr val="000000"/>
                  </a:outerShdw>
                </a:effectLst>
              </a:defRPr>
            </a:pPr>
            <a:r>
              <a:t>The GIS professional recognizes the value of being part of a community of other professionals.  Together, we support each other and add to the stature of the field.  Therefore, the GIS professional will:</a:t>
            </a:r>
          </a:p>
          <a:p>
            <a:pPr marL="162560" indent="-162560" defTabSz="233679">
              <a:spcBef>
                <a:spcPts val="1600"/>
              </a:spcBef>
              <a:defRPr sz="1360">
                <a:effectLst>
                  <a:outerShdw sx="100000" sy="100000" kx="0" ky="0" algn="b" rotWithShape="0" blurRad="20320" dist="10160" dir="5400000">
                    <a:srgbClr val="000000"/>
                  </a:outerShdw>
                </a:effectLst>
              </a:defRPr>
            </a:pPr>
            <a:r>
              <a:t>1.      Respect the Work of Others.</a:t>
            </a:r>
          </a:p>
          <a:p>
            <a:pPr lvl="1" marL="325120" indent="-162560" defTabSz="233679">
              <a:spcBef>
                <a:spcPts val="1600"/>
              </a:spcBef>
              <a:defRPr sz="1360">
                <a:effectLst>
                  <a:outerShdw sx="100000" sy="100000" kx="0" ky="0" algn="b" rotWithShape="0" blurRad="20320" dist="10160" dir="5400000">
                    <a:srgbClr val="000000"/>
                  </a:outerShdw>
                </a:effectLst>
              </a:defRPr>
            </a:pPr>
            <a:r>
              <a:t>Cite the work of others whenever possible and appropriate.</a:t>
            </a:r>
          </a:p>
          <a:p>
            <a:pPr lvl="1" marL="325120" indent="-162560" defTabSz="233679">
              <a:spcBef>
                <a:spcPts val="1600"/>
              </a:spcBef>
              <a:defRPr sz="1360">
                <a:effectLst>
                  <a:outerShdw sx="100000" sy="100000" kx="0" ky="0" algn="b" rotWithShape="0" blurRad="20320" dist="10160" dir="5400000">
                    <a:srgbClr val="000000"/>
                  </a:outerShdw>
                </a:effectLst>
              </a:defRPr>
            </a:pPr>
            <a:r>
              <a:t>Honor the intellectual property rights of others.  This includes their rights in software and data.</a:t>
            </a:r>
          </a:p>
          <a:p>
            <a:pPr lvl="1" marL="325120" indent="-162560" defTabSz="233679">
              <a:spcBef>
                <a:spcPts val="1600"/>
              </a:spcBef>
              <a:defRPr sz="1360">
                <a:effectLst>
                  <a:outerShdw sx="100000" sy="100000" kx="0" ky="0" algn="b" rotWithShape="0" blurRad="20320" dist="10160" dir="5400000">
                    <a:srgbClr val="000000"/>
                  </a:outerShdw>
                </a:effectLst>
              </a:defRPr>
            </a:pPr>
            <a:r>
              <a:t>Accept and provide fair critical comments on professional work.</a:t>
            </a:r>
          </a:p>
          <a:p>
            <a:pPr lvl="1" marL="325120" indent="-162560" defTabSz="233679">
              <a:spcBef>
                <a:spcPts val="1600"/>
              </a:spcBef>
              <a:defRPr sz="1360">
                <a:effectLst>
                  <a:outerShdw sx="100000" sy="100000" kx="0" ky="0" algn="b" rotWithShape="0" blurRad="20320" dist="10160" dir="5400000">
                    <a:srgbClr val="000000"/>
                  </a:outerShdw>
                </a:effectLst>
              </a:defRPr>
            </a:pPr>
            <a:r>
              <a:t>Recognize the limitations of one’s own knowledge and skills and recognize and use the skills of other professionals as needed.  This includes both those in other disciplines and GIS professionals with deeper skills in critical sub-areas of the field.</a:t>
            </a:r>
          </a:p>
          <a:p>
            <a:pPr lvl="1" marL="325120" indent="-162560" defTabSz="233679">
              <a:spcBef>
                <a:spcPts val="1600"/>
              </a:spcBef>
              <a:defRPr sz="1360">
                <a:effectLst>
                  <a:outerShdw sx="100000" sy="100000" kx="0" ky="0" algn="b" rotWithShape="0" blurRad="20320" dist="10160" dir="5400000">
                    <a:srgbClr val="000000"/>
                  </a:outerShdw>
                </a:effectLst>
              </a:defRPr>
            </a:pPr>
            <a:r>
              <a:t>Work respectfully and capably with others in GIS and other disciplines.</a:t>
            </a:r>
          </a:p>
          <a:p>
            <a:pPr lvl="1" marL="325120" indent="-162560" defTabSz="233679">
              <a:spcBef>
                <a:spcPts val="1600"/>
              </a:spcBef>
              <a:defRPr sz="1360">
                <a:effectLst>
                  <a:outerShdw sx="100000" sy="100000" kx="0" ky="0" algn="b" rotWithShape="0" blurRad="20320" dist="10160" dir="5400000">
                    <a:srgbClr val="000000"/>
                  </a:outerShdw>
                </a:effectLst>
              </a:defRPr>
            </a:pPr>
            <a:r>
              <a:t>Respect existing working relationships between others, including employer/employee and contractor/client relationships.</a:t>
            </a:r>
          </a:p>
          <a:p>
            <a:pPr lvl="1" marL="325120" indent="-162560" defTabSz="233679">
              <a:spcBef>
                <a:spcPts val="1600"/>
              </a:spcBef>
              <a:defRPr sz="1360">
                <a:effectLst>
                  <a:outerShdw sx="100000" sy="100000" kx="0" ky="0" algn="b" rotWithShape="0" blurRad="20320" dist="10160" dir="5400000">
                    <a:srgbClr val="000000"/>
                  </a:outerShdw>
                </a:effectLst>
              </a:defRPr>
            </a:pPr>
            <a:r>
              <a:t>Deal honestly and fairly with prospective employees, contractors, and vendors.</a:t>
            </a:r>
          </a:p>
          <a:p>
            <a:pPr marL="162560" indent="-162560" defTabSz="233679">
              <a:spcBef>
                <a:spcPts val="1600"/>
              </a:spcBef>
              <a:defRPr sz="1360">
                <a:effectLst>
                  <a:outerShdw sx="100000" sy="100000" kx="0" ky="0" algn="b" rotWithShape="0" blurRad="20320" dist="10160" dir="5400000">
                    <a:srgbClr val="000000"/>
                  </a:outerShdw>
                </a:effectLst>
              </a:defRPr>
            </a:pPr>
            <a:r>
              <a:t>2.      Contribute to the Discipline to the Extent Possible</a:t>
            </a:r>
          </a:p>
          <a:p>
            <a:pPr lvl="1" marL="325120" indent="-162560" defTabSz="233679">
              <a:spcBef>
                <a:spcPts val="1600"/>
              </a:spcBef>
              <a:defRPr sz="1360">
                <a:effectLst>
                  <a:outerShdw sx="100000" sy="100000" kx="0" ky="0" algn="b" rotWithShape="0" blurRad="20320" dist="10160" dir="5400000">
                    <a:srgbClr val="000000"/>
                  </a:outerShdw>
                </a:effectLst>
              </a:defRPr>
            </a:pPr>
            <a:r>
              <a:t>Publish results so others can learn about them.</a:t>
            </a:r>
          </a:p>
          <a:p>
            <a:pPr lvl="1" marL="325120" indent="-162560" defTabSz="233679">
              <a:spcBef>
                <a:spcPts val="1600"/>
              </a:spcBef>
              <a:defRPr sz="1360">
                <a:effectLst>
                  <a:outerShdw sx="100000" sy="100000" kx="0" ky="0" algn="b" rotWithShape="0" blurRad="20320" dist="10160" dir="5400000">
                    <a:srgbClr val="000000"/>
                  </a:outerShdw>
                </a:effectLst>
              </a:defRPr>
            </a:pPr>
            <a:r>
              <a:t>Volunteer time to professional educational and organizational efforts: local, national, or global.</a:t>
            </a:r>
          </a:p>
          <a:p>
            <a:pPr lvl="1" marL="325120" indent="-162560" defTabSz="233679">
              <a:spcBef>
                <a:spcPts val="1600"/>
              </a:spcBef>
              <a:defRPr sz="1360">
                <a:effectLst>
                  <a:outerShdw sx="100000" sy="100000" kx="0" ky="0" algn="b" rotWithShape="0" blurRad="20320" dist="10160" dir="5400000">
                    <a:srgbClr val="000000"/>
                  </a:outerShdw>
                </a:effectLst>
              </a:defRPr>
            </a:pPr>
            <a:r>
              <a:t>Support individual colleagues in their professional development. Special attention should be given to underrepresented groups whose diverse backgrounds will add to the strength of the profession.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ISCI Code of Ethics Continued"/>
          <p:cNvSpPr txBox="1"/>
          <p:nvPr>
            <p:ph type="title"/>
          </p:nvPr>
        </p:nvSpPr>
        <p:spPr>
          <a:prstGeom prst="rect">
            <a:avLst/>
          </a:prstGeom>
        </p:spPr>
        <p:txBody>
          <a:bodyPr/>
          <a:lstStyle/>
          <a:p>
            <a:pPr/>
            <a:r>
              <a:t>GISCI Code of Ethics Continued</a:t>
            </a:r>
          </a:p>
        </p:txBody>
      </p:sp>
      <p:sp>
        <p:nvSpPr>
          <p:cNvPr id="204" name="IV.         Obligations to Individuals in Society…"/>
          <p:cNvSpPr txBox="1"/>
          <p:nvPr>
            <p:ph type="body" idx="1"/>
          </p:nvPr>
        </p:nvSpPr>
        <p:spPr>
          <a:prstGeom prst="rect">
            <a:avLst/>
          </a:prstGeom>
        </p:spPr>
        <p:txBody>
          <a:bodyPr/>
          <a:lstStyle/>
          <a:p>
            <a:pPr marL="203200" indent="-203200" defTabSz="292100">
              <a:spcBef>
                <a:spcPts val="2100"/>
              </a:spcBef>
              <a:defRPr sz="1700">
                <a:effectLst>
                  <a:outerShdw sx="100000" sy="100000" kx="0" ky="0" algn="b" rotWithShape="0" blurRad="25400" dist="12700" dir="5400000">
                    <a:srgbClr val="000000"/>
                  </a:outerShdw>
                </a:effectLst>
              </a:defRPr>
            </a:pPr>
            <a:r>
              <a:t>IV.         Obligations to Individuals in Society</a:t>
            </a:r>
          </a:p>
          <a:p>
            <a:pPr marL="203200" indent="-203200" defTabSz="292100">
              <a:spcBef>
                <a:spcPts val="2100"/>
              </a:spcBef>
              <a:defRPr sz="1700">
                <a:effectLst>
                  <a:outerShdw sx="100000" sy="100000" kx="0" ky="0" algn="b" rotWithShape="0" blurRad="25400" dist="12700" dir="5400000">
                    <a:srgbClr val="000000"/>
                  </a:outerShdw>
                </a:effectLst>
              </a:defRPr>
            </a:pPr>
            <a:r>
              <a:t>The GIS professional recognizes the impact of his or her work on individual people and will strive to avoid harm to them.  Therefore, the GIS professional will:</a:t>
            </a:r>
          </a:p>
          <a:p>
            <a:pPr marL="203200" indent="-203200" defTabSz="292100">
              <a:spcBef>
                <a:spcPts val="2100"/>
              </a:spcBef>
              <a:defRPr sz="1700">
                <a:effectLst>
                  <a:outerShdw sx="100000" sy="100000" kx="0" ky="0" algn="b" rotWithShape="0" blurRad="25400" dist="12700" dir="5400000">
                    <a:srgbClr val="000000"/>
                  </a:outerShdw>
                </a:effectLst>
              </a:defRPr>
            </a:pPr>
            <a:r>
              <a:t>1.      Respect Privacy</a:t>
            </a:r>
          </a:p>
          <a:p>
            <a:pPr lvl="1" marL="406400" indent="-203200" defTabSz="292100">
              <a:spcBef>
                <a:spcPts val="2100"/>
              </a:spcBef>
              <a:defRPr sz="1700">
                <a:effectLst>
                  <a:outerShdw sx="100000" sy="100000" kx="0" ky="0" algn="b" rotWithShape="0" blurRad="25400" dist="12700" dir="5400000">
                    <a:srgbClr val="000000"/>
                  </a:outerShdw>
                </a:effectLst>
              </a:defRPr>
            </a:pPr>
            <a:r>
              <a:t>Protect individual privacy, especially about sensitive information.</a:t>
            </a:r>
          </a:p>
          <a:p>
            <a:pPr lvl="1" marL="406400" indent="-203200" defTabSz="292100">
              <a:spcBef>
                <a:spcPts val="2100"/>
              </a:spcBef>
              <a:defRPr sz="1700">
                <a:effectLst>
                  <a:outerShdw sx="100000" sy="100000" kx="0" ky="0" algn="b" rotWithShape="0" blurRad="25400" dist="12700" dir="5400000">
                    <a:srgbClr val="000000"/>
                  </a:outerShdw>
                </a:effectLst>
              </a:defRPr>
            </a:pPr>
            <a:r>
              <a:t>Be especially careful with new information discovered about an individual through GIS-based manipulations (such as geocoding) or the combination of two or more databases.</a:t>
            </a:r>
          </a:p>
          <a:p>
            <a:pPr marL="203200" indent="-203200" defTabSz="292100">
              <a:spcBef>
                <a:spcPts val="2100"/>
              </a:spcBef>
              <a:defRPr sz="1700">
                <a:effectLst>
                  <a:outerShdw sx="100000" sy="100000" kx="0" ky="0" algn="b" rotWithShape="0" blurRad="25400" dist="12700" dir="5400000">
                    <a:srgbClr val="000000"/>
                  </a:outerShdw>
                </a:effectLst>
              </a:defRPr>
            </a:pPr>
            <a:r>
              <a:t>2.            Respect Individuals</a:t>
            </a:r>
          </a:p>
          <a:p>
            <a:pPr lvl="1" marL="406400" indent="-203200" defTabSz="292100">
              <a:spcBef>
                <a:spcPts val="2100"/>
              </a:spcBef>
              <a:defRPr sz="1700">
                <a:effectLst>
                  <a:outerShdw sx="100000" sy="100000" kx="0" ky="0" algn="b" rotWithShape="0" blurRad="25400" dist="12700" dir="5400000">
                    <a:srgbClr val="000000"/>
                  </a:outerShdw>
                </a:effectLst>
              </a:defRPr>
            </a:pPr>
            <a:r>
              <a:t>Encourage individual autonomy.  For example, allow individuals to withhold consent from being added to a database, correct information about themselves in a database, and remove themselves from a database.</a:t>
            </a:r>
          </a:p>
          <a:p>
            <a:pPr lvl="1" marL="406400" indent="-203200" defTabSz="292100">
              <a:spcBef>
                <a:spcPts val="2100"/>
              </a:spcBef>
              <a:defRPr sz="1700">
                <a:effectLst>
                  <a:outerShdw sx="100000" sy="100000" kx="0" ky="0" algn="b" rotWithShape="0" blurRad="25400" dist="12700" dir="5400000">
                    <a:srgbClr val="000000"/>
                  </a:outerShdw>
                </a:effectLst>
              </a:defRPr>
            </a:pPr>
            <a:r>
              <a:t>Avoid undue intrusions into the lives of individuals.</a:t>
            </a:r>
          </a:p>
          <a:p>
            <a:pPr lvl="1" marL="406400" indent="-203200" defTabSz="292100">
              <a:spcBef>
                <a:spcPts val="2100"/>
              </a:spcBef>
              <a:defRPr sz="1700">
                <a:effectLst>
                  <a:outerShdw sx="100000" sy="100000" kx="0" ky="0" algn="b" rotWithShape="0" blurRad="25400" dist="12700" dir="5400000">
                    <a:srgbClr val="000000"/>
                  </a:outerShdw>
                </a:effectLst>
              </a:defRPr>
            </a:pPr>
            <a:r>
              <a:t>Be truthful when disclosing information about an individual.</a:t>
            </a:r>
          </a:p>
          <a:p>
            <a:pPr lvl="1" marL="406400" indent="-203200" defTabSz="292100">
              <a:spcBef>
                <a:spcPts val="2100"/>
              </a:spcBef>
              <a:defRPr sz="1700">
                <a:effectLst>
                  <a:outerShdw sx="100000" sy="100000" kx="0" ky="0" algn="b" rotWithShape="0" blurRad="25400" dist="12700" dir="5400000">
                    <a:srgbClr val="000000"/>
                  </a:outerShdw>
                </a:effectLst>
              </a:defRPr>
            </a:pPr>
            <a:r>
              <a:t>Treat all individuals equally, without regard to race, gender, or other personal characteristic not related to the task at hand.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What is GeoHumanities"/>
          <p:cNvSpPr txBox="1"/>
          <p:nvPr>
            <p:ph type="title"/>
          </p:nvPr>
        </p:nvSpPr>
        <p:spPr>
          <a:prstGeom prst="rect">
            <a:avLst/>
          </a:prstGeom>
        </p:spPr>
        <p:txBody>
          <a:bodyPr/>
          <a:lstStyle/>
          <a:p>
            <a:pPr/>
            <a:r>
              <a:t>What is GeoHumanities </a:t>
            </a:r>
          </a:p>
        </p:txBody>
      </p:sp>
      <p:sp>
        <p:nvSpPr>
          <p:cNvPr id="133" name="It is a concept to explain regions using geography and other art forms…"/>
          <p:cNvSpPr txBox="1"/>
          <p:nvPr>
            <p:ph type="body" idx="1"/>
          </p:nvPr>
        </p:nvSpPr>
        <p:spPr>
          <a:prstGeom prst="rect">
            <a:avLst/>
          </a:prstGeom>
        </p:spPr>
        <p:txBody>
          <a:bodyPr/>
          <a:lstStyle/>
          <a:p>
            <a:pPr/>
            <a:r>
              <a:t>It is a concept to explain regions using geography and other art forms</a:t>
            </a:r>
          </a:p>
          <a:p>
            <a:pPr/>
            <a:r>
              <a:t>Many use word maps</a:t>
            </a:r>
          </a:p>
          <a:p>
            <a:pPr/>
            <a:r>
              <a:t>Others use artwork</a:t>
            </a:r>
          </a:p>
          <a:p>
            <a:pPr/>
            <a:r>
              <a:t>But in general it all describes place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ASPRS Code of Ethics"/>
          <p:cNvSpPr txBox="1"/>
          <p:nvPr>
            <p:ph type="title"/>
          </p:nvPr>
        </p:nvSpPr>
        <p:spPr>
          <a:prstGeom prst="rect">
            <a:avLst/>
          </a:prstGeom>
        </p:spPr>
        <p:txBody>
          <a:bodyPr/>
          <a:lstStyle/>
          <a:p>
            <a:pPr/>
            <a:r>
              <a:t>ASPRS Code of Ethics</a:t>
            </a:r>
          </a:p>
        </p:txBody>
      </p:sp>
      <p:sp>
        <p:nvSpPr>
          <p:cNvPr id="207" name="Code of Ethics of the American Society for Photogrammetry and Remote Sensing…"/>
          <p:cNvSpPr txBox="1"/>
          <p:nvPr>
            <p:ph type="body" idx="1"/>
          </p:nvPr>
        </p:nvSpPr>
        <p:spPr>
          <a:prstGeom prst="rect">
            <a:avLst/>
          </a:prstGeom>
        </p:spPr>
        <p:txBody>
          <a:bodyPr/>
          <a:lstStyle/>
          <a:p>
            <a:pPr marL="0" indent="0" defTabSz="257047">
              <a:spcBef>
                <a:spcPts val="1800"/>
              </a:spcBef>
              <a:buSzTx/>
              <a:buNone/>
              <a:defRPr b="1" sz="1232">
                <a:effectLst>
                  <a:outerShdw sx="100000" sy="100000" kx="0" ky="0" algn="b" rotWithShape="0" blurRad="22352" dist="11176" dir="5400000">
                    <a:srgbClr val="000000"/>
                  </a:outerShdw>
                </a:effectLst>
                <a:latin typeface="+mn-lt"/>
                <a:ea typeface="+mn-ea"/>
                <a:cs typeface="+mn-cs"/>
                <a:sym typeface="Helvetica Neue"/>
              </a:defRPr>
            </a:pPr>
            <a:r>
              <a:t>Code of Ethics of the American Society for Photogrammetry and Remote Sensing</a:t>
            </a:r>
            <a:endParaRPr b="0">
              <a:latin typeface="Helvetica Neue Medium"/>
              <a:ea typeface="Helvetica Neue Medium"/>
              <a:cs typeface="Helvetica Neue Medium"/>
              <a:sym typeface="Helvetica Neue Medium"/>
            </a:endParaRPr>
          </a:p>
          <a:p>
            <a:pPr marL="0" indent="0" defTabSz="257047">
              <a:spcBef>
                <a:spcPts val="1800"/>
              </a:spcBef>
              <a:buSzTx/>
              <a:buNone/>
              <a:defRPr sz="1232">
                <a:effectLst>
                  <a:outerShdw sx="100000" sy="100000" kx="0" ky="0" algn="b" rotWithShape="0" blurRad="22352" dist="11176" dir="5400000">
                    <a:srgbClr val="000000"/>
                  </a:outerShdw>
                </a:effectLst>
              </a:defRPr>
            </a:pPr>
            <a:r>
              <a:t>Honesty, justice, and courtesy form a moral philosophy which, associated with mutual interest among people, should be the principles on which ethics are founded.</a:t>
            </a:r>
          </a:p>
          <a:p>
            <a:pPr marL="0" indent="0" defTabSz="257047">
              <a:spcBef>
                <a:spcPts val="1800"/>
              </a:spcBef>
              <a:buSzTx/>
              <a:buNone/>
              <a:defRPr sz="1232">
                <a:effectLst>
                  <a:outerShdw sx="100000" sy="100000" kx="0" ky="0" algn="b" rotWithShape="0" blurRad="22352" dist="11176" dir="5400000">
                    <a:srgbClr val="000000"/>
                  </a:outerShdw>
                </a:effectLst>
              </a:defRPr>
            </a:pPr>
            <a:r>
              <a:t>Each person who is engaged in the use, development, and improvement of the mapping sciences (Photogrammetry, Remote Sensing, Geographic Information Systems, and related disciplines) should accept those principles as a set of dynamic guides for conduct and a way of life rather than merely for passive observance. It is an inherent obligation to apply oneself to one’s profession with all diligence and in so doing to be guided by this</a:t>
            </a:r>
          </a:p>
          <a:p>
            <a:pPr marL="0" indent="0" defTabSz="257047">
              <a:spcBef>
                <a:spcPts val="1800"/>
              </a:spcBef>
              <a:buSzTx/>
              <a:buNone/>
              <a:defRPr sz="1232">
                <a:effectLst>
                  <a:outerShdw sx="100000" sy="100000" kx="0" ky="0" algn="b" rotWithShape="0" blurRad="22352" dist="11176" dir="5400000">
                    <a:srgbClr val="000000"/>
                  </a:outerShdw>
                </a:effectLst>
              </a:defRPr>
            </a:pPr>
            <a:r>
              <a:t>Code of Ethics. </a:t>
            </a:r>
          </a:p>
          <a:p>
            <a:pPr marL="0" indent="0" defTabSz="257047">
              <a:spcBef>
                <a:spcPts val="1800"/>
              </a:spcBef>
              <a:buSzTx/>
              <a:buNone/>
              <a:defRPr sz="1232">
                <a:effectLst>
                  <a:outerShdw sx="100000" sy="100000" kx="0" ky="0" algn="b" rotWithShape="0" blurRad="22352" dist="11176" dir="5400000">
                    <a:srgbClr val="000000"/>
                  </a:outerShdw>
                </a:effectLst>
              </a:defRPr>
            </a:pPr>
            <a:r>
              <a:t>Accordingly, each person in the mapping sciences profession shall have full regard for achieving excellence in the practice of the profession and the essentiality of maintaining the highest standards of ethical conduct in responsibilities and work for an employer, all clients, colleagues and associates, and society at large, and shall . . .</a:t>
            </a:r>
          </a:p>
          <a:p>
            <a:pPr marL="0" indent="0" defTabSz="257047">
              <a:spcBef>
                <a:spcPts val="1800"/>
              </a:spcBef>
              <a:buSzTx/>
              <a:buNone/>
              <a:defRPr sz="1232">
                <a:effectLst>
                  <a:outerShdw sx="100000" sy="100000" kx="0" ky="0" algn="b" rotWithShape="0" blurRad="22352" dist="11176" dir="5400000">
                    <a:srgbClr val="000000"/>
                  </a:outerShdw>
                </a:effectLst>
              </a:defRPr>
            </a:pPr>
            <a:r>
              <a:t>1. Be guided in all professional activities by the highest standards and be a faithful trustee or agent in all matters for each client or employer. </a:t>
            </a:r>
          </a:p>
          <a:p>
            <a:pPr marL="0" indent="0" defTabSz="257047">
              <a:spcBef>
                <a:spcPts val="1800"/>
              </a:spcBef>
              <a:buSzTx/>
              <a:buNone/>
              <a:defRPr sz="1232">
                <a:effectLst>
                  <a:outerShdw sx="100000" sy="100000" kx="0" ky="0" algn="b" rotWithShape="0" blurRad="22352" dist="11176" dir="5400000">
                    <a:srgbClr val="000000"/>
                  </a:outerShdw>
                </a:effectLst>
              </a:defRPr>
            </a:pPr>
            <a:r>
              <a:t>2. At all times function in such a manner as will bring credit and dignity to the mapping sciences profession. </a:t>
            </a:r>
          </a:p>
          <a:p>
            <a:pPr marL="0" indent="0" defTabSz="257047">
              <a:spcBef>
                <a:spcPts val="1800"/>
              </a:spcBef>
              <a:buSzTx/>
              <a:buNone/>
              <a:defRPr sz="1232">
                <a:effectLst>
                  <a:outerShdw sx="100000" sy="100000" kx="0" ky="0" algn="b" rotWithShape="0" blurRad="22352" dist="11176" dir="5400000">
                    <a:srgbClr val="000000"/>
                  </a:outerShdw>
                </a:effectLst>
              </a:defRPr>
            </a:pPr>
            <a:r>
              <a:t>3. Not compete unfairly with anyone who is engaged in the mapping sciences profession by:</a:t>
            </a:r>
          </a:p>
          <a:p>
            <a:pPr marL="0" indent="0" defTabSz="257047">
              <a:spcBef>
                <a:spcPts val="1800"/>
              </a:spcBef>
              <a:buSzTx/>
              <a:buNone/>
              <a:defRPr sz="1232">
                <a:effectLst>
                  <a:outerShdw sx="100000" sy="100000" kx="0" ky="0" algn="b" rotWithShape="0" blurRad="22352" dist="11176" dir="5400000">
                    <a:srgbClr val="000000"/>
                  </a:outerShdw>
                </a:effectLst>
              </a:defRPr>
            </a:pPr>
            <a:r>
              <a:t>a. Advertising in a self-laudatory manner; </a:t>
            </a:r>
          </a:p>
          <a:p>
            <a:pPr marL="0" indent="0" defTabSz="257047">
              <a:spcBef>
                <a:spcPts val="1800"/>
              </a:spcBef>
              <a:buSzTx/>
              <a:buNone/>
              <a:defRPr sz="1232">
                <a:effectLst>
                  <a:outerShdw sx="100000" sy="100000" kx="0" ky="0" algn="b" rotWithShape="0" blurRad="22352" dist="11176" dir="5400000">
                    <a:srgbClr val="000000"/>
                  </a:outerShdw>
                </a:effectLst>
              </a:defRPr>
            </a:pPr>
            <a:r>
              <a:t>b. Monetarily exploiting one’s own or another’s employment position; </a:t>
            </a:r>
          </a:p>
          <a:p>
            <a:pPr marL="0" indent="0" defTabSz="257047">
              <a:spcBef>
                <a:spcPts val="1800"/>
              </a:spcBef>
              <a:buSzTx/>
              <a:buNone/>
              <a:defRPr sz="1232">
                <a:effectLst>
                  <a:outerShdw sx="100000" sy="100000" kx="0" ky="0" algn="b" rotWithShape="0" blurRad="22352" dist="11176" dir="5400000">
                    <a:srgbClr val="000000"/>
                  </a:outerShdw>
                </a:effectLst>
              </a:defRPr>
            </a:pPr>
            <a:r>
              <a:t>c. Publicly criticizing other persons working in or having an interest in the mapping sciences; </a:t>
            </a:r>
          </a:p>
          <a:p>
            <a:pPr marL="0" indent="0" defTabSz="257047">
              <a:spcBef>
                <a:spcPts val="1800"/>
              </a:spcBef>
              <a:buSzTx/>
              <a:buNone/>
              <a:defRPr sz="1232">
                <a:effectLst>
                  <a:outerShdw sx="100000" sy="100000" kx="0" ky="0" algn="b" rotWithShape="0" blurRad="22352" dist="11176" dir="5400000">
                    <a:srgbClr val="000000"/>
                  </a:outerShdw>
                </a:effectLst>
              </a:defRPr>
            </a:pPr>
            <a:r>
              <a:t>d. Exercising undue influence or pressure, or soliciting favors through offering monetary inducements.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SPRS Code of Ethics Continued"/>
          <p:cNvSpPr txBox="1"/>
          <p:nvPr>
            <p:ph type="title"/>
          </p:nvPr>
        </p:nvSpPr>
        <p:spPr>
          <a:prstGeom prst="rect">
            <a:avLst/>
          </a:prstGeom>
        </p:spPr>
        <p:txBody>
          <a:bodyPr/>
          <a:lstStyle/>
          <a:p>
            <a:pPr/>
            <a:r>
              <a:t>ASPRS Code of Ethics Continued</a:t>
            </a:r>
          </a:p>
        </p:txBody>
      </p:sp>
      <p:sp>
        <p:nvSpPr>
          <p:cNvPr id="210" name="4. Work to strengthen the profession of mapping sciences by:…"/>
          <p:cNvSpPr txBox="1"/>
          <p:nvPr>
            <p:ph type="body" idx="1"/>
          </p:nvPr>
        </p:nvSpPr>
        <p:spPr>
          <a:prstGeom prst="rect">
            <a:avLst/>
          </a:prstGeom>
        </p:spPr>
        <p:txBody>
          <a:bodyPr/>
          <a:lstStyle/>
          <a:p>
            <a:pPr marL="0" indent="0" defTabSz="286258">
              <a:spcBef>
                <a:spcPts val="2000"/>
              </a:spcBef>
              <a:buSzTx/>
              <a:buNone/>
              <a:defRPr sz="1372">
                <a:effectLst>
                  <a:outerShdw sx="100000" sy="100000" kx="0" ky="0" algn="b" rotWithShape="0" blurRad="24892" dist="12446" dir="5400000">
                    <a:srgbClr val="000000"/>
                  </a:outerShdw>
                </a:effectLst>
              </a:defRPr>
            </a:pPr>
            <a:r>
              <a:t>4. Work to strengthen the profession of mapping sciences by:</a:t>
            </a:r>
          </a:p>
          <a:p>
            <a:pPr marL="0" indent="0" defTabSz="286258">
              <a:spcBef>
                <a:spcPts val="2000"/>
              </a:spcBef>
              <a:buSzTx/>
              <a:buNone/>
              <a:defRPr sz="1372">
                <a:effectLst>
                  <a:outerShdw sx="100000" sy="100000" kx="0" ky="0" algn="b" rotWithShape="0" blurRad="24892" dist="12446" dir="5400000">
                    <a:srgbClr val="000000"/>
                  </a:outerShdw>
                </a:effectLst>
              </a:defRPr>
            </a:pPr>
            <a:r>
              <a:t>a. Personal effort directed toward improving personal skills and knowledge; </a:t>
            </a:r>
          </a:p>
          <a:p>
            <a:pPr marL="0" indent="0" defTabSz="286258">
              <a:spcBef>
                <a:spcPts val="2000"/>
              </a:spcBef>
              <a:buSzTx/>
              <a:buNone/>
              <a:defRPr sz="1372">
                <a:effectLst>
                  <a:outerShdw sx="100000" sy="100000" kx="0" ky="0" algn="b" rotWithShape="0" blurRad="24892" dist="12446" dir="5400000">
                    <a:srgbClr val="000000"/>
                  </a:outerShdw>
                </a:effectLst>
              </a:defRPr>
            </a:pPr>
            <a:r>
              <a:t>b. Interchange of information and experience with other persons interested in and using a mapping science, with other professions, and with students and the public; </a:t>
            </a:r>
          </a:p>
          <a:p>
            <a:pPr marL="0" indent="0" defTabSz="286258">
              <a:spcBef>
                <a:spcPts val="2000"/>
              </a:spcBef>
              <a:buSzTx/>
              <a:buNone/>
              <a:defRPr sz="1372">
                <a:effectLst>
                  <a:outerShdw sx="100000" sy="100000" kx="0" ky="0" algn="b" rotWithShape="0" blurRad="24892" dist="12446" dir="5400000">
                    <a:srgbClr val="000000"/>
                  </a:outerShdw>
                </a:effectLst>
              </a:defRPr>
            </a:pPr>
            <a:r>
              <a:t>c. Seeking to provide opportunities for professional development and advancement of persons working under his or her supervision; </a:t>
            </a:r>
          </a:p>
          <a:p>
            <a:pPr marL="0" indent="0" defTabSz="286258">
              <a:spcBef>
                <a:spcPts val="2000"/>
              </a:spcBef>
              <a:buSzTx/>
              <a:buNone/>
              <a:defRPr sz="1372">
                <a:effectLst>
                  <a:outerShdw sx="100000" sy="100000" kx="0" ky="0" algn="b" rotWithShape="0" blurRad="24892" dist="12446" dir="5400000">
                    <a:srgbClr val="000000"/>
                  </a:outerShdw>
                </a:effectLst>
              </a:defRPr>
            </a:pPr>
            <a:r>
              <a:t>d. Promoting the principle of appropriate compensation for work done by person in their employ.</a:t>
            </a:r>
          </a:p>
          <a:p>
            <a:pPr marL="0" indent="0" defTabSz="286258">
              <a:spcBef>
                <a:spcPts val="2000"/>
              </a:spcBef>
              <a:buSzTx/>
              <a:buNone/>
              <a:defRPr sz="1372">
                <a:effectLst>
                  <a:outerShdw sx="100000" sy="100000" kx="0" ky="0" algn="b" rotWithShape="0" blurRad="24892" dist="12446" dir="5400000">
                    <a:srgbClr val="000000"/>
                  </a:outerShdw>
                </a:effectLst>
              </a:defRPr>
            </a:pPr>
            <a:r>
              <a:t>5. Undertake only such assignments in the use of mapping sciences for which one is qualified by education, training, and experience, and employ or advise the employment of experts and specialists when and whenever clients’ or employers’ interests will be best served thereby. </a:t>
            </a:r>
          </a:p>
          <a:p>
            <a:pPr marL="0" indent="0" defTabSz="286258">
              <a:spcBef>
                <a:spcPts val="2000"/>
              </a:spcBef>
              <a:buSzTx/>
              <a:buNone/>
              <a:defRPr sz="1372">
                <a:effectLst>
                  <a:outerShdw sx="100000" sy="100000" kx="0" ky="0" algn="b" rotWithShape="0" blurRad="24892" dist="12446" dir="5400000">
                    <a:srgbClr val="000000"/>
                  </a:outerShdw>
                </a:effectLst>
              </a:defRPr>
            </a:pPr>
            <a:r>
              <a:t>6. Give appropriate credit to other persons and/or firms for their professional contributions. </a:t>
            </a:r>
          </a:p>
          <a:p>
            <a:pPr marL="0" indent="0" defTabSz="286258">
              <a:spcBef>
                <a:spcPts val="2000"/>
              </a:spcBef>
              <a:buSzTx/>
              <a:buNone/>
              <a:defRPr sz="1372">
                <a:effectLst>
                  <a:outerShdw sx="100000" sy="100000" kx="0" ky="0" algn="b" rotWithShape="0" blurRad="24892" dist="12446" dir="5400000">
                    <a:srgbClr val="000000"/>
                  </a:outerShdw>
                </a:effectLst>
              </a:defRPr>
            </a:pPr>
            <a:r>
              <a:t>7. Recognize the proprietary, privacy, legal, and ethical interests and rights of others. This not only refers to the adoption of these principles in the general conduct of business and professional activities, but also as they relate specifically to the appropriate and honest application of photogrammetry, remote sensing, geographic information systems, and related spatial technologies. Subscribers to this code shall not condone, promote, advocate, or tolerate any organization’s or individual’s use of these technologies in a manner that knowingly contributes to:</a:t>
            </a:r>
          </a:p>
          <a:p>
            <a:pPr marL="0" indent="0" defTabSz="286258">
              <a:spcBef>
                <a:spcPts val="2000"/>
              </a:spcBef>
              <a:buSzTx/>
              <a:buNone/>
              <a:defRPr sz="1372">
                <a:effectLst>
                  <a:outerShdw sx="100000" sy="100000" kx="0" ky="0" algn="b" rotWithShape="0" blurRad="24892" dist="12446" dir="5400000">
                    <a:srgbClr val="000000"/>
                  </a:outerShdw>
                </a:effectLst>
              </a:defRPr>
            </a:pPr>
            <a:r>
              <a:t>a. deception through data alteration; </a:t>
            </a:r>
          </a:p>
          <a:p>
            <a:pPr marL="0" indent="0" defTabSz="286258">
              <a:spcBef>
                <a:spcPts val="2000"/>
              </a:spcBef>
              <a:buSzTx/>
              <a:buNone/>
              <a:defRPr sz="1372">
                <a:effectLst>
                  <a:outerShdw sx="100000" sy="100000" kx="0" ky="0" algn="b" rotWithShape="0" blurRad="24892" dist="12446" dir="5400000">
                    <a:srgbClr val="000000"/>
                  </a:outerShdw>
                </a:effectLst>
              </a:defRPr>
            </a:pPr>
            <a:r>
              <a:t>b. circumvention of the law; </a:t>
            </a:r>
          </a:p>
          <a:p>
            <a:pPr marL="0" indent="0" defTabSz="286258">
              <a:spcBef>
                <a:spcPts val="2000"/>
              </a:spcBef>
              <a:buSzTx/>
              <a:buNone/>
              <a:defRPr sz="1372">
                <a:effectLst>
                  <a:outerShdw sx="100000" sy="100000" kx="0" ky="0" algn="b" rotWithShape="0" blurRad="24892" dist="12446" dir="5400000">
                    <a:srgbClr val="000000"/>
                  </a:outerShdw>
                </a:effectLst>
              </a:defRPr>
            </a:pPr>
            <a:r>
              <a:t>c. transgression of reasonable and legitimate expectation of privacy.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Legal Requirements of Geospatial Data"/>
          <p:cNvSpPr txBox="1"/>
          <p:nvPr>
            <p:ph type="title"/>
          </p:nvPr>
        </p:nvSpPr>
        <p:spPr>
          <a:prstGeom prst="rect">
            <a:avLst/>
          </a:prstGeom>
        </p:spPr>
        <p:txBody>
          <a:bodyPr/>
          <a:lstStyle/>
          <a:p>
            <a:pPr/>
            <a:r>
              <a:t>Legal Requirements of Geospatial Data </a:t>
            </a:r>
          </a:p>
        </p:txBody>
      </p:sp>
      <p:sp>
        <p:nvSpPr>
          <p:cNvPr id="213" name="Geospatial data can be legally binding…"/>
          <p:cNvSpPr txBox="1"/>
          <p:nvPr>
            <p:ph type="body" idx="1"/>
          </p:nvPr>
        </p:nvSpPr>
        <p:spPr>
          <a:prstGeom prst="rect">
            <a:avLst/>
          </a:prstGeom>
        </p:spPr>
        <p:txBody>
          <a:bodyPr/>
          <a:lstStyle/>
          <a:p>
            <a:pPr marL="247904" indent="-247904" defTabSz="356362">
              <a:spcBef>
                <a:spcPts val="2500"/>
              </a:spcBef>
              <a:defRPr sz="2074">
                <a:effectLst>
                  <a:outerShdw sx="100000" sy="100000" kx="0" ky="0" algn="b" rotWithShape="0" blurRad="30988" dist="15494" dir="5400000">
                    <a:srgbClr val="000000"/>
                  </a:outerShdw>
                </a:effectLst>
              </a:defRPr>
            </a:pPr>
            <a:r>
              <a:t>Geospatial data can be legally binding</a:t>
            </a:r>
          </a:p>
          <a:p>
            <a:pPr marL="247904" indent="-247904" defTabSz="356362">
              <a:spcBef>
                <a:spcPts val="2500"/>
              </a:spcBef>
              <a:defRPr sz="2074">
                <a:effectLst>
                  <a:outerShdw sx="100000" sy="100000" kx="0" ky="0" algn="b" rotWithShape="0" blurRad="30988" dist="15494" dir="5400000">
                    <a:srgbClr val="000000"/>
                  </a:outerShdw>
                </a:effectLst>
              </a:defRPr>
            </a:pPr>
            <a:r>
              <a:t>An example is the New York State Wetland Layer</a:t>
            </a:r>
          </a:p>
          <a:p>
            <a:pPr lvl="1" marL="495808" indent="-247904" defTabSz="356362">
              <a:spcBef>
                <a:spcPts val="2500"/>
              </a:spcBef>
              <a:defRPr sz="2074">
                <a:effectLst>
                  <a:outerShdw sx="100000" sy="100000" kx="0" ky="0" algn="b" rotWithShape="0" blurRad="30988" dist="15494" dir="5400000">
                    <a:srgbClr val="000000"/>
                  </a:outerShdw>
                </a:effectLst>
              </a:defRPr>
            </a:pPr>
            <a:r>
              <a:t>DEC only regulates the wetlands on that layer</a:t>
            </a:r>
          </a:p>
          <a:p>
            <a:pPr marL="247904" indent="-247904" defTabSz="356362">
              <a:spcBef>
                <a:spcPts val="2500"/>
              </a:spcBef>
              <a:defRPr sz="2074">
                <a:effectLst>
                  <a:outerShdw sx="100000" sy="100000" kx="0" ky="0" algn="b" rotWithShape="0" blurRad="30988" dist="15494" dir="5400000">
                    <a:srgbClr val="000000"/>
                  </a:outerShdw>
                </a:effectLst>
              </a:defRPr>
            </a:pPr>
            <a:r>
              <a:t>Another is assessment boundaries</a:t>
            </a:r>
          </a:p>
          <a:p>
            <a:pPr lvl="1" marL="495808" indent="-247904" defTabSz="356362">
              <a:spcBef>
                <a:spcPts val="2500"/>
              </a:spcBef>
              <a:defRPr sz="2074">
                <a:effectLst>
                  <a:outerShdw sx="100000" sy="100000" kx="0" ky="0" algn="b" rotWithShape="0" blurRad="30988" dist="15494" dir="5400000">
                    <a:srgbClr val="000000"/>
                  </a:outerShdw>
                </a:effectLst>
              </a:defRPr>
            </a:pPr>
            <a:r>
              <a:t>Tax Parcels</a:t>
            </a:r>
          </a:p>
          <a:p>
            <a:pPr lvl="1" marL="495808" indent="-247904" defTabSz="356362">
              <a:spcBef>
                <a:spcPts val="2500"/>
              </a:spcBef>
              <a:defRPr sz="2074">
                <a:effectLst>
                  <a:outerShdw sx="100000" sy="100000" kx="0" ky="0" algn="b" rotWithShape="0" blurRad="30988" dist="15494" dir="5400000">
                    <a:srgbClr val="000000"/>
                  </a:outerShdw>
                </a:effectLst>
              </a:defRPr>
            </a:pPr>
            <a:r>
              <a:t>Special Districts</a:t>
            </a:r>
          </a:p>
          <a:p>
            <a:pPr lvl="2" marL="743712" indent="-247904" defTabSz="356362">
              <a:spcBef>
                <a:spcPts val="2500"/>
              </a:spcBef>
              <a:defRPr sz="2074">
                <a:effectLst>
                  <a:outerShdw sx="100000" sy="100000" kx="0" ky="0" algn="b" rotWithShape="0" blurRad="30988" dist="15494" dir="5400000">
                    <a:srgbClr val="000000"/>
                  </a:outerShdw>
                </a:effectLst>
              </a:defRPr>
            </a:pPr>
            <a:r>
              <a:t>School</a:t>
            </a:r>
          </a:p>
          <a:p>
            <a:pPr lvl="2" marL="743712" indent="-247904" defTabSz="356362">
              <a:spcBef>
                <a:spcPts val="2500"/>
              </a:spcBef>
              <a:defRPr sz="2074">
                <a:effectLst>
                  <a:outerShdw sx="100000" sy="100000" kx="0" ky="0" algn="b" rotWithShape="0" blurRad="30988" dist="15494" dir="5400000">
                    <a:srgbClr val="000000"/>
                  </a:outerShdw>
                </a:effectLst>
              </a:defRPr>
            </a:pPr>
            <a:r>
              <a:t>Fire</a:t>
            </a:r>
          </a:p>
          <a:p>
            <a:pPr lvl="2" marL="743712" indent="-247904" defTabSz="356362">
              <a:spcBef>
                <a:spcPts val="2500"/>
              </a:spcBef>
              <a:defRPr sz="2074">
                <a:effectLst>
                  <a:outerShdw sx="100000" sy="100000" kx="0" ky="0" algn="b" rotWithShape="0" blurRad="30988" dist="15494" dir="5400000">
                    <a:srgbClr val="000000"/>
                  </a:outerShdw>
                </a:effectLst>
              </a:defRPr>
            </a:pPr>
            <a:r>
              <a:t>Sewer</a:t>
            </a:r>
          </a:p>
          <a:p>
            <a:pPr marL="247904" indent="-247904" defTabSz="356362">
              <a:spcBef>
                <a:spcPts val="2500"/>
              </a:spcBef>
              <a:defRPr sz="2074">
                <a:effectLst>
                  <a:outerShdw sx="100000" sy="100000" kx="0" ky="0" algn="b" rotWithShape="0" blurRad="30988" dist="15494" dir="5400000">
                    <a:srgbClr val="000000"/>
                  </a:outerShdw>
                </a:effectLst>
              </a:defRPr>
            </a:pPr>
            <a:r>
              <a:t>In NYS GIS data is even mentioned in the archive schedules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NYS Records Retention Schedule 8.[1008]e"/>
          <p:cNvSpPr txBox="1"/>
          <p:nvPr>
            <p:ph type="title"/>
          </p:nvPr>
        </p:nvSpPr>
        <p:spPr>
          <a:prstGeom prst="rect">
            <a:avLst/>
          </a:prstGeom>
        </p:spPr>
        <p:txBody>
          <a:bodyPr/>
          <a:lstStyle/>
          <a:p>
            <a:pPr/>
            <a:r>
              <a:t>NYS Records Retention Schedule 8.[1008]e</a:t>
            </a:r>
          </a:p>
        </p:txBody>
      </p:sp>
      <p:sp>
        <p:nvSpPr>
          <p:cNvPr id="216" name="Geographic Information System (G.I.S.) street/road data file used as base maps for system operation, derived from official G.I.S. data maintained by other unit of local government:…"/>
          <p:cNvSpPr txBox="1"/>
          <p:nvPr>
            <p:ph type="body" idx="1"/>
          </p:nvPr>
        </p:nvSpPr>
        <p:spPr>
          <a:prstGeom prst="rect">
            <a:avLst/>
          </a:prstGeom>
        </p:spPr>
        <p:txBody>
          <a:bodyPr/>
          <a:lstStyle/>
          <a:p>
            <a:pPr marL="365759" indent="-365759" defTabSz="525779">
              <a:spcBef>
                <a:spcPts val="3700"/>
              </a:spcBef>
              <a:defRPr sz="3059">
                <a:effectLst>
                  <a:outerShdw sx="100000" sy="100000" kx="0" ky="0" algn="b" rotWithShape="0" blurRad="45720" dist="22860" dir="5400000">
                    <a:srgbClr val="000000"/>
                  </a:outerShdw>
                </a:effectLst>
              </a:defRPr>
            </a:pPr>
            <a:r>
              <a:t>Geographic Information System (G.I.S.) street/road data file used as base maps for system operation, derived from official G.I.S. data maintained by other unit of local government:</a:t>
            </a:r>
          </a:p>
          <a:p>
            <a:pPr marL="365759" indent="-365759" defTabSz="525779">
              <a:spcBef>
                <a:spcPts val="3700"/>
              </a:spcBef>
              <a:defRPr sz="3059">
                <a:effectLst>
                  <a:outerShdw sx="100000" sy="100000" kx="0" ky="0" algn="b" rotWithShape="0" blurRad="45720" dist="22860" dir="5400000">
                    <a:srgbClr val="000000"/>
                  </a:outerShdw>
                </a:effectLst>
              </a:defRPr>
            </a:pPr>
            <a:r>
              <a:t>NOTE: Appraise these records for archival value. If G.I.S. data layers contain "value added" information on highways, roads, streets and transportation structures not found in the source files from which they were created, they may have secondary uses. Contact the State Archives for additional advice in this area.</a:t>
            </a:r>
          </a:p>
          <a:p>
            <a:pPr marL="365759" indent="-365759" defTabSz="525779">
              <a:spcBef>
                <a:spcPts val="3700"/>
              </a:spcBef>
              <a:defRPr sz="3059">
                <a:effectLst>
                  <a:outerShdw sx="100000" sy="100000" kx="0" ky="0" algn="b" rotWithShape="0" blurRad="45720" dist="22860" dir="5400000">
                    <a:srgbClr val="000000"/>
                  </a:outerShdw>
                </a:effectLst>
              </a:defRPr>
            </a:pPr>
            <a:r>
              <a:t>0 years after no longer needed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NYS Archives"/>
          <p:cNvSpPr txBox="1"/>
          <p:nvPr>
            <p:ph type="title"/>
          </p:nvPr>
        </p:nvSpPr>
        <p:spPr>
          <a:prstGeom prst="rect">
            <a:avLst/>
          </a:prstGeom>
        </p:spPr>
        <p:txBody>
          <a:bodyPr/>
          <a:lstStyle/>
          <a:p>
            <a:pPr/>
            <a:r>
              <a:t>NYS Archives</a:t>
            </a:r>
          </a:p>
        </p:txBody>
      </p:sp>
      <p:sp>
        <p:nvSpPr>
          <p:cNvPr id="219" name="Basically this talks about the data being live and will be superseded whenever a new version is created…"/>
          <p:cNvSpPr txBox="1"/>
          <p:nvPr>
            <p:ph type="body" idx="1"/>
          </p:nvPr>
        </p:nvSpPr>
        <p:spPr>
          <a:prstGeom prst="rect">
            <a:avLst/>
          </a:prstGeom>
        </p:spPr>
        <p:txBody>
          <a:bodyPr/>
          <a:lstStyle/>
          <a:p>
            <a:pPr/>
            <a:r>
              <a:t>Basically this talks about the data being live and will be superseded whenever a new version is created</a:t>
            </a:r>
          </a:p>
          <a:p>
            <a:pPr/>
            <a:r>
              <a:t>In NYS there is no need to archive the old data</a:t>
            </a:r>
          </a:p>
          <a:p>
            <a:pPr/>
            <a:r>
              <a:t>But there is the responsibility to maintain the highest quality dataset since it is the only one required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Assignment"/>
          <p:cNvSpPr txBox="1"/>
          <p:nvPr>
            <p:ph type="title"/>
          </p:nvPr>
        </p:nvSpPr>
        <p:spPr>
          <a:prstGeom prst="rect">
            <a:avLst/>
          </a:prstGeom>
        </p:spPr>
        <p:txBody>
          <a:bodyPr/>
          <a:lstStyle/>
          <a:p>
            <a:pPr/>
            <a:r>
              <a:t>Assignment</a:t>
            </a:r>
          </a:p>
        </p:txBody>
      </p:sp>
      <p:sp>
        <p:nvSpPr>
          <p:cNvPr id="222" name="Choose 1ethical dilemma from https://www.e-education.psu.edu/research/projects/gisethicsproducts (Not the one we did in class)…"/>
          <p:cNvSpPr txBox="1"/>
          <p:nvPr>
            <p:ph type="body" idx="1"/>
          </p:nvPr>
        </p:nvSpPr>
        <p:spPr>
          <a:prstGeom prst="rect">
            <a:avLst/>
          </a:prstGeom>
        </p:spPr>
        <p:txBody>
          <a:bodyPr/>
          <a:lstStyle/>
          <a:p>
            <a:pPr/>
            <a:r>
              <a:t>Choose 1ethical dilemma from </a:t>
            </a:r>
            <a:r>
              <a:rPr u="sng">
                <a:hlinkClick r:id="rId2" invalidUrl="" action="" tgtFrame="" tooltip="" history="1" highlightClick="0" endSnd="0"/>
              </a:rPr>
              <a:t>https://www.e-education.psu.edu/research/projects/gisethicsproducts</a:t>
            </a:r>
            <a:r>
              <a:t> (Not the one we did in class)</a:t>
            </a:r>
          </a:p>
          <a:p>
            <a:pPr/>
            <a:r>
              <a:t>Then using the ASPRS and GISCI code of ethics explain in a write up how you would deal with the issue in your dilemma</a:t>
            </a:r>
          </a:p>
          <a:p>
            <a:pPr/>
            <a:r>
              <a:t>Due Nov 30th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Readings"/>
          <p:cNvSpPr txBox="1"/>
          <p:nvPr>
            <p:ph type="title"/>
          </p:nvPr>
        </p:nvSpPr>
        <p:spPr>
          <a:prstGeom prst="rect">
            <a:avLst/>
          </a:prstGeom>
        </p:spPr>
        <p:txBody>
          <a:bodyPr/>
          <a:lstStyle/>
          <a:p>
            <a:pPr/>
            <a:r>
              <a:t>Readings</a:t>
            </a:r>
          </a:p>
        </p:txBody>
      </p:sp>
      <p:sp>
        <p:nvSpPr>
          <p:cNvPr id="225" name="https://www.gisci.org/Portals/0/About/craig_UJ_vol5no2.pdf…"/>
          <p:cNvSpPr txBox="1"/>
          <p:nvPr>
            <p:ph type="body" idx="1"/>
          </p:nvPr>
        </p:nvSpPr>
        <p:spPr>
          <a:prstGeom prst="rect">
            <a:avLst/>
          </a:prstGeom>
        </p:spPr>
        <p:txBody>
          <a:bodyPr/>
          <a:lstStyle/>
          <a:p>
            <a:pPr/>
            <a:r>
              <a:rPr u="sng">
                <a:hlinkClick r:id="rId2" invalidUrl="" action="" tgtFrame="" tooltip="" history="1" highlightClick="0" endSnd="0"/>
              </a:rPr>
              <a:t>https://www.gisci.org/Portals/0/About/craig_UJ_vol5no2.pdf</a:t>
            </a:r>
            <a:r>
              <a:t> </a:t>
            </a:r>
          </a:p>
          <a:p>
            <a:pPr/>
            <a:r>
              <a:rPr u="sng">
                <a:hlinkClick r:id="rId3" invalidUrl="" action="" tgtFrame="" tooltip="" history="1" highlightClick="0" endSnd="0"/>
              </a:rPr>
              <a:t>http://www.directionsmag.com/webinars/distinguished-geospatial-speaker-series-ethics-in-gis-education-and-pr/467287</a:t>
            </a: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ph type="pic" idx="21"/>
          </p:nvPr>
        </p:nvPicPr>
        <p:blipFill>
          <a:blip r:embed="rId2">
            <a:extLst/>
          </a:blip>
          <a:srcRect l="0" t="0" r="0" b="0"/>
          <a:stretch>
            <a:fillRect/>
          </a:stretch>
        </p:blipFill>
        <p:spPr>
          <a:xfrm>
            <a:off x="2885967" y="0"/>
            <a:ext cx="7232866" cy="9753600"/>
          </a:xfrm>
          <a:prstGeom prst="rect">
            <a:avLst/>
          </a:prstGeom>
        </p:spPr>
      </p:pic>
      <p:sp>
        <p:nvSpPr>
          <p:cNvPr id="136" name="Howard Horowitz’s “wordmap”, a spectacular poem that ran in the New York Times in 1997"/>
          <p:cNvSpPr txBox="1"/>
          <p:nvPr/>
        </p:nvSpPr>
        <p:spPr>
          <a:xfrm>
            <a:off x="-58888" y="3275590"/>
            <a:ext cx="3062656" cy="32024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2900">
                <a:solidFill>
                  <a:srgbClr val="FFFFFF"/>
                </a:solidFill>
                <a:latin typeface="+mn-lt"/>
                <a:ea typeface="+mn-ea"/>
                <a:cs typeface="+mn-cs"/>
                <a:sym typeface="Helvetica Neue"/>
              </a:defRPr>
            </a:pPr>
            <a:r>
              <a:rPr>
                <a:hlinkClick r:id="rId3" invalidUrl="" action="" tgtFrame="" tooltip="" history="1" highlightClick="0" endSnd="0"/>
              </a:rPr>
              <a:t>Howard Horowitz’s “wordmap”</a:t>
            </a:r>
            <a:r>
              <a:t>, a spectacular poem that </a:t>
            </a:r>
            <a:r>
              <a:rPr>
                <a:hlinkClick r:id="rId4" invalidUrl="" action="" tgtFrame="" tooltip="" history="1" highlightClick="0" endSnd="0"/>
              </a:rPr>
              <a:t>ran</a:t>
            </a:r>
            <a:r>
              <a:t> in the New York Times in 1997  </a:t>
            </a:r>
          </a:p>
        </p:txBody>
      </p:sp>
      <p:sp>
        <p:nvSpPr>
          <p:cNvPr id="137" name="Jenny Beorkrem’s graphical representation of the island’s neighborhoods"/>
          <p:cNvSpPr txBox="1"/>
          <p:nvPr/>
        </p:nvSpPr>
        <p:spPr>
          <a:xfrm>
            <a:off x="10089487" y="3878840"/>
            <a:ext cx="2822660" cy="27579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900">
                <a:solidFill>
                  <a:srgbClr val="FFFFFF"/>
                </a:solidFill>
                <a:latin typeface="+mn-lt"/>
                <a:ea typeface="+mn-ea"/>
                <a:cs typeface="+mn-cs"/>
                <a:sym typeface="Helvetica Neue"/>
                <a:hlinkClick r:id="rId5" invalidUrl="" action="" tgtFrame="" tooltip="" history="1" highlightClick="0" endSnd="0"/>
              </a:defRPr>
            </a:lvl1pPr>
          </a:lstStyle>
          <a:p>
            <a:pPr/>
            <a:r>
              <a:rPr>
                <a:hlinkClick r:id="rId5" invalidUrl="" action="" tgtFrame="" tooltip="" history="1" highlightClick="0" endSnd="0"/>
              </a:rPr>
              <a:t>Jenny Beorkrem’s graphical representation of the island’s neighborhoods</a:t>
            </a:r>
          </a:p>
        </p:txBody>
      </p:sp>
      <p:sp>
        <p:nvSpPr>
          <p:cNvPr id="138" name="http://wirednewyork.com/forum/showthread.php?t=9836&amp;page=3"/>
          <p:cNvSpPr txBox="1"/>
          <p:nvPr/>
        </p:nvSpPr>
        <p:spPr>
          <a:xfrm>
            <a:off x="6461762" y="9343796"/>
            <a:ext cx="6328157" cy="337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solidFill>
                  <a:schemeClr val="accent5"/>
                </a:solidFill>
              </a:defRPr>
            </a:pPr>
            <a:r>
              <a:rPr u="sng">
                <a:hlinkClick r:id="rId6" invalidUrl="" action="" tgtFrame="" tooltip="" history="1" highlightClick="0" endSnd="0"/>
              </a:rPr>
              <a:t>http://wirednewyork.com/forum/showthread.php?t=9836&amp;page=3</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 descr="Image"/>
          <p:cNvPicPr>
            <a:picLocks noChangeAspect="1"/>
          </p:cNvPicPr>
          <p:nvPr>
            <p:ph type="pic" idx="21"/>
          </p:nvPr>
        </p:nvPicPr>
        <p:blipFill>
          <a:blip r:embed="rId2">
            <a:extLst/>
          </a:blip>
          <a:srcRect l="0" t="0" r="0" b="0"/>
          <a:stretch>
            <a:fillRect/>
          </a:stretch>
        </p:blipFill>
        <p:spPr>
          <a:xfrm>
            <a:off x="777036" y="0"/>
            <a:ext cx="11450728" cy="9753600"/>
          </a:xfrm>
          <a:prstGeom prst="rect">
            <a:avLst/>
          </a:prstGeom>
        </p:spPr>
      </p:pic>
      <p:sp>
        <p:nvSpPr>
          <p:cNvPr id="141" name="http://dabrownstein.wordpress.com/2013/07/03/the-recent-resurgence-of-manually-made-maps/"/>
          <p:cNvSpPr txBox="1"/>
          <p:nvPr/>
        </p:nvSpPr>
        <p:spPr>
          <a:xfrm>
            <a:off x="9276860" y="8937028"/>
            <a:ext cx="3655157" cy="744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400">
                <a:solidFill>
                  <a:schemeClr val="accent5"/>
                </a:solidFill>
              </a:defRPr>
            </a:pPr>
            <a:r>
              <a:rPr u="sng">
                <a:hlinkClick r:id="rId3" invalidUrl="" action="" tgtFrame="" tooltip="" history="1" highlightClick="0" endSnd="0"/>
              </a:rPr>
              <a:t>http://dabrownstein.wordpress.com/2013/07/03/the-recent-resurgence-of-manually-made-maps/</a:t>
            </a:r>
            <a:r>
              <a:t> </a:t>
            </a:r>
          </a:p>
        </p:txBody>
      </p:sp>
      <p:sp>
        <p:nvSpPr>
          <p:cNvPr id="142" name="Webber’s ‘map’ of Amsterdam"/>
          <p:cNvSpPr txBox="1"/>
          <p:nvPr/>
        </p:nvSpPr>
        <p:spPr>
          <a:xfrm>
            <a:off x="622350" y="11785"/>
            <a:ext cx="11760100" cy="10686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400">
                <a:solidFill>
                  <a:srgbClr val="FFFFFF"/>
                </a:solidFill>
                <a:latin typeface="+mn-lt"/>
                <a:ea typeface="+mn-ea"/>
                <a:cs typeface="+mn-cs"/>
                <a:sym typeface="Helvetica Neue"/>
              </a:defRPr>
            </a:lvl1pPr>
          </a:lstStyle>
          <a:p>
            <a:pPr/>
            <a:r>
              <a:t>Webber’s ‘map’ of Amsterdam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Image" descr="Image"/>
          <p:cNvPicPr>
            <a:picLocks noChangeAspect="1"/>
          </p:cNvPicPr>
          <p:nvPr>
            <p:ph type="pic" idx="21"/>
          </p:nvPr>
        </p:nvPicPr>
        <p:blipFill>
          <a:blip r:embed="rId2">
            <a:extLst/>
          </a:blip>
          <a:srcRect l="0" t="0" r="0" b="0"/>
          <a:stretch>
            <a:fillRect/>
          </a:stretch>
        </p:blipFill>
        <p:spPr>
          <a:xfrm>
            <a:off x="431800" y="0"/>
            <a:ext cx="6502400" cy="9753600"/>
          </a:xfrm>
          <a:prstGeom prst="rect">
            <a:avLst/>
          </a:prstGeom>
        </p:spPr>
      </p:pic>
      <p:sp>
        <p:nvSpPr>
          <p:cNvPr id="145" name="https://www.flickr.com/photos/gisuser/sets/72157634658904788/"/>
          <p:cNvSpPr txBox="1"/>
          <p:nvPr/>
        </p:nvSpPr>
        <p:spPr>
          <a:xfrm>
            <a:off x="7429998" y="5366397"/>
            <a:ext cx="5122124" cy="24244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u="sng">
                <a:hlinkClick r:id="rId3" invalidUrl="" action="" tgtFrame="" tooltip="" history="1" highlightClick="0" endSnd="0"/>
              </a:rPr>
              <a:t>https://www.flickr.com/photos/gisuser/sets/72157634658904788/</a:t>
            </a:r>
            <a:r>
              <a:t> </a:t>
            </a:r>
          </a:p>
        </p:txBody>
      </p:sp>
      <p:sp>
        <p:nvSpPr>
          <p:cNvPr id="146" name="http://blog.gisuser.com/2013/07/15/esriuc-map-gallery-peoples-choice-winner-inspired-by-van-gogh/"/>
          <p:cNvSpPr txBox="1"/>
          <p:nvPr/>
        </p:nvSpPr>
        <p:spPr>
          <a:xfrm>
            <a:off x="7429998" y="578497"/>
            <a:ext cx="5122124" cy="35928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u="sng">
                <a:hlinkClick r:id="rId4" invalidUrl="" action="" tgtFrame="" tooltip="" history="1" highlightClick="0" endSnd="0"/>
              </a:rPr>
              <a:t>http://blog.gisuser.com/2013/07/15/esriuc-map-gallery-peoples-choice-winner-inspired-by-van-gogh/</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Ethics of Geospatial Data"/>
          <p:cNvSpPr txBox="1"/>
          <p:nvPr>
            <p:ph type="title"/>
          </p:nvPr>
        </p:nvSpPr>
        <p:spPr>
          <a:prstGeom prst="rect">
            <a:avLst/>
          </a:prstGeom>
        </p:spPr>
        <p:txBody>
          <a:bodyPr/>
          <a:lstStyle/>
          <a:p>
            <a:pPr/>
            <a:r>
              <a:t>Ethics of Geospatial Data</a:t>
            </a:r>
          </a:p>
        </p:txBody>
      </p:sp>
      <p:sp>
        <p:nvSpPr>
          <p:cNvPr id="149" name="Like all technology there are good uses and bad…"/>
          <p:cNvSpPr txBox="1"/>
          <p:nvPr>
            <p:ph type="body" sz="half" idx="1"/>
          </p:nvPr>
        </p:nvSpPr>
        <p:spPr>
          <a:xfrm>
            <a:off x="762000" y="2412999"/>
            <a:ext cx="7305696" cy="6574163"/>
          </a:xfrm>
          <a:prstGeom prst="rect">
            <a:avLst/>
          </a:prstGeom>
        </p:spPr>
        <p:txBody>
          <a:bodyPr/>
          <a:lstStyle/>
          <a:p>
            <a:pPr/>
            <a:r>
              <a:t>Like all technology there are good uses and bad</a:t>
            </a:r>
          </a:p>
          <a:p>
            <a:pPr/>
            <a:r>
              <a:t>With geospatial technology most of the uses stem from invasion of privacy</a:t>
            </a:r>
          </a:p>
          <a:p>
            <a:pPr/>
            <a:r>
              <a:t>There are a few issues also with the data itself </a:t>
            </a:r>
          </a:p>
        </p:txBody>
      </p:sp>
      <p:pic>
        <p:nvPicPr>
          <p:cNvPr id="150" name="3A547D54-C5AF-4374-A36A-2576FFBF931F-L0-001.jpeg" descr="3A547D54-C5AF-4374-A36A-2576FFBF931F-L0-001.jpeg"/>
          <p:cNvPicPr>
            <a:picLocks noChangeAspect="1"/>
          </p:cNvPicPr>
          <p:nvPr/>
        </p:nvPicPr>
        <p:blipFill>
          <a:blip r:embed="rId2">
            <a:extLst/>
          </a:blip>
          <a:stretch>
            <a:fillRect/>
          </a:stretch>
        </p:blipFill>
        <p:spPr>
          <a:xfrm>
            <a:off x="8115086" y="3161844"/>
            <a:ext cx="4434285" cy="4877712"/>
          </a:xfrm>
          <a:prstGeom prst="rect">
            <a:avLst/>
          </a:prstGeom>
          <a:ln w="12700">
            <a:miter lim="400000"/>
          </a:ln>
        </p:spPr>
      </p:pic>
      <p:sp>
        <p:nvSpPr>
          <p:cNvPr id="151" name="http://www.esri.com/news/arcnews/fall08articles/implementing-gi-technologies.html"/>
          <p:cNvSpPr txBox="1"/>
          <p:nvPr/>
        </p:nvSpPr>
        <p:spPr>
          <a:xfrm>
            <a:off x="7742166" y="8266324"/>
            <a:ext cx="5180124" cy="5532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a:lvl1pPr>
          </a:lstStyle>
          <a:p>
            <a:pPr/>
            <a:r>
              <a:t>http://www.esri.com/news/arcnews/fall08articles/implementing-gi-technologies.html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rivacy Concerns"/>
          <p:cNvSpPr txBox="1"/>
          <p:nvPr>
            <p:ph type="title"/>
          </p:nvPr>
        </p:nvSpPr>
        <p:spPr>
          <a:prstGeom prst="rect">
            <a:avLst/>
          </a:prstGeom>
        </p:spPr>
        <p:txBody>
          <a:bodyPr/>
          <a:lstStyle/>
          <a:p>
            <a:pPr/>
            <a:r>
              <a:t>Privacy Concerns</a:t>
            </a:r>
          </a:p>
        </p:txBody>
      </p:sp>
      <p:sp>
        <p:nvSpPr>
          <p:cNvPr id="154" name="Having accurate information is very important but sometimes the information can be used for poor cases…"/>
          <p:cNvSpPr txBox="1"/>
          <p:nvPr>
            <p:ph type="body" idx="1"/>
          </p:nvPr>
        </p:nvSpPr>
        <p:spPr>
          <a:prstGeom prst="rect">
            <a:avLst/>
          </a:prstGeom>
        </p:spPr>
        <p:txBody>
          <a:bodyPr/>
          <a:lstStyle/>
          <a:p>
            <a:pPr marL="369824" indent="-369824" defTabSz="531622">
              <a:spcBef>
                <a:spcPts val="3800"/>
              </a:spcBef>
              <a:defRPr sz="3094">
                <a:effectLst>
                  <a:outerShdw sx="100000" sy="100000" kx="0" ky="0" algn="b" rotWithShape="0" blurRad="46228" dist="23114" dir="5400000">
                    <a:srgbClr val="000000"/>
                  </a:outerShdw>
                </a:effectLst>
              </a:defRPr>
            </a:pPr>
            <a:r>
              <a:t>Having accurate information is very important but sometimes the information can be used for poor cases</a:t>
            </a:r>
          </a:p>
          <a:p>
            <a:pPr marL="369824" indent="-369824" defTabSz="531622">
              <a:spcBef>
                <a:spcPts val="3800"/>
              </a:spcBef>
              <a:defRPr sz="3094">
                <a:effectLst>
                  <a:outerShdw sx="100000" sy="100000" kx="0" ky="0" algn="b" rotWithShape="0" blurRad="46228" dist="23114" dir="5400000">
                    <a:srgbClr val="000000"/>
                  </a:outerShdw>
                </a:effectLst>
              </a:defRPr>
            </a:pPr>
            <a:r>
              <a:t>Tax assessors use property information for tax purposes and that information contains owner information</a:t>
            </a:r>
          </a:p>
          <a:p>
            <a:pPr marL="369824" indent="-369824" defTabSz="531622">
              <a:spcBef>
                <a:spcPts val="3800"/>
              </a:spcBef>
              <a:defRPr sz="3094">
                <a:effectLst>
                  <a:outerShdw sx="100000" sy="100000" kx="0" ky="0" algn="b" rotWithShape="0" blurRad="46228" dist="23114" dir="5400000">
                    <a:srgbClr val="000000"/>
                  </a:outerShdw>
                </a:effectLst>
              </a:defRPr>
            </a:pPr>
            <a:r>
              <a:t>A criminal who was arrested could potentially use that same information to find the arresting officer or judge’s home</a:t>
            </a:r>
          </a:p>
          <a:p>
            <a:pPr marL="369824" indent="-369824" defTabSz="531622">
              <a:spcBef>
                <a:spcPts val="3800"/>
              </a:spcBef>
              <a:defRPr sz="3094">
                <a:effectLst>
                  <a:outerShdw sx="100000" sy="100000" kx="0" ky="0" algn="b" rotWithShape="0" blurRad="46228" dist="23114" dir="5400000">
                    <a:srgbClr val="000000"/>
                  </a:outerShdw>
                </a:effectLst>
              </a:defRPr>
            </a:pPr>
            <a:r>
              <a:t>There are cases where people can have their information opted out from being in the public record or others will just not include information that could be sensitive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Image" descr="Image"/>
          <p:cNvPicPr>
            <a:picLocks noChangeAspect="1"/>
          </p:cNvPicPr>
          <p:nvPr>
            <p:ph type="pic" idx="21"/>
          </p:nvPr>
        </p:nvPicPr>
        <p:blipFill>
          <a:blip r:embed="rId2">
            <a:extLst/>
          </a:blip>
          <a:srcRect l="8955" t="0" r="8955" b="0"/>
          <a:stretch>
            <a:fillRect/>
          </a:stretch>
        </p:blipFill>
        <p:spPr>
          <a:xfrm>
            <a:off x="6654800" y="2374900"/>
            <a:ext cx="5588000" cy="6807200"/>
          </a:xfrm>
          <a:prstGeom prst="rect">
            <a:avLst/>
          </a:prstGeom>
        </p:spPr>
      </p:pic>
      <p:sp>
        <p:nvSpPr>
          <p:cNvPr id="157" name="How fine of a resolution do you need?"/>
          <p:cNvSpPr txBox="1"/>
          <p:nvPr>
            <p:ph type="title"/>
          </p:nvPr>
        </p:nvSpPr>
        <p:spPr>
          <a:prstGeom prst="rect">
            <a:avLst/>
          </a:prstGeom>
        </p:spPr>
        <p:txBody>
          <a:bodyPr/>
          <a:lstStyle/>
          <a:p>
            <a:pPr/>
            <a:r>
              <a:t>How fine of a resolution do you need?</a:t>
            </a:r>
          </a:p>
        </p:txBody>
      </p:sp>
      <p:sp>
        <p:nvSpPr>
          <p:cNvPr id="158" name="Many people are concerned with Aerial Imagery for privacy concerns…"/>
          <p:cNvSpPr txBox="1"/>
          <p:nvPr>
            <p:ph type="body" sz="half" idx="1"/>
          </p:nvPr>
        </p:nvSpPr>
        <p:spPr>
          <a:prstGeom prst="rect">
            <a:avLst/>
          </a:prstGeom>
        </p:spPr>
        <p:txBody>
          <a:bodyPr/>
          <a:lstStyle/>
          <a:p>
            <a:pPr/>
            <a:r>
              <a:t>Many people are concerned with Aerial Imagery for privacy concerns</a:t>
            </a:r>
          </a:p>
          <a:p>
            <a:pPr/>
            <a:r>
              <a:t>The biggest question is do you really need 1inch per pixel or more for many projects or is 6 inch or 12 inch fine enough</a:t>
            </a:r>
          </a:p>
          <a:p>
            <a:pPr/>
            <a:r>
              <a:t>Many people do not realize the temporal status of imagery but assume that there are live imagery</a:t>
            </a:r>
          </a:p>
        </p:txBody>
      </p:sp>
      <p:sp>
        <p:nvSpPr>
          <p:cNvPr id="159" name="1 Inch Resolution"/>
          <p:cNvSpPr txBox="1"/>
          <p:nvPr/>
        </p:nvSpPr>
        <p:spPr>
          <a:xfrm>
            <a:off x="7455941" y="8846197"/>
            <a:ext cx="3985718" cy="6718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Inch Resolution</a:t>
            </a:r>
          </a:p>
        </p:txBody>
      </p:sp>
      <p:sp>
        <p:nvSpPr>
          <p:cNvPr id="160" name="http://focalflight.com/imageresolution.html"/>
          <p:cNvSpPr txBox="1"/>
          <p:nvPr/>
        </p:nvSpPr>
        <p:spPr>
          <a:xfrm>
            <a:off x="7889748" y="9419259"/>
            <a:ext cx="3118105" cy="2876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r>
              <a:t>http://focalflight.com/imageresolution.html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Image" descr="Image"/>
          <p:cNvPicPr>
            <a:picLocks noChangeAspect="1"/>
          </p:cNvPicPr>
          <p:nvPr>
            <p:ph type="pic" idx="21"/>
          </p:nvPr>
        </p:nvPicPr>
        <p:blipFill>
          <a:blip r:embed="rId2">
            <a:extLst/>
          </a:blip>
          <a:srcRect l="8955" t="0" r="8955" b="0"/>
          <a:stretch>
            <a:fillRect/>
          </a:stretch>
        </p:blipFill>
        <p:spPr>
          <a:xfrm>
            <a:off x="6654800" y="2374900"/>
            <a:ext cx="5588000" cy="6807200"/>
          </a:xfrm>
          <a:prstGeom prst="rect">
            <a:avLst/>
          </a:prstGeom>
        </p:spPr>
      </p:pic>
      <p:sp>
        <p:nvSpPr>
          <p:cNvPr id="163" name="How fine of a resolution do you need?"/>
          <p:cNvSpPr txBox="1"/>
          <p:nvPr>
            <p:ph type="title"/>
          </p:nvPr>
        </p:nvSpPr>
        <p:spPr>
          <a:prstGeom prst="rect">
            <a:avLst/>
          </a:prstGeom>
        </p:spPr>
        <p:txBody>
          <a:bodyPr/>
          <a:lstStyle/>
          <a:p>
            <a:pPr/>
            <a:r>
              <a:t>How fine of a resolution do you need?</a:t>
            </a:r>
          </a:p>
        </p:txBody>
      </p:sp>
      <p:sp>
        <p:nvSpPr>
          <p:cNvPr id="164" name="Many people are concerned with Aerial Imagery for privacy concerns…"/>
          <p:cNvSpPr txBox="1"/>
          <p:nvPr>
            <p:ph type="body" sz="half" idx="1"/>
          </p:nvPr>
        </p:nvSpPr>
        <p:spPr>
          <a:prstGeom prst="rect">
            <a:avLst/>
          </a:prstGeom>
        </p:spPr>
        <p:txBody>
          <a:bodyPr/>
          <a:lstStyle/>
          <a:p>
            <a:pPr/>
            <a:r>
              <a:t>Many people are concerned with Aerial Imagery for privacy concerns</a:t>
            </a:r>
          </a:p>
          <a:p>
            <a:pPr/>
            <a:r>
              <a:t>The biggest question is do you really need 1inch per pixel or more for many projects or is 6 inch or 12 inch fine enough</a:t>
            </a:r>
          </a:p>
          <a:p>
            <a:pPr/>
            <a:r>
              <a:t>Many people do not realize the temporal status of imagery but assume that there are live imagery</a:t>
            </a:r>
          </a:p>
        </p:txBody>
      </p:sp>
      <p:sp>
        <p:nvSpPr>
          <p:cNvPr id="165" name="12 Inch Resolution"/>
          <p:cNvSpPr txBox="1"/>
          <p:nvPr/>
        </p:nvSpPr>
        <p:spPr>
          <a:xfrm>
            <a:off x="7321778" y="8846197"/>
            <a:ext cx="4254044" cy="6718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 Inch Resolution</a:t>
            </a:r>
          </a:p>
        </p:txBody>
      </p:sp>
      <p:sp>
        <p:nvSpPr>
          <p:cNvPr id="166" name="http://focalflight.com/imageresolution.html"/>
          <p:cNvSpPr txBox="1"/>
          <p:nvPr/>
        </p:nvSpPr>
        <p:spPr>
          <a:xfrm>
            <a:off x="7889748" y="9419259"/>
            <a:ext cx="3118105" cy="2876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r>
              <a:t>http://focalflight.com/imageresolution.html</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