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2" r:id="rId6"/>
    <p:sldId id="260"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2734"/>
    <a:srgbClr val="71C26B"/>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9"/>
    <p:restoredTop sz="94780"/>
  </p:normalViewPr>
  <p:slideViewPr>
    <p:cSldViewPr snapToGrid="0" snapToObjects="1">
      <p:cViewPr varScale="1">
        <p:scale>
          <a:sx n="120" d="100"/>
          <a:sy n="120" d="100"/>
        </p:scale>
        <p:origin x="2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7/12/18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7/12/18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7/12/18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Kickstarter Projects 2009-2017</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2924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Predictions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7423476"/>
              </p:ext>
            </p:extLst>
          </p:nvPr>
        </p:nvGraphicFramePr>
        <p:xfrm>
          <a:off x="1038742" y="3836876"/>
          <a:ext cx="10020300" cy="2527300"/>
        </p:xfrm>
        <a:graphic>
          <a:graphicData uri="http://schemas.openxmlformats.org/drawingml/2006/table">
            <a:tbl>
              <a:tblPr firstRow="1" bandRow="1">
                <a:tableStyleId>{5C22544A-7EE6-4342-B048-85BDC9FD1C3A}</a:tableStyleId>
              </a:tblPr>
              <a:tblGrid>
                <a:gridCol w="3340100"/>
                <a:gridCol w="3340100"/>
                <a:gridCol w="3340100"/>
              </a:tblGrid>
              <a:tr h="490021">
                <a:tc>
                  <a:txBody>
                    <a:bodyPr/>
                    <a:lstStyle/>
                    <a:p>
                      <a:pPr algn="ctr"/>
                      <a:r>
                        <a:rPr lang="en-US" dirty="0" smtClean="0"/>
                        <a:t>Model</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STD.</a:t>
                      </a:r>
                      <a:r>
                        <a:rPr lang="en-US" baseline="0" dirty="0" smtClean="0"/>
                        <a:t> Dev (%)</a:t>
                      </a:r>
                      <a:endParaRPr lang="en-US" dirty="0"/>
                    </a:p>
                  </a:txBody>
                  <a:tcPr/>
                </a:tc>
              </a:tr>
              <a:tr h="490021">
                <a:tc>
                  <a:txBody>
                    <a:bodyPr/>
                    <a:lstStyle/>
                    <a:p>
                      <a:pPr algn="ctr"/>
                      <a:r>
                        <a:rPr lang="en-US" dirty="0" smtClean="0"/>
                        <a:t>Logistic Regression</a:t>
                      </a:r>
                      <a:endParaRPr lang="en-US" dirty="0"/>
                    </a:p>
                  </a:txBody>
                  <a:tcPr/>
                </a:tc>
                <a:tc>
                  <a:txBody>
                    <a:bodyPr/>
                    <a:lstStyle/>
                    <a:p>
                      <a:pPr algn="ctr"/>
                      <a:r>
                        <a:rPr lang="en-US" dirty="0" smtClean="0"/>
                        <a:t>64.36%</a:t>
                      </a:r>
                      <a:endParaRPr lang="en-US" dirty="0"/>
                    </a:p>
                  </a:txBody>
                  <a:tcPr/>
                </a:tc>
                <a:tc>
                  <a:txBody>
                    <a:bodyPr/>
                    <a:lstStyle/>
                    <a:p>
                      <a:pPr algn="ctr"/>
                      <a:r>
                        <a:rPr lang="en-US" dirty="0" smtClean="0"/>
                        <a:t>0.26%</a:t>
                      </a:r>
                      <a:endParaRPr lang="en-US" dirty="0"/>
                    </a:p>
                  </a:txBody>
                  <a:tcPr/>
                </a:tc>
              </a:tr>
              <a:tr h="567216">
                <a:tc>
                  <a:txBody>
                    <a:bodyPr/>
                    <a:lstStyle/>
                    <a:p>
                      <a:pPr algn="ctr"/>
                      <a:r>
                        <a:rPr lang="en-US" dirty="0" smtClean="0"/>
                        <a:t>Nearest Neighbor</a:t>
                      </a:r>
                      <a:endParaRPr lang="en-US" dirty="0"/>
                    </a:p>
                  </a:txBody>
                  <a:tcPr/>
                </a:tc>
                <a:tc>
                  <a:txBody>
                    <a:bodyPr/>
                    <a:lstStyle/>
                    <a:p>
                      <a:pPr algn="ctr"/>
                      <a:r>
                        <a:rPr lang="en-US" dirty="0" smtClean="0"/>
                        <a:t>62.55%</a:t>
                      </a:r>
                      <a:endParaRPr lang="en-US" dirty="0"/>
                    </a:p>
                  </a:txBody>
                  <a:tcPr/>
                </a:tc>
                <a:tc>
                  <a:txBody>
                    <a:bodyPr/>
                    <a:lstStyle/>
                    <a:p>
                      <a:pPr algn="ctr"/>
                      <a:r>
                        <a:rPr lang="en-US" dirty="0" smtClean="0"/>
                        <a:t>0.17%</a:t>
                      </a:r>
                      <a:endParaRPr lang="en-US" dirty="0"/>
                    </a:p>
                  </a:txBody>
                  <a:tcPr/>
                </a:tc>
              </a:tr>
              <a:tr h="490021">
                <a:tc>
                  <a:txBody>
                    <a:bodyPr/>
                    <a:lstStyle/>
                    <a:p>
                      <a:pPr algn="ctr"/>
                      <a:r>
                        <a:rPr lang="en-US" dirty="0" smtClean="0"/>
                        <a:t>Decision Tree</a:t>
                      </a:r>
                      <a:endParaRPr lang="en-US" dirty="0"/>
                    </a:p>
                  </a:txBody>
                  <a:tcPr/>
                </a:tc>
                <a:tc>
                  <a:txBody>
                    <a:bodyPr/>
                    <a:lstStyle/>
                    <a:p>
                      <a:pPr algn="ctr"/>
                      <a:r>
                        <a:rPr lang="en-US" dirty="0" smtClean="0"/>
                        <a:t>60.61%</a:t>
                      </a:r>
                      <a:endParaRPr lang="en-US" dirty="0"/>
                    </a:p>
                  </a:txBody>
                  <a:tcPr/>
                </a:tc>
                <a:tc>
                  <a:txBody>
                    <a:bodyPr/>
                    <a:lstStyle/>
                    <a:p>
                      <a:pPr algn="ctr"/>
                      <a:r>
                        <a:rPr lang="en-US" dirty="0" smtClean="0"/>
                        <a:t>0.21%</a:t>
                      </a:r>
                      <a:endParaRPr lang="en-US" dirty="0"/>
                    </a:p>
                  </a:txBody>
                  <a:tcPr/>
                </a:tc>
              </a:tr>
              <a:tr h="490021">
                <a:tc>
                  <a:txBody>
                    <a:bodyPr/>
                    <a:lstStyle/>
                    <a:p>
                      <a:pPr algn="ctr"/>
                      <a:r>
                        <a:rPr lang="en-US" dirty="0" smtClean="0"/>
                        <a:t>Random Forest</a:t>
                      </a:r>
                      <a:endParaRPr lang="en-US" dirty="0"/>
                    </a:p>
                  </a:txBody>
                  <a:tcPr/>
                </a:tc>
                <a:tc>
                  <a:txBody>
                    <a:bodyPr/>
                    <a:lstStyle/>
                    <a:p>
                      <a:pPr algn="ctr"/>
                      <a:r>
                        <a:rPr lang="en-US" dirty="0" smtClean="0"/>
                        <a:t>64.29%</a:t>
                      </a:r>
                      <a:endParaRPr lang="en-US" dirty="0"/>
                    </a:p>
                  </a:txBody>
                  <a:tcPr/>
                </a:tc>
                <a:tc>
                  <a:txBody>
                    <a:bodyPr/>
                    <a:lstStyle/>
                    <a:p>
                      <a:pPr algn="ctr"/>
                      <a:r>
                        <a:rPr lang="en-US" dirty="0" smtClean="0"/>
                        <a:t>0.21%</a:t>
                      </a:r>
                      <a:endParaRPr lang="en-US" dirty="0"/>
                    </a:p>
                  </a:txBody>
                  <a:tcPr/>
                </a:tc>
              </a:tr>
            </a:tbl>
          </a:graphicData>
        </a:graphic>
      </p:graphicFrame>
      <p:sp>
        <p:nvSpPr>
          <p:cNvPr id="5" name="TextBox 4"/>
          <p:cNvSpPr txBox="1"/>
          <p:nvPr/>
        </p:nvSpPr>
        <p:spPr>
          <a:xfrm>
            <a:off x="1329070" y="2243470"/>
            <a:ext cx="9729972" cy="646331"/>
          </a:xfrm>
          <a:prstGeom prst="rect">
            <a:avLst/>
          </a:prstGeom>
          <a:noFill/>
        </p:spPr>
        <p:txBody>
          <a:bodyPr wrap="square" rtlCol="0">
            <a:spAutoFit/>
          </a:bodyPr>
          <a:lstStyle/>
          <a:p>
            <a:pPr marL="285750" indent="-285750">
              <a:buFont typeface="Wingdings" charset="2"/>
              <a:buChar char="Ø"/>
            </a:pPr>
            <a:r>
              <a:rPr lang="en-US" dirty="0" smtClean="0"/>
              <a:t>The model with the best accuracy was Logistic Regression at 64.36%</a:t>
            </a:r>
          </a:p>
          <a:p>
            <a:pPr marL="285750" indent="-285750">
              <a:buFont typeface="Wingdings" charset="2"/>
              <a:buChar char="Ø"/>
            </a:pPr>
            <a:r>
              <a:rPr lang="en-US" dirty="0" smtClean="0"/>
              <a:t>I ran the models with 1000 random projects. </a:t>
            </a:r>
            <a:endParaRPr lang="en-US" dirty="0"/>
          </a:p>
        </p:txBody>
      </p:sp>
    </p:spTree>
    <p:extLst>
      <p:ext uri="{BB962C8B-B14F-4D97-AF65-F5344CB8AC3E}">
        <p14:creationId xmlns:p14="http://schemas.microsoft.com/office/powerpoint/2010/main" val="15292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Kickstarter is a online crowdfunding platform that anyone can use. The steps to creating a Kickstarter campaign are to make an account, set a minimum funding goal, set reward levels, and then set a deadline for the campaign. The campaign creator can post his ideas, and progress toward the final product. The rewards for each campaign vary from small things such as card to actually being involved in the production process. </a:t>
            </a:r>
          </a:p>
          <a:p>
            <a:r>
              <a:rPr lang="en-US" dirty="0" smtClean="0"/>
              <a:t>The campaign creator can put his idea into 1 of 15 categories that are made up of 159 sub-categories. </a:t>
            </a:r>
          </a:p>
          <a:p>
            <a:r>
              <a:rPr lang="en-US" dirty="0" smtClean="0"/>
              <a:t>The end goal of this project is to determine if we can predict weather a campaign will succeed or fail </a:t>
            </a:r>
            <a:endParaRPr lang="en-US" dirty="0"/>
          </a:p>
        </p:txBody>
      </p:sp>
    </p:spTree>
    <p:extLst>
      <p:ext uri="{BB962C8B-B14F-4D97-AF65-F5344CB8AC3E}">
        <p14:creationId xmlns:p14="http://schemas.microsoft.com/office/powerpoint/2010/main" val="1089546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Process</a:t>
            </a:r>
            <a:endParaRPr lang="en-US" dirty="0"/>
          </a:p>
        </p:txBody>
      </p:sp>
      <p:sp>
        <p:nvSpPr>
          <p:cNvPr id="3" name="Content Placeholder 2"/>
          <p:cNvSpPr>
            <a:spLocks noGrp="1"/>
          </p:cNvSpPr>
          <p:nvPr>
            <p:ph idx="1"/>
          </p:nvPr>
        </p:nvSpPr>
        <p:spPr/>
        <p:txBody>
          <a:bodyPr/>
          <a:lstStyle/>
          <a:p>
            <a:r>
              <a:rPr lang="en-US" dirty="0" smtClean="0"/>
              <a:t>I started this analysis with a pre-scraped data set of </a:t>
            </a:r>
            <a:r>
              <a:rPr lang="is-IS" dirty="0" smtClean="0"/>
              <a:t>378660 Kickstart projects that ranged in dates from 2009-2017. Each project had a status of either</a:t>
            </a:r>
            <a:r>
              <a:rPr lang="en-US" dirty="0"/>
              <a:t> </a:t>
            </a:r>
            <a:r>
              <a:rPr lang="en-US" dirty="0" smtClean="0"/>
              <a:t>failed, canceled, successful, live, undefined, suspended. I first went about dropping all of the undefined and live data, as I wanted to report on weather it was successful or not. I then decided that if it was cancelled or suspended that it would count it as a fail.</a:t>
            </a:r>
          </a:p>
          <a:p>
            <a:r>
              <a:rPr lang="en-US" dirty="0" smtClean="0"/>
              <a:t>At this point I had 375,858 projects. </a:t>
            </a:r>
            <a:r>
              <a:rPr lang="en-US" dirty="0" smtClean="0"/>
              <a:t>I then made columns for the length of the campaign in days and for the Missed Goal Amount (Goal – Pledge). </a:t>
            </a:r>
          </a:p>
          <a:p>
            <a:r>
              <a:rPr lang="en-US" dirty="0" smtClean="0"/>
              <a:t>At his point I did an analysis of the data. </a:t>
            </a:r>
            <a:endParaRPr lang="en-US" dirty="0"/>
          </a:p>
        </p:txBody>
      </p:sp>
    </p:spTree>
    <p:extLst>
      <p:ext uri="{BB962C8B-B14F-4D97-AF65-F5344CB8AC3E}">
        <p14:creationId xmlns:p14="http://schemas.microsoft.com/office/powerpoint/2010/main" val="1348535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474299"/>
              </p:ext>
            </p:extLst>
          </p:nvPr>
        </p:nvGraphicFramePr>
        <p:xfrm>
          <a:off x="137160" y="2283457"/>
          <a:ext cx="11921491" cy="4105912"/>
        </p:xfrm>
        <a:graphic>
          <a:graphicData uri="http://schemas.openxmlformats.org/drawingml/2006/table">
            <a:tbl>
              <a:tblPr firstRow="1" bandRow="1">
                <a:tableStyleId>{5C22544A-7EE6-4342-B048-85BDC9FD1C3A}</a:tableStyleId>
              </a:tblPr>
              <a:tblGrid>
                <a:gridCol w="3128120"/>
                <a:gridCol w="2832625"/>
                <a:gridCol w="2980373"/>
                <a:gridCol w="2980373"/>
              </a:tblGrid>
              <a:tr h="513239">
                <a:tc>
                  <a:txBody>
                    <a:bodyPr/>
                    <a:lstStyle/>
                    <a:p>
                      <a:endParaRPr lang="en-US" dirty="0"/>
                    </a:p>
                  </a:txBody>
                  <a:tcPr/>
                </a:tc>
                <a:tc>
                  <a:txBody>
                    <a:bodyPr/>
                    <a:lstStyle/>
                    <a:p>
                      <a:r>
                        <a:rPr lang="en-US" dirty="0" smtClean="0"/>
                        <a:t>Successful</a:t>
                      </a:r>
                      <a:endParaRPr lang="en-US" dirty="0"/>
                    </a:p>
                  </a:txBody>
                  <a:tcPr/>
                </a:tc>
                <a:tc>
                  <a:txBody>
                    <a:bodyPr/>
                    <a:lstStyle/>
                    <a:p>
                      <a:r>
                        <a:rPr lang="en-US" dirty="0" smtClean="0"/>
                        <a:t>Failed</a:t>
                      </a:r>
                      <a:endParaRPr lang="en-US" dirty="0"/>
                    </a:p>
                  </a:txBody>
                  <a:tcPr/>
                </a:tc>
                <a:tc>
                  <a:txBody>
                    <a:bodyPr/>
                    <a:lstStyle/>
                    <a:p>
                      <a:r>
                        <a:rPr lang="en-US" dirty="0" smtClean="0"/>
                        <a:t>Total</a:t>
                      </a:r>
                      <a:endParaRPr lang="en-US" dirty="0"/>
                    </a:p>
                  </a:txBody>
                  <a:tcPr/>
                </a:tc>
              </a:tr>
              <a:tr h="513239">
                <a:tc>
                  <a:txBody>
                    <a:bodyPr/>
                    <a:lstStyle/>
                    <a:p>
                      <a:r>
                        <a:rPr lang="en-US" sz="1700" dirty="0" smtClean="0"/>
                        <a:t>Total</a:t>
                      </a:r>
                      <a:r>
                        <a:rPr lang="en-US" sz="1700" baseline="0" dirty="0" smtClean="0"/>
                        <a:t> Projects:</a:t>
                      </a:r>
                      <a:endParaRPr lang="en-US" sz="1700" dirty="0"/>
                    </a:p>
                  </a:txBody>
                  <a:tcPr/>
                </a:tc>
                <a:tc>
                  <a:txBody>
                    <a:bodyPr/>
                    <a:lstStyle/>
                    <a:p>
                      <a:pPr algn="r"/>
                      <a:r>
                        <a:rPr lang="en-US" dirty="0" smtClean="0"/>
                        <a:t>133,956</a:t>
                      </a:r>
                      <a:endParaRPr lang="en-US" dirty="0"/>
                    </a:p>
                  </a:txBody>
                  <a:tcPr>
                    <a:solidFill>
                      <a:srgbClr val="71C26B"/>
                    </a:solidFill>
                  </a:tcPr>
                </a:tc>
                <a:tc>
                  <a:txBody>
                    <a:bodyPr/>
                    <a:lstStyle/>
                    <a:p>
                      <a:pPr algn="r"/>
                      <a:r>
                        <a:rPr lang="en-US" dirty="0" smtClean="0"/>
                        <a:t>241,902</a:t>
                      </a:r>
                      <a:endParaRPr lang="en-US" dirty="0"/>
                    </a:p>
                  </a:txBody>
                  <a:tcPr>
                    <a:solidFill>
                      <a:srgbClr val="D02734"/>
                    </a:solidFill>
                  </a:tcPr>
                </a:tc>
                <a:tc>
                  <a:txBody>
                    <a:bodyPr/>
                    <a:lstStyle/>
                    <a:p>
                      <a:pPr algn="r"/>
                      <a:r>
                        <a:rPr lang="en-US" dirty="0" smtClean="0"/>
                        <a:t>375,858</a:t>
                      </a:r>
                      <a:endParaRPr lang="en-US" dirty="0"/>
                    </a:p>
                  </a:txBody>
                  <a:tcPr/>
                </a:tc>
              </a:tr>
              <a:tr h="513239">
                <a:tc>
                  <a:txBody>
                    <a:bodyPr/>
                    <a:lstStyle/>
                    <a:p>
                      <a:r>
                        <a:rPr lang="en-US" sz="1700" dirty="0" smtClean="0"/>
                        <a:t>Total</a:t>
                      </a:r>
                      <a:r>
                        <a:rPr lang="en-US" sz="1700" baseline="0" dirty="0" smtClean="0"/>
                        <a:t> Projects(%):</a:t>
                      </a:r>
                      <a:endParaRPr lang="en-US" sz="1700" dirty="0"/>
                    </a:p>
                  </a:txBody>
                  <a:tcPr/>
                </a:tc>
                <a:tc>
                  <a:txBody>
                    <a:bodyPr/>
                    <a:lstStyle/>
                    <a:p>
                      <a:pPr algn="r"/>
                      <a:r>
                        <a:rPr lang="en-US" dirty="0" smtClean="0"/>
                        <a:t>35.64%</a:t>
                      </a:r>
                      <a:endParaRPr lang="en-US" dirty="0"/>
                    </a:p>
                  </a:txBody>
                  <a:tcPr>
                    <a:solidFill>
                      <a:schemeClr val="accent4">
                        <a:lumMod val="60000"/>
                        <a:lumOff val="40000"/>
                      </a:schemeClr>
                    </a:solidFill>
                  </a:tcPr>
                </a:tc>
                <a:tc>
                  <a:txBody>
                    <a:bodyPr/>
                    <a:lstStyle/>
                    <a:p>
                      <a:pPr algn="r"/>
                      <a:r>
                        <a:rPr lang="en-US" dirty="0" smtClean="0"/>
                        <a:t>64.36%</a:t>
                      </a:r>
                      <a:endParaRPr lang="en-US" dirty="0"/>
                    </a:p>
                  </a:txBody>
                  <a:tcPr>
                    <a:solidFill>
                      <a:schemeClr val="accent4">
                        <a:lumMod val="60000"/>
                        <a:lumOff val="40000"/>
                      </a:schemeClr>
                    </a:solidFill>
                  </a:tcPr>
                </a:tc>
                <a:tc>
                  <a:txBody>
                    <a:bodyPr/>
                    <a:lstStyle/>
                    <a:p>
                      <a:pPr algn="r"/>
                      <a:r>
                        <a:rPr lang="en-US" dirty="0" smtClean="0"/>
                        <a:t>100%</a:t>
                      </a:r>
                      <a:endParaRPr lang="en-US" dirty="0"/>
                    </a:p>
                  </a:txBody>
                  <a:tcPr/>
                </a:tc>
              </a:tr>
              <a:tr h="513239">
                <a:tc>
                  <a:txBody>
                    <a:bodyPr/>
                    <a:lstStyle/>
                    <a:p>
                      <a:r>
                        <a:rPr lang="en-US" sz="1700" dirty="0" smtClean="0"/>
                        <a:t>Project</a:t>
                      </a:r>
                      <a:r>
                        <a:rPr lang="en-US" sz="1700" baseline="0" dirty="0" smtClean="0"/>
                        <a:t> Goal Total (USD):</a:t>
                      </a:r>
                      <a:endParaRPr lang="en-US" sz="1700" dirty="0"/>
                    </a:p>
                  </a:txBody>
                  <a:tcPr/>
                </a:tc>
                <a:tc>
                  <a:txBody>
                    <a:bodyPr/>
                    <a:lstStyle/>
                    <a:p>
                      <a:pPr algn="r"/>
                      <a:r>
                        <a:rPr lang="en-US" dirty="0" smtClean="0"/>
                        <a:t>$1,276,982,904</a:t>
                      </a:r>
                      <a:endParaRPr lang="en-US" dirty="0"/>
                    </a:p>
                  </a:txBody>
                  <a:tcPr>
                    <a:solidFill>
                      <a:srgbClr val="71C26B"/>
                    </a:solidFill>
                  </a:tcPr>
                </a:tc>
                <a:tc>
                  <a:txBody>
                    <a:bodyPr/>
                    <a:lstStyle/>
                    <a:p>
                      <a:pPr algn="r"/>
                      <a:r>
                        <a:rPr lang="en-US" dirty="0" smtClean="0"/>
                        <a:t>$15,759,549,233</a:t>
                      </a:r>
                      <a:endParaRPr lang="en-US" dirty="0"/>
                    </a:p>
                  </a:txBody>
                  <a:tcPr>
                    <a:solidFill>
                      <a:srgbClr val="D02734"/>
                    </a:solidFill>
                  </a:tcPr>
                </a:tc>
                <a:tc>
                  <a:txBody>
                    <a:bodyPr/>
                    <a:lstStyle/>
                    <a:p>
                      <a:pPr algn="r"/>
                      <a:r>
                        <a:rPr lang="en-US" dirty="0" smtClean="0"/>
                        <a:t>$17,036,532,137</a:t>
                      </a:r>
                      <a:endParaRPr lang="en-US" dirty="0"/>
                    </a:p>
                  </a:txBody>
                  <a:tcPr/>
                </a:tc>
              </a:tr>
              <a:tr h="513239">
                <a:tc>
                  <a:txBody>
                    <a:bodyPr/>
                    <a:lstStyle/>
                    <a:p>
                      <a:r>
                        <a:rPr lang="en-US" sz="1700" dirty="0" smtClean="0"/>
                        <a:t>Average Goal(USD):</a:t>
                      </a:r>
                      <a:endParaRPr lang="en-US" sz="1700" dirty="0"/>
                    </a:p>
                  </a:txBody>
                  <a:tcPr/>
                </a:tc>
                <a:tc>
                  <a:txBody>
                    <a:bodyPr/>
                    <a:lstStyle/>
                    <a:p>
                      <a:pPr algn="r"/>
                      <a:r>
                        <a:rPr lang="en-US" dirty="0" smtClean="0"/>
                        <a:t>$9,533</a:t>
                      </a:r>
                      <a:endParaRPr lang="en-US" dirty="0"/>
                    </a:p>
                  </a:txBody>
                  <a:tcPr>
                    <a:solidFill>
                      <a:schemeClr val="accent4">
                        <a:lumMod val="60000"/>
                        <a:lumOff val="40000"/>
                      </a:schemeClr>
                    </a:solidFill>
                  </a:tcPr>
                </a:tc>
                <a:tc>
                  <a:txBody>
                    <a:bodyPr/>
                    <a:lstStyle/>
                    <a:p>
                      <a:pPr algn="r"/>
                      <a:r>
                        <a:rPr lang="en-US" dirty="0" smtClean="0"/>
                        <a:t>$65,148</a:t>
                      </a:r>
                      <a:endParaRPr lang="en-US" dirty="0"/>
                    </a:p>
                  </a:txBody>
                  <a:tcPr>
                    <a:solidFill>
                      <a:schemeClr val="accent4">
                        <a:lumMod val="60000"/>
                        <a:lumOff val="40000"/>
                      </a:schemeClr>
                    </a:solidFill>
                  </a:tcPr>
                </a:tc>
                <a:tc>
                  <a:txBody>
                    <a:bodyPr/>
                    <a:lstStyle/>
                    <a:p>
                      <a:pPr algn="r"/>
                      <a:r>
                        <a:rPr lang="en-US" dirty="0" smtClean="0"/>
                        <a:t>$45,327</a:t>
                      </a:r>
                      <a:endParaRPr lang="en-US" dirty="0"/>
                    </a:p>
                  </a:txBody>
                  <a:tcPr/>
                </a:tc>
              </a:tr>
              <a:tr h="513239">
                <a:tc>
                  <a:txBody>
                    <a:bodyPr/>
                    <a:lstStyle/>
                    <a:p>
                      <a:r>
                        <a:rPr lang="en-US" sz="1700" dirty="0" smtClean="0"/>
                        <a:t>Project</a:t>
                      </a:r>
                      <a:r>
                        <a:rPr lang="en-US" sz="1700" baseline="0" dirty="0" smtClean="0"/>
                        <a:t> Pledged Total (USD):</a:t>
                      </a:r>
                      <a:endParaRPr lang="en-US" sz="1700" dirty="0"/>
                    </a:p>
                  </a:txBody>
                  <a:tcPr/>
                </a:tc>
                <a:tc>
                  <a:txBody>
                    <a:bodyPr/>
                    <a:lstStyle/>
                    <a:p>
                      <a:pPr algn="r"/>
                      <a:r>
                        <a:rPr lang="en-US" dirty="0" smtClean="0"/>
                        <a:t>$3,036,889,046</a:t>
                      </a:r>
                      <a:endParaRPr lang="en-US" dirty="0"/>
                    </a:p>
                  </a:txBody>
                  <a:tcPr>
                    <a:solidFill>
                      <a:srgbClr val="71C26B"/>
                    </a:solidFill>
                  </a:tcPr>
                </a:tc>
                <a:tc>
                  <a:txBody>
                    <a:bodyPr/>
                    <a:lstStyle/>
                    <a:p>
                      <a:pPr algn="r"/>
                      <a:r>
                        <a:rPr lang="en-US" dirty="0" smtClean="0"/>
                        <a:t>$376,943,769</a:t>
                      </a:r>
                      <a:endParaRPr lang="en-US" dirty="0"/>
                    </a:p>
                  </a:txBody>
                  <a:tcPr>
                    <a:solidFill>
                      <a:srgbClr val="D02734"/>
                    </a:solidFill>
                  </a:tcPr>
                </a:tc>
                <a:tc>
                  <a:txBody>
                    <a:bodyPr/>
                    <a:lstStyle/>
                    <a:p>
                      <a:pPr algn="r"/>
                      <a:r>
                        <a:rPr lang="en-US" dirty="0" smtClean="0"/>
                        <a:t>$3,413,832,815</a:t>
                      </a:r>
                      <a:endParaRPr lang="en-US" dirty="0"/>
                    </a:p>
                  </a:txBody>
                  <a:tcPr/>
                </a:tc>
              </a:tr>
              <a:tr h="513239">
                <a:tc>
                  <a:txBody>
                    <a:bodyPr/>
                    <a:lstStyle/>
                    <a:p>
                      <a:r>
                        <a:rPr lang="en-US" sz="1700" dirty="0" smtClean="0"/>
                        <a:t>Average Pledged(USD:)</a:t>
                      </a:r>
                      <a:endParaRPr lang="en-US" sz="1700" dirty="0"/>
                    </a:p>
                  </a:txBody>
                  <a:tcPr/>
                </a:tc>
                <a:tc>
                  <a:txBody>
                    <a:bodyPr/>
                    <a:lstStyle/>
                    <a:p>
                      <a:pPr algn="r"/>
                      <a:r>
                        <a:rPr lang="en-US" dirty="0" smtClean="0"/>
                        <a:t>$22,671</a:t>
                      </a:r>
                      <a:endParaRPr lang="en-US" dirty="0"/>
                    </a:p>
                  </a:txBody>
                  <a:tcPr>
                    <a:solidFill>
                      <a:schemeClr val="accent4">
                        <a:lumMod val="60000"/>
                        <a:lumOff val="40000"/>
                      </a:schemeClr>
                    </a:solidFill>
                  </a:tcPr>
                </a:tc>
                <a:tc>
                  <a:txBody>
                    <a:bodyPr/>
                    <a:lstStyle/>
                    <a:p>
                      <a:pPr algn="r"/>
                      <a:r>
                        <a:rPr lang="en-US" dirty="0" smtClean="0"/>
                        <a:t>$1,558</a:t>
                      </a:r>
                      <a:endParaRPr lang="en-US" dirty="0"/>
                    </a:p>
                  </a:txBody>
                  <a:tcPr>
                    <a:solidFill>
                      <a:schemeClr val="accent4">
                        <a:lumMod val="60000"/>
                        <a:lumOff val="40000"/>
                      </a:schemeClr>
                    </a:solidFill>
                  </a:tcPr>
                </a:tc>
                <a:tc>
                  <a:txBody>
                    <a:bodyPr/>
                    <a:lstStyle/>
                    <a:p>
                      <a:pPr algn="r"/>
                      <a:r>
                        <a:rPr lang="en-US" dirty="0" smtClean="0"/>
                        <a:t>$9,083</a:t>
                      </a:r>
                    </a:p>
                  </a:txBody>
                  <a:tcPr/>
                </a:tc>
              </a:tr>
              <a:tr h="513239">
                <a:tc>
                  <a:txBody>
                    <a:bodyPr/>
                    <a:lstStyle/>
                    <a:p>
                      <a:r>
                        <a:rPr lang="en-US" sz="1700" dirty="0" smtClean="0"/>
                        <a:t>Backers(AVG):</a:t>
                      </a:r>
                      <a:endParaRPr lang="en-US" sz="1700" dirty="0"/>
                    </a:p>
                  </a:txBody>
                  <a:tcPr/>
                </a:tc>
                <a:tc>
                  <a:txBody>
                    <a:bodyPr/>
                    <a:lstStyle/>
                    <a:p>
                      <a:pPr algn="r"/>
                      <a:r>
                        <a:rPr lang="en-US" dirty="0" smtClean="0"/>
                        <a:t>264</a:t>
                      </a:r>
                      <a:endParaRPr lang="en-US" dirty="0"/>
                    </a:p>
                  </a:txBody>
                  <a:tcPr>
                    <a:solidFill>
                      <a:srgbClr val="71C26B"/>
                    </a:solidFill>
                  </a:tcPr>
                </a:tc>
                <a:tc>
                  <a:txBody>
                    <a:bodyPr/>
                    <a:lstStyle/>
                    <a:p>
                      <a:pPr algn="r"/>
                      <a:r>
                        <a:rPr lang="en-US" dirty="0" smtClean="0"/>
                        <a:t>18.5</a:t>
                      </a:r>
                      <a:endParaRPr lang="en-US" dirty="0"/>
                    </a:p>
                  </a:txBody>
                  <a:tcPr>
                    <a:solidFill>
                      <a:srgbClr val="D02734"/>
                    </a:solidFill>
                  </a:tcPr>
                </a:tc>
                <a:tc>
                  <a:txBody>
                    <a:bodyPr/>
                    <a:lstStyle/>
                    <a:p>
                      <a:pPr algn="r"/>
                      <a:r>
                        <a:rPr lang="en-US" dirty="0" smtClean="0"/>
                        <a:t>106</a:t>
                      </a:r>
                    </a:p>
                  </a:txBody>
                  <a:tcPr/>
                </a:tc>
              </a:tr>
            </a:tbl>
          </a:graphicData>
        </a:graphic>
      </p:graphicFrame>
    </p:spTree>
    <p:extLst>
      <p:ext uri="{BB962C8B-B14F-4D97-AF65-F5344CB8AC3E}">
        <p14:creationId xmlns:p14="http://schemas.microsoft.com/office/powerpoint/2010/main" val="544780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data to Tableau </a:t>
            </a:r>
            <a:endParaRPr lang="en-US" dirty="0"/>
          </a:p>
        </p:txBody>
      </p:sp>
      <p:sp>
        <p:nvSpPr>
          <p:cNvPr id="3" name="Content Placeholder 2"/>
          <p:cNvSpPr>
            <a:spLocks noGrp="1"/>
          </p:cNvSpPr>
          <p:nvPr>
            <p:ph idx="1"/>
          </p:nvPr>
        </p:nvSpPr>
        <p:spPr/>
        <p:txBody>
          <a:bodyPr/>
          <a:lstStyle/>
          <a:p>
            <a:r>
              <a:rPr lang="en-US" dirty="0" smtClean="0"/>
              <a:t>I converted my data in python to a CSV file in order to connect it with Tableau. </a:t>
            </a:r>
            <a:endParaRPr lang="en-US" dirty="0"/>
          </a:p>
          <a:p>
            <a:r>
              <a:rPr lang="en-US" dirty="0" smtClean="0"/>
              <a:t>Tableau is used to mine data and then to visualize it.</a:t>
            </a:r>
          </a:p>
          <a:p>
            <a:r>
              <a:rPr lang="en-US" dirty="0" smtClean="0"/>
              <a:t>I went ahead and further analyzed the data while making visualizations</a:t>
            </a:r>
            <a:endParaRPr lang="en-US" dirty="0"/>
          </a:p>
        </p:txBody>
      </p:sp>
    </p:spTree>
    <p:extLst>
      <p:ext uri="{BB962C8B-B14F-4D97-AF65-F5344CB8AC3E}">
        <p14:creationId xmlns:p14="http://schemas.microsoft.com/office/powerpoint/2010/main" val="43616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by Category</a:t>
            </a:r>
            <a:endParaRPr lang="en-US" dirty="0"/>
          </a:p>
        </p:txBody>
      </p:sp>
      <p:sp>
        <p:nvSpPr>
          <p:cNvPr id="3" name="Text Placeholder 2"/>
          <p:cNvSpPr>
            <a:spLocks noGrp="1"/>
          </p:cNvSpPr>
          <p:nvPr>
            <p:ph type="body" sz="half" idx="2"/>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798" y="2297766"/>
            <a:ext cx="8831815" cy="4560234"/>
          </a:xfrm>
          <a:prstGeom prst="rect">
            <a:avLst/>
          </a:prstGeom>
        </p:spPr>
      </p:pic>
      <p:sp>
        <p:nvSpPr>
          <p:cNvPr id="5" name="TextBox 4"/>
          <p:cNvSpPr txBox="1"/>
          <p:nvPr/>
        </p:nvSpPr>
        <p:spPr>
          <a:xfrm>
            <a:off x="7712243" y="1063417"/>
            <a:ext cx="3814010" cy="923330"/>
          </a:xfrm>
          <a:prstGeom prst="rect">
            <a:avLst/>
          </a:prstGeom>
          <a:noFill/>
        </p:spPr>
        <p:txBody>
          <a:bodyPr wrap="square" rtlCol="0">
            <a:spAutoFit/>
          </a:bodyPr>
          <a:lstStyle/>
          <a:p>
            <a:r>
              <a:rPr lang="en-US" dirty="0" smtClean="0">
                <a:solidFill>
                  <a:schemeClr val="bg1"/>
                </a:solidFill>
              </a:rPr>
              <a:t>This shows the data split based on their category and showed the percent total of each.</a:t>
            </a:r>
            <a:endParaRPr lang="en-US" dirty="0">
              <a:solidFill>
                <a:schemeClr val="bg1"/>
              </a:solidFill>
            </a:endParaRPr>
          </a:p>
        </p:txBody>
      </p:sp>
    </p:spTree>
    <p:extLst>
      <p:ext uri="{BB962C8B-B14F-4D97-AF65-F5344CB8AC3E}">
        <p14:creationId xmlns:p14="http://schemas.microsoft.com/office/powerpoint/2010/main" val="670201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Average Results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average success rate was 35.64%</a:t>
            </a:r>
          </a:p>
          <a:p>
            <a:r>
              <a:rPr lang="en-US" dirty="0" smtClean="0"/>
              <a:t>The 3 categories with the highest success rate: </a:t>
            </a:r>
          </a:p>
          <a:p>
            <a:pPr lvl="1"/>
            <a:r>
              <a:rPr lang="en-US" dirty="0" smtClean="0"/>
              <a:t> </a:t>
            </a:r>
            <a:r>
              <a:rPr lang="en-US" dirty="0"/>
              <a:t>Dance: 62.35%</a:t>
            </a:r>
          </a:p>
          <a:p>
            <a:pPr lvl="1"/>
            <a:r>
              <a:rPr lang="en-US" dirty="0" smtClean="0"/>
              <a:t> </a:t>
            </a:r>
            <a:r>
              <a:rPr lang="en-US" dirty="0"/>
              <a:t>Theater: 60.10%</a:t>
            </a:r>
          </a:p>
          <a:p>
            <a:pPr lvl="1"/>
            <a:r>
              <a:rPr lang="en-US" dirty="0" smtClean="0"/>
              <a:t> </a:t>
            </a:r>
            <a:r>
              <a:rPr lang="en-US" dirty="0"/>
              <a:t>Music: 46.86%</a:t>
            </a:r>
          </a:p>
          <a:p>
            <a:pPr lvl="1"/>
            <a:endParaRPr lang="en-US" dirty="0" smtClean="0"/>
          </a:p>
          <a:p>
            <a:r>
              <a:rPr lang="en-US" dirty="0" smtClean="0"/>
              <a:t>The three categories with the lowest success rate were:</a:t>
            </a:r>
          </a:p>
          <a:p>
            <a:pPr lvl="1"/>
            <a:r>
              <a:rPr lang="en-US" dirty="0" smtClean="0"/>
              <a:t> Technology: 19.99%</a:t>
            </a:r>
          </a:p>
          <a:p>
            <a:pPr lvl="1"/>
            <a:r>
              <a:rPr lang="en-US" dirty="0" smtClean="0"/>
              <a:t>Journalism:  21.42%</a:t>
            </a:r>
          </a:p>
          <a:p>
            <a:pPr lvl="1"/>
            <a:r>
              <a:rPr lang="en-US" dirty="0" smtClean="0"/>
              <a:t>Crafts: 24.22%</a:t>
            </a:r>
          </a:p>
          <a:p>
            <a:endParaRPr lang="en-US" dirty="0" smtClean="0"/>
          </a:p>
          <a:p>
            <a:endParaRPr lang="en-US" dirty="0" smtClean="0"/>
          </a:p>
          <a:p>
            <a:pPr lvl="4"/>
            <a:endParaRPr lang="en-US" dirty="0" smtClean="0"/>
          </a:p>
          <a:p>
            <a:pPr lvl="1"/>
            <a:endParaRPr lang="en-US" dirty="0" smtClean="0"/>
          </a:p>
        </p:txBody>
      </p:sp>
    </p:spTree>
    <p:extLst>
      <p:ext uri="{BB962C8B-B14F-4D97-AF65-F5344CB8AC3E}">
        <p14:creationId xmlns:p14="http://schemas.microsoft.com/office/powerpoint/2010/main" val="14728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Yearly Breakdown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0260" y="2284523"/>
            <a:ext cx="4173851" cy="3878996"/>
          </a:xfrm>
        </p:spPr>
      </p:pic>
      <p:sp>
        <p:nvSpPr>
          <p:cNvPr id="6" name="TextBox 5"/>
          <p:cNvSpPr txBox="1"/>
          <p:nvPr/>
        </p:nvSpPr>
        <p:spPr>
          <a:xfrm>
            <a:off x="669851" y="2583711"/>
            <a:ext cx="6730409" cy="1200329"/>
          </a:xfrm>
          <a:prstGeom prst="rect">
            <a:avLst/>
          </a:prstGeom>
          <a:noFill/>
        </p:spPr>
        <p:txBody>
          <a:bodyPr wrap="square" rtlCol="0">
            <a:spAutoFit/>
          </a:bodyPr>
          <a:lstStyle/>
          <a:p>
            <a:pPr marL="285750" indent="-285750">
              <a:buFont typeface="Wingdings" charset="2"/>
              <a:buChar char="Ø"/>
            </a:pPr>
            <a:r>
              <a:rPr lang="en-US" dirty="0" smtClean="0"/>
              <a:t>See that successful projects per year is approximately the same. </a:t>
            </a:r>
          </a:p>
          <a:p>
            <a:pPr marL="285750" indent="-285750">
              <a:buFont typeface="Wingdings" charset="2"/>
              <a:buChar char="Ø"/>
            </a:pPr>
            <a:r>
              <a:rPr lang="en-US" dirty="0" smtClean="0"/>
              <a:t>Number of unsuccessful projects varies widely year to year. </a:t>
            </a:r>
            <a:endParaRPr lang="en-US" dirty="0"/>
          </a:p>
        </p:txBody>
      </p:sp>
    </p:spTree>
    <p:extLst>
      <p:ext uri="{BB962C8B-B14F-4D97-AF65-F5344CB8AC3E}">
        <p14:creationId xmlns:p14="http://schemas.microsoft.com/office/powerpoint/2010/main" val="141284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Train/Testing Data</a:t>
            </a:r>
            <a:endParaRPr lang="en-US" dirty="0"/>
          </a:p>
        </p:txBody>
      </p:sp>
      <p:sp>
        <p:nvSpPr>
          <p:cNvPr id="3" name="Content Placeholder 2"/>
          <p:cNvSpPr>
            <a:spLocks noGrp="1"/>
          </p:cNvSpPr>
          <p:nvPr>
            <p:ph idx="1"/>
          </p:nvPr>
        </p:nvSpPr>
        <p:spPr/>
        <p:txBody>
          <a:bodyPr/>
          <a:lstStyle/>
          <a:p>
            <a:r>
              <a:rPr lang="en-US" dirty="0" smtClean="0"/>
              <a:t>Goal: Test to see if we could predict if a project would be successful</a:t>
            </a:r>
          </a:p>
          <a:p>
            <a:r>
              <a:rPr lang="en-US" dirty="0" smtClean="0"/>
              <a:t>Dropped all data that we wouldn't know at the start of a project</a:t>
            </a:r>
          </a:p>
          <a:p>
            <a:r>
              <a:rPr lang="en-US" dirty="0" smtClean="0"/>
              <a:t>Trained all the data</a:t>
            </a:r>
          </a:p>
          <a:p>
            <a:r>
              <a:rPr lang="en-US" dirty="0" smtClean="0"/>
              <a:t>Models used:</a:t>
            </a:r>
          </a:p>
          <a:p>
            <a:pPr lvl="1"/>
            <a:r>
              <a:rPr lang="en-US" dirty="0" smtClean="0"/>
              <a:t>Logistic Regression</a:t>
            </a:r>
          </a:p>
          <a:p>
            <a:pPr lvl="1"/>
            <a:r>
              <a:rPr lang="en-US" dirty="0" smtClean="0"/>
              <a:t>K-Nearest-Neighbor</a:t>
            </a:r>
          </a:p>
          <a:p>
            <a:pPr lvl="1"/>
            <a:r>
              <a:rPr lang="en-US" dirty="0" smtClean="0"/>
              <a:t>Decision Tree Learning</a:t>
            </a:r>
          </a:p>
          <a:p>
            <a:pPr lvl="1"/>
            <a:r>
              <a:rPr lang="en-US" dirty="0" smtClean="0"/>
              <a:t>Random Forest Classifier </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635" y="3462934"/>
            <a:ext cx="7403509" cy="1493610"/>
          </a:xfrm>
          <a:prstGeom prst="rect">
            <a:avLst/>
          </a:prstGeom>
        </p:spPr>
      </p:pic>
    </p:spTree>
    <p:extLst>
      <p:ext uri="{BB962C8B-B14F-4D97-AF65-F5344CB8AC3E}">
        <p14:creationId xmlns:p14="http://schemas.microsoft.com/office/powerpoint/2010/main" val="162472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7001</TotalTime>
  <Words>564</Words>
  <Application>Microsoft Macintosh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Wingdings</vt:lpstr>
      <vt:lpstr>Wingdings 3</vt:lpstr>
      <vt:lpstr>Arial</vt:lpstr>
      <vt:lpstr>Ion Boardroom</vt:lpstr>
      <vt:lpstr>Kickstarter Projects 2009-2017</vt:lpstr>
      <vt:lpstr>Background</vt:lpstr>
      <vt:lpstr>Preliminary Process</vt:lpstr>
      <vt:lpstr>Exploratory Data Analysis </vt:lpstr>
      <vt:lpstr>Moving data to Tableau </vt:lpstr>
      <vt:lpstr>Average by Category</vt:lpstr>
      <vt:lpstr>Category Average Results</vt:lpstr>
      <vt:lpstr>Yearly Breakdown</vt:lpstr>
      <vt:lpstr>Train/Testing Data</vt:lpstr>
      <vt:lpstr>Model Predictions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Projects 2009-2017</dc:title>
  <dc:creator>Nick Porter</dc:creator>
  <cp:lastModifiedBy>Nick Porter</cp:lastModifiedBy>
  <cp:revision>22</cp:revision>
  <dcterms:created xsi:type="dcterms:W3CDTF">2018-07-06T22:55:54Z</dcterms:created>
  <dcterms:modified xsi:type="dcterms:W3CDTF">2018-07-13T17:18:12Z</dcterms:modified>
</cp:coreProperties>
</file>