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69" r:id="rId5"/>
    <p:sldId id="271" r:id="rId6"/>
    <p:sldId id="270" r:id="rId7"/>
    <p:sldId id="259" r:id="rId8"/>
    <p:sldId id="265" r:id="rId9"/>
    <p:sldId id="266" r:id="rId10"/>
    <p:sldId id="273" r:id="rId11"/>
    <p:sldId id="260" r:id="rId12"/>
    <p:sldId id="267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92562-E65D-40C2-AE61-B581460FD5E9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CD3AE-94EC-4560-A3CC-00D1DEA0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A9F3-C123-4984-96B5-BB3B4E6AB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3232-558D-45A2-8376-81C72D0EF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45CA6-A303-426E-A088-3AD7133B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09BF-C8C1-489A-B6B1-695D50DF8544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91C62-DDE3-4EE5-8C98-F3045395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A464-CF82-4B55-865A-C3A340D8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DEBE-A0FA-4786-A12C-CB33644C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34531-2C3E-45FF-A1C2-71E31C616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4FF9-38B1-4931-9387-1988FA32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EC8C-230F-448C-8C97-29003A3825DB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6F2A-46BA-46CA-9EC4-26D0095B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8CE1-0917-4654-BE54-0395D831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95B0D-C771-4989-BE28-E44B1925C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6681B-0654-4F3F-A17D-C2DC8D0B9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DBC7-19B0-4DEA-8CB4-3CDC2BFC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E086-F700-45F8-AC8F-EC78009A5475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AF5E-0998-4F7C-BAB9-A7297007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1B17D-070E-407C-9E27-D49183A7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EB57-A6F9-4A8E-A976-8C176F2A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1FFD-3729-4979-8250-A437EB5B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7F49-5AAA-4170-BDE7-203C509F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C5A-C099-4912-83E3-42AB39E49D59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D5C81-9481-4679-8859-DC9D7D3A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E16EE-3BD9-4A05-83CA-0CE16179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0313-1AE2-4FFC-8E56-B24260EF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32A0-B6FC-4CD9-87FF-BEDF2865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263A3-7851-498E-9E30-0EC077D5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5E2-FFC5-4688-8558-131EAC62C8EB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2180-DA18-4A14-961E-94EC202A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2DC2-DFD6-4A89-B23A-C07D8BF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2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C5F-0A04-4A81-8589-3AFA5C6B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93ED-A7AD-4022-AAC9-A66BCFA8D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5CAAA-DC10-42E4-8FC9-54691DE46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12FB-1343-45B6-9E7D-F576B09A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F712-257F-4081-B7A9-B1109A77D6E3}" type="datetime1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A0456-09EA-4911-B738-C137308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E295-1D4F-472A-ABFA-265F9AD5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A7C0-90DA-4134-AB89-913FD270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0B7E3-E17B-45BA-BF42-E46588B0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A2C84-3144-4828-8E1C-A8F0EF302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CAF85-51B1-42FE-844B-69A91ED1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F42F1-CEA5-47E0-9BE8-387A0598B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67C2B-6134-4683-B215-6D5A71C8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C80E-7581-4A89-90E2-A04501032F08}" type="datetime1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16B0-1BC0-43AA-AD02-E94F3E78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81DF8-E115-41B1-8D37-E6C219F4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9EDC-FABA-4F97-8243-4AD3DD60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EF37B-32D3-434D-A164-1BD2DC1D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98F5-81CB-4CDB-9255-13AF64C960F3}" type="datetime1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9B286-D748-4166-91AF-E339C1A6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7D1A8-EB60-4D08-80DD-AFD71828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12BF1-24B6-4039-808E-E34F2EED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8878-7E0C-45C7-9F5B-D41C53EFC37B}" type="datetime1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9FB2-EBA8-4A35-A8F7-DEFC5490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DDA70-6601-4695-B9F7-A71BE0E9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F96C-0E31-48B9-803F-FC6233D4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BF46-66AD-4013-90A9-9040F855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B3C2-0D42-42D1-976F-6DC10569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6CA9D-0F0A-4D16-B62E-CCFEE608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640B-9248-4464-BE65-A3542CA3E1A9}" type="datetime1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8D64-D8FF-4A41-890A-5BE0FB45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2764-6D91-4FC4-861B-94D09837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8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EEE8-DFCF-4AC2-BE90-7B2B2F54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A3AB3-F284-45A3-8C08-EF19F4B9A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FC50-BA9E-49C7-B6C8-D1A62453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1BC6-A326-4EEA-B2A1-805B4514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43343-E49A-4125-848B-A9D0A56146CA}" type="datetime1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4FCAD-BE6F-475C-87D9-8FB34EC3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A0ACE-460A-491C-96C0-493EA2EA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CC647-7E69-4C5E-BB19-CE5DB204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7AE6-91C3-428F-9C66-37935ACD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C5B5-4391-4E8A-B032-02C506764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188C-7D2B-4EFC-AA66-5823A5CF6DD7}" type="datetime1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4A35-6CC2-4BB4-ABA5-C3CB04A93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0E8B-3C57-43FC-B303-EFB1E22F3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DC30-2A43-493C-8009-67E61A47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F0BB4F-6602-4210-8EF0-14C329674302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24EC3-D1ED-4858-8017-BF3CC8BD04AE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F62CF980-3983-4F0C-BA4B-5FBC7766E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CDF247F-A5D9-455E-B625-582DE6963115}"/>
              </a:ext>
            </a:extLst>
          </p:cNvPr>
          <p:cNvSpPr>
            <a:spLocks noGrp="1"/>
          </p:cNvSpPr>
          <p:nvPr/>
        </p:nvSpPr>
        <p:spPr>
          <a:xfrm>
            <a:off x="1719943" y="3965160"/>
            <a:ext cx="8697686" cy="175937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900" dirty="0">
              <a:effectLst>
                <a:glow rad="38100">
                  <a:schemeClr val="accent1">
                    <a:satMod val="175000"/>
                    <a:alpha val="26000"/>
                  </a:schemeClr>
                </a:glow>
              </a:effectLst>
              <a:latin typeface="+mj-lt"/>
              <a:ea typeface="Calibri" panose="020F0502020204030204" pitchFamily="34" charset="0"/>
            </a:endParaRPr>
          </a:p>
          <a:p>
            <a:pPr algn="ctr"/>
            <a:r>
              <a:rPr lang="en-US" sz="2900" dirty="0">
                <a:effectLst>
                  <a:glow rad="38100">
                    <a:schemeClr val="accent1">
                      <a:satMod val="175000"/>
                      <a:alpha val="26000"/>
                    </a:schemeClr>
                  </a:glow>
                </a:effectLst>
                <a:latin typeface="+mj-lt"/>
                <a:ea typeface="Calibri" panose="020F0502020204030204" pitchFamily="34" charset="0"/>
              </a:rPr>
              <a:t>By: Nick Kim and María Elisa Ramos-Sepúlveda </a:t>
            </a:r>
          </a:p>
          <a:p>
            <a:pPr algn="ctr"/>
            <a:r>
              <a:rPr lang="en-US" sz="2900" dirty="0">
                <a:effectLst>
                  <a:glow rad="38100">
                    <a:schemeClr val="accent1">
                      <a:satMod val="175000"/>
                      <a:alpha val="26000"/>
                    </a:schemeClr>
                  </a:glow>
                </a:effectLst>
                <a:latin typeface="+mj-lt"/>
              </a:rPr>
              <a:t>Prof. Chad Hazlett</a:t>
            </a:r>
          </a:p>
          <a:p>
            <a:pPr algn="ctr"/>
            <a:r>
              <a:rPr lang="en-US" sz="2900" dirty="0">
                <a:effectLst>
                  <a:glow rad="38100">
                    <a:schemeClr val="accent1">
                      <a:satMod val="175000"/>
                      <a:alpha val="26000"/>
                    </a:schemeClr>
                  </a:glow>
                </a:effectLst>
                <a:latin typeface="+mj-lt"/>
              </a:rPr>
              <a:t>March 7, 2022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rgbClr val="FDF0E7">
                    <a:alpha val="60000"/>
                  </a:srgbClr>
                </a:glow>
              </a:effectLst>
              <a:latin typeface="Arial Narrow" panose="020B0606020202030204" pitchFamily="34" charset="0"/>
            </a:endParaRPr>
          </a:p>
          <a:p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rgbClr val="FDF0E7">
                    <a:alpha val="60000"/>
                  </a:srgbClr>
                </a:glow>
              </a:effectLst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ED9C3-6E96-468F-8363-9DF98D8B64BC}"/>
              </a:ext>
            </a:extLst>
          </p:cNvPr>
          <p:cNvSpPr txBox="1"/>
          <p:nvPr/>
        </p:nvSpPr>
        <p:spPr>
          <a:xfrm>
            <a:off x="272374" y="2144639"/>
            <a:ext cx="11662952" cy="1200329"/>
          </a:xfrm>
          <a:prstGeom prst="rect">
            <a:avLst/>
          </a:prstGeom>
          <a:noFill/>
          <a:effectLst>
            <a:glow>
              <a:srgbClr val="87B0F9">
                <a:alpha val="7000"/>
              </a:srgb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effectLst>
                  <a:glow rad="101600">
                    <a:srgbClr val="ABC8FB">
                      <a:alpha val="55000"/>
                    </a:srgbClr>
                  </a:glow>
                </a:effectLst>
                <a:latin typeface="+mj-lt"/>
              </a:rPr>
              <a:t>ST201B Final Project: Machine Learning Methods for Text Classification</a:t>
            </a:r>
            <a:endParaRPr lang="en-US" sz="3600" dirty="0">
              <a:effectLst>
                <a:glow rad="101600">
                  <a:srgbClr val="ABC8FB">
                    <a:alpha val="55000"/>
                  </a:srgbClr>
                </a:glow>
              </a:effectLst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C7FFA6-CE47-4A2C-A920-A3D5C6276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2166"/>
            <a:ext cx="3619500" cy="7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0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40E3-B438-49FC-9A4C-AFAC581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10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09324-1FEF-4ED1-BB59-82770F76199A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D386E-059C-4F08-8036-9FA7C5E388E0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D69B850-3948-4232-9AD3-9FF0246A8779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Procedure: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325024-688D-BB48-8FF8-3E29DA8653C4}"/>
                  </a:ext>
                </a:extLst>
              </p:cNvPr>
              <p:cNvSpPr txBox="1"/>
              <p:nvPr/>
            </p:nvSpPr>
            <p:spPr>
              <a:xfrm>
                <a:off x="2005356" y="1970690"/>
                <a:ext cx="7791610" cy="83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𝑡𝑖𝑡𝑙𝑒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𝑤𝑜𝑟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325024-688D-BB48-8FF8-3E29DA865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356" y="1970690"/>
                <a:ext cx="7791610" cy="839269"/>
              </a:xfrm>
              <a:prstGeom prst="rect">
                <a:avLst/>
              </a:prstGeom>
              <a:blipFill>
                <a:blip r:embed="rId2"/>
                <a:stretch>
                  <a:fillRect t="-125373" b="-173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lose-up of a speedometer&#10;&#10;Description automatically generated with low confidence">
            <a:extLst>
              <a:ext uri="{FF2B5EF4-FFF2-40B4-BE49-F238E27FC236}">
                <a16:creationId xmlns:a16="http://schemas.microsoft.com/office/drawing/2014/main" id="{4984ADBE-4EF4-3A41-B411-12C2D62AE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7912"/>
            <a:ext cx="3077563" cy="299008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99CEBAB-7B9A-C54E-8D71-68B97A444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86565" y="3848308"/>
            <a:ext cx="2832100" cy="25527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89E2942-CCED-5E47-8C56-4749A6D74F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2" r="1"/>
          <a:stretch/>
        </p:blipFill>
        <p:spPr>
          <a:xfrm>
            <a:off x="4581732" y="3940870"/>
            <a:ext cx="2638863" cy="25980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53D6E9-5538-1443-8E1A-7E1FF5E7E756}"/>
              </a:ext>
            </a:extLst>
          </p:cNvPr>
          <p:cNvSpPr txBox="1"/>
          <p:nvPr/>
        </p:nvSpPr>
        <p:spPr>
          <a:xfrm>
            <a:off x="1947632" y="3383036"/>
            <a:ext cx="85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13FD8-2E00-DF4B-8CEB-B15FD58A7818}"/>
              </a:ext>
            </a:extLst>
          </p:cNvPr>
          <p:cNvSpPr txBox="1"/>
          <p:nvPr/>
        </p:nvSpPr>
        <p:spPr>
          <a:xfrm>
            <a:off x="4901794" y="3376829"/>
            <a:ext cx="2392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Random Forest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EADE7-7EC0-A942-A9AF-36135A8357B0}"/>
              </a:ext>
            </a:extLst>
          </p:cNvPr>
          <p:cNvSpPr txBox="1"/>
          <p:nvPr/>
        </p:nvSpPr>
        <p:spPr>
          <a:xfrm>
            <a:off x="7886565" y="3369252"/>
            <a:ext cx="3095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K-nearest neighbors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A1835-6608-4447-B96A-77D56C1A45F7}"/>
              </a:ext>
            </a:extLst>
          </p:cNvPr>
          <p:cNvSpPr txBox="1"/>
          <p:nvPr/>
        </p:nvSpPr>
        <p:spPr>
          <a:xfrm>
            <a:off x="4246766" y="1388049"/>
            <a:ext cx="3308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Naïve Bayes Classifier</a:t>
            </a:r>
          </a:p>
        </p:txBody>
      </p:sp>
      <p:pic>
        <p:nvPicPr>
          <p:cNvPr id="19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0C865C74-3C97-4054-A540-25366B46C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991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D49-4CB5-414E-91CA-198F8617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09"/>
            <a:ext cx="10515600" cy="5040354"/>
          </a:xfrm>
        </p:spPr>
        <p:txBody>
          <a:bodyPr/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Measured the proportion of </a:t>
            </a:r>
            <a:r>
              <a:rPr lang="en-US" i="1" dirty="0"/>
              <a:t>correctly</a:t>
            </a:r>
            <a:r>
              <a:rPr lang="en-US" dirty="0"/>
              <a:t> classified papers for each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5725-14E2-40DD-B89C-5E9E059C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11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9E721-5EF0-4F2C-9E22-965951E35B91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47A31E-CFF8-4C00-9EBA-ED68E0D6C227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B4912DAC-B702-4966-A977-09C86A88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DD558B-90CE-4750-9A48-2DD5C0B602C5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067C726-0E0A-4A84-B261-031EDB5D9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55475"/>
              </p:ext>
            </p:extLst>
          </p:nvPr>
        </p:nvGraphicFramePr>
        <p:xfrm>
          <a:off x="838200" y="2153413"/>
          <a:ext cx="10515600" cy="267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644294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911289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72677490"/>
                    </a:ext>
                  </a:extLst>
                </a:gridCol>
              </a:tblGrid>
              <a:tr h="535423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(using Count Vectorizer)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(using TF-IDF Vectorizer)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694"/>
                  </a:ext>
                </a:extLst>
              </a:tr>
              <a:tr h="535423">
                <a:tc>
                  <a:txBody>
                    <a:bodyPr/>
                    <a:lstStyle/>
                    <a:p>
                      <a:r>
                        <a:rPr lang="en-US" sz="2000" dirty="0"/>
                        <a:t>Naïve Bayes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01165"/>
                  </a:ext>
                </a:extLst>
              </a:tr>
              <a:tr h="535423">
                <a:tc>
                  <a:txBody>
                    <a:bodyPr/>
                    <a:lstStyle/>
                    <a:p>
                      <a:r>
                        <a:rPr lang="en-US" sz="2000" dirty="0"/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494329"/>
                  </a:ext>
                </a:extLst>
              </a:tr>
              <a:tr h="535423">
                <a:tc>
                  <a:txBody>
                    <a:bodyPr/>
                    <a:lstStyle/>
                    <a:p>
                      <a:r>
                        <a:rPr lang="en-US" sz="200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388227"/>
                  </a:ext>
                </a:extLst>
              </a:tr>
              <a:tr h="535423">
                <a:tc>
                  <a:txBody>
                    <a:bodyPr/>
                    <a:lstStyle/>
                    <a:p>
                      <a:r>
                        <a:rPr lang="en-US" sz="2000" dirty="0"/>
                        <a:t>K-Nearest Neighbors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0.935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3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84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D49-4CB5-414E-91CA-198F8617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09"/>
            <a:ext cx="10515600" cy="5040354"/>
          </a:xfrm>
        </p:spPr>
        <p:txBody>
          <a:bodyPr/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Failed classifications from Naïve Bayes Classifier</a:t>
            </a:r>
          </a:p>
          <a:p>
            <a:pPr marL="0" indent="0" algn="ctr">
              <a:buNone/>
            </a:pPr>
            <a:r>
              <a:rPr lang="en-US" sz="2000" dirty="0"/>
              <a:t>Count Vectorizer: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000" dirty="0"/>
              <a:t>TF-IDF Vectorizer: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5725-14E2-40DD-B89C-5E9E059C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12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9E721-5EF0-4F2C-9E22-965951E35B91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47A31E-CFF8-4C00-9EBA-ED68E0D6C227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B4912DAC-B702-4966-A977-09C86A88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DD558B-90CE-4750-9A48-2DD5C0B602C5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521CE3-E27A-46E6-9DD4-2B7712EF0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5036"/>
              </p:ext>
            </p:extLst>
          </p:nvPr>
        </p:nvGraphicFramePr>
        <p:xfrm>
          <a:off x="528251" y="2137491"/>
          <a:ext cx="11039854" cy="149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6097">
                  <a:extLst>
                    <a:ext uri="{9D8B030D-6E8A-4147-A177-3AD203B41FA5}">
                      <a16:colId xmlns:a16="http://schemas.microsoft.com/office/drawing/2014/main" val="3764429428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3091128932"/>
                    </a:ext>
                  </a:extLst>
                </a:gridCol>
                <a:gridCol w="1003853">
                  <a:extLst>
                    <a:ext uri="{9D8B030D-6E8A-4147-A177-3AD203B41FA5}">
                      <a16:colId xmlns:a16="http://schemas.microsoft.com/office/drawing/2014/main" val="1443258184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372677490"/>
                    </a:ext>
                  </a:extLst>
                </a:gridCol>
                <a:gridCol w="1062444">
                  <a:extLst>
                    <a:ext uri="{9D8B030D-6E8A-4147-A177-3AD203B41FA5}">
                      <a16:colId xmlns:a16="http://schemas.microsoft.com/office/drawing/2014/main" val="2793661868"/>
                    </a:ext>
                  </a:extLst>
                </a:gridCol>
              </a:tblGrid>
              <a:tr h="397357">
                <a:tc>
                  <a:txBody>
                    <a:bodyPr/>
                    <a:lstStyle/>
                    <a:p>
                      <a:r>
                        <a:rPr lang="en-US" sz="20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Stats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 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694"/>
                  </a:ext>
                </a:extLst>
              </a:tr>
              <a:tr h="397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adequacy and the macroevolution of angiosperm functional traits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-17.09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-20.596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-21.043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-17.32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01165"/>
                  </a:ext>
                </a:extLst>
              </a:tr>
              <a:tr h="397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Theory of disagreement-based active learning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-12.925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-15.784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-10.746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-16.383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49432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B4AB59D-7E2B-B84A-BB51-0AE16AB41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620449"/>
              </p:ext>
            </p:extLst>
          </p:nvPr>
        </p:nvGraphicFramePr>
        <p:xfrm>
          <a:off x="528251" y="4496044"/>
          <a:ext cx="11039855" cy="1799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036">
                  <a:extLst>
                    <a:ext uri="{9D8B030D-6E8A-4147-A177-3AD203B41FA5}">
                      <a16:colId xmlns:a16="http://schemas.microsoft.com/office/drawing/2014/main" val="3764429428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3091128932"/>
                    </a:ext>
                  </a:extLst>
                </a:gridCol>
                <a:gridCol w="1013792">
                  <a:extLst>
                    <a:ext uri="{9D8B030D-6E8A-4147-A177-3AD203B41FA5}">
                      <a16:colId xmlns:a16="http://schemas.microsoft.com/office/drawing/2014/main" val="1443258184"/>
                    </a:ext>
                  </a:extLst>
                </a:gridCol>
                <a:gridCol w="1023730">
                  <a:extLst>
                    <a:ext uri="{9D8B030D-6E8A-4147-A177-3AD203B41FA5}">
                      <a16:colId xmlns:a16="http://schemas.microsoft.com/office/drawing/2014/main" val="3372677490"/>
                    </a:ext>
                  </a:extLst>
                </a:gridCol>
                <a:gridCol w="1052506">
                  <a:extLst>
                    <a:ext uri="{9D8B030D-6E8A-4147-A177-3AD203B41FA5}">
                      <a16:colId xmlns:a16="http://schemas.microsoft.com/office/drawing/2014/main" val="2793661868"/>
                    </a:ext>
                  </a:extLst>
                </a:gridCol>
              </a:tblGrid>
              <a:tr h="397357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93694"/>
                  </a:ext>
                </a:extLst>
              </a:tr>
              <a:tr h="397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adequacy and the macroevolution of angiosperm functional traits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-19.487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-22.091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-22.692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-20.731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01165"/>
                  </a:ext>
                </a:extLst>
              </a:tr>
              <a:tr h="397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Amino acids in nectar enhance butterfly fecundity: a long-awaited link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-30.218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-29.759</a:t>
                      </a:r>
                      <a:endParaRPr lang="en-US" sz="20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-28.605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-28.892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49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49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23DB-8BEE-4433-A5DD-40C6D8038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5696"/>
            <a:ext cx="7229354" cy="5210649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SzPct val="74000"/>
            </a:pPr>
            <a:r>
              <a:rPr lang="en-US" sz="2400" dirty="0"/>
              <a:t>Overall, very high accuracies across the different models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sz="2400" dirty="0"/>
              <a:t>Naïve Bayes performed the best, but couple question marks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sz="2000" dirty="0"/>
              <a:t>Independence assumption is often not realistic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sz="2000" dirty="0"/>
              <a:t>Fails to produce good estimates for the correct class </a:t>
            </a:r>
            <a:r>
              <a:rPr lang="en-US" sz="2000" i="1" dirty="0"/>
              <a:t>probabilities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sz="2000" dirty="0"/>
              <a:t>“Zero frequency” problem: what happens if a word does not exist in the corpus when finding likelihoods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sz="2400" dirty="0"/>
              <a:t>Random forest had lowest accuracy, possible reasons?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sz="2000" dirty="0"/>
              <a:t>Has tons of hyperparameters that may be tweaked + optimized using CV, etc.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sz="2400" dirty="0"/>
              <a:t>Alternative metrics for evaluating 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AC3B-BF2A-4868-A789-6CDD9AA7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13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46D4F-A2C9-4AB3-97BF-61223F54EE9E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38F060-14B6-4661-B61D-105987945999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76BA56D8-F195-4C60-A61E-2A760CC4E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089539B-C0A9-40F0-B1C1-2F967FB75CBD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Discussion:</a:t>
            </a:r>
          </a:p>
        </p:txBody>
      </p:sp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6137AAD8-8358-974C-8779-3BF5EF80E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140419"/>
            <a:ext cx="3222342" cy="321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5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3650-E5CE-4E2A-A5AC-5F1095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09"/>
            <a:ext cx="10515600" cy="504035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Add more data (collect more papers)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Could also use abstract + keywords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More detailed text cleaning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E.g. different tokenization methods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Other linguistics/NLP-driven approaches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Look at lemmatization, taxonomy, etc.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Many alternative vectorization approaches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Hyperparameter tuning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More sophisticated models altogether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E.g. LDA/QDA, neural networks, ensemble methods using class probabilities, etc.</a:t>
            </a:r>
          </a:p>
          <a:p>
            <a:pPr>
              <a:buClr>
                <a:srgbClr val="0070C0"/>
              </a:buClr>
              <a:buSzPct val="74000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F1779-CC5C-41D0-ADFF-E4954B42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14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6188F-5285-4DC8-8D1C-0314E4537AA2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B392A-0C31-4EBF-BFBA-26EB0D1B7EE7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CC90C6C0-997C-43F0-9542-3BC254175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47F2E79-964B-4B07-893E-62F4C5EDF3AC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Work:</a:t>
            </a:r>
          </a:p>
        </p:txBody>
      </p:sp>
    </p:spTree>
    <p:extLst>
      <p:ext uri="{BB962C8B-B14F-4D97-AF65-F5344CB8AC3E}">
        <p14:creationId xmlns:p14="http://schemas.microsoft.com/office/powerpoint/2010/main" val="2429872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CLA introduces steps to create a more inclusive environment for Black  Bruins | UCLA">
            <a:extLst>
              <a:ext uri="{FF2B5EF4-FFF2-40B4-BE49-F238E27FC236}">
                <a16:creationId xmlns:a16="http://schemas.microsoft.com/office/drawing/2014/main" id="{EB2C0D84-18AA-4303-8321-26BA55343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933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FEAE-CEBE-45F2-B6C4-B6BA27C3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15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B94F385-8355-4740-833F-906F7C579904}"/>
              </a:ext>
            </a:extLst>
          </p:cNvPr>
          <p:cNvSpPr txBox="1">
            <a:spLocks/>
          </p:cNvSpPr>
          <p:nvPr/>
        </p:nvSpPr>
        <p:spPr>
          <a:xfrm>
            <a:off x="7434470" y="5416826"/>
            <a:ext cx="4756006" cy="144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Bradley Hand ITC" panose="03070402050302030203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855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FE78-80EC-4C44-A13E-658EE7E3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96"/>
            <a:ext cx="10515600" cy="5031267"/>
          </a:xfrm>
        </p:spPr>
        <p:txBody>
          <a:bodyPr/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Introduction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Dataset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Procedure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Preprocessing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Modeling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Results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Discussion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7794-7935-422C-BE52-95B25C01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2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88C44-098D-43FA-BC18-860E0778BA75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A171B3-0357-4DA8-89BE-580D7632C88D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D82AE871-0ACF-4F0A-8E8B-D162B46E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6ED015B-179A-49A6-8B9F-F4F67E5F7EDE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Outline:</a:t>
            </a:r>
          </a:p>
        </p:txBody>
      </p:sp>
    </p:spTree>
    <p:extLst>
      <p:ext uri="{BB962C8B-B14F-4D97-AF65-F5344CB8AC3E}">
        <p14:creationId xmlns:p14="http://schemas.microsoft.com/office/powerpoint/2010/main" val="40677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FE78-80EC-4C44-A13E-658EE7E3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96"/>
            <a:ext cx="10515600" cy="5031267"/>
          </a:xfrm>
        </p:spPr>
        <p:txBody>
          <a:bodyPr/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With the increase of digitized data comes the need of efficient ways to organize and retrieve data.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Text classification is a machine learning scheme used in information management applications to automatically allocate text-data into predefined categories. 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Classifying research papers into correct subjects (e.g. statistics) using only their titles.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D7794-7935-422C-BE52-95B25C01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3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88C44-098D-43FA-BC18-860E0778BA75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A171B3-0357-4DA8-89BE-580D7632C88D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D82AE871-0ACF-4F0A-8E8B-D162B46E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6ED015B-179A-49A6-8B9F-F4F67E5F7EDE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228007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73AE2-C4B7-409B-B8C7-42D2FB57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35"/>
            <a:ext cx="10515600" cy="5017501"/>
          </a:xfrm>
        </p:spPr>
        <p:txBody>
          <a:bodyPr/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Papers scraped from websites of academic journals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Categories: Journals/Subjects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Features: Titles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Size:  1917 titles, 4 classes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(Computational) limitations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D5421-5E73-409E-B1F0-A8A948583FBB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AE2DD5-FF89-43F4-8477-2ACBF98ED183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C51FC67E-C77E-49AD-9875-2311CB0F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2A786A-9A99-499D-90B4-5B68155F2252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Dataset:</a:t>
            </a:r>
          </a:p>
        </p:txBody>
      </p:sp>
      <p:pic>
        <p:nvPicPr>
          <p:cNvPr id="1026" name="Picture 2" descr="Geotechnics | An Open Access Journal from MDPI">
            <a:extLst>
              <a:ext uri="{FF2B5EF4-FFF2-40B4-BE49-F238E27FC236}">
                <a16:creationId xmlns:a16="http://schemas.microsoft.com/office/drawing/2014/main" id="{C2CF87F0-084F-4ADC-A2AA-D90952986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65" y="4636457"/>
            <a:ext cx="3772914" cy="7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48A0FB-82D6-43CD-970D-90E2E9A2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90" y="3612728"/>
            <a:ext cx="2100759" cy="310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American Naturalist cover, Volume 199, Number 3">
            <a:extLst>
              <a:ext uri="{FF2B5EF4-FFF2-40B4-BE49-F238E27FC236}">
                <a16:creationId xmlns:a16="http://schemas.microsoft.com/office/drawing/2014/main" id="{AC8DE81B-8A44-402F-AF2B-72C3479F2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52" y="3781446"/>
            <a:ext cx="2095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Journal of Higher Education: Vol 93, No 2 (Current issue)">
            <a:extLst>
              <a:ext uri="{FF2B5EF4-FFF2-40B4-BE49-F238E27FC236}">
                <a16:creationId xmlns:a16="http://schemas.microsoft.com/office/drawing/2014/main" id="{6CF28E66-580B-4C8F-8331-4714ED9B6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3238593"/>
            <a:ext cx="2298632" cy="328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1EC7-33E4-4ECF-A9BC-F634CB18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4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242635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A697-09BD-405A-B931-0C61EE26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09"/>
            <a:ext cx="10515600" cy="504035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Preprocessing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Only keep titles in English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Tokenize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Remove noise (punctuation, upper cases, numbers, </a:t>
            </a:r>
            <a:r>
              <a:rPr lang="en-US" dirty="0" err="1"/>
              <a:t>stopwords</a:t>
            </a:r>
            <a:r>
              <a:rPr lang="en-US" dirty="0"/>
              <a:t>)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Stem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09324-1FEF-4ED1-BB59-82770F76199A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D386E-059C-4F08-8036-9FA7C5E388E0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24B466A6-74BD-45C3-A553-092F2F80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69B850-3948-4232-9AD3-9FF0246A8779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Procedure: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40E3-B438-49FC-9A4C-AFAC581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5</a:t>
            </a:fld>
            <a:r>
              <a:rPr lang="en-US" dirty="0"/>
              <a:t>/14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199DFADC-80B4-4171-A546-483814890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55521"/>
              </p:ext>
            </p:extLst>
          </p:nvPr>
        </p:nvGraphicFramePr>
        <p:xfrm>
          <a:off x="1584960" y="3642360"/>
          <a:ext cx="902208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1092500680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144558399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4089170698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2589503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Noise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Stemmed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3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 the adaptive elastic-net with a diverging number of parameters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On, the, adaptive, elastic-net, with, a, diverging, number, of, parameters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adaptive, </a:t>
                      </a:r>
                      <a:r>
                        <a:rPr lang="en-US" dirty="0" err="1"/>
                        <a:t>elasticnet</a:t>
                      </a:r>
                      <a:r>
                        <a:rPr lang="en-US" dirty="0"/>
                        <a:t>, diverging, number, parameters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adap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elasticnet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diverg</a:t>
                      </a:r>
                      <a:r>
                        <a:rPr lang="en-US" dirty="0"/>
                        <a:t>, number, </a:t>
                      </a:r>
                      <a:r>
                        <a:rPr lang="en-US" dirty="0" err="1"/>
                        <a:t>paramet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8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6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A697-09BD-405A-B931-0C61EE26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09"/>
            <a:ext cx="10515600" cy="504035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Most common (stemmed) words by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40E3-B438-49FC-9A4C-AFAC581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6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09324-1FEF-4ED1-BB59-82770F76199A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D386E-059C-4F08-8036-9FA7C5E388E0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24B466A6-74BD-45C3-A553-092F2F80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69B850-3948-4232-9AD3-9FF0246A8779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Procedure: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901BE5C0-D838-1046-9CA6-C82C90A98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" y="1942307"/>
            <a:ext cx="5194300" cy="444500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92FDF97-75AC-6E48-8066-4D8D2E90F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0" y="1942307"/>
            <a:ext cx="5315804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4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A697-09BD-405A-B931-0C61EE26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09"/>
            <a:ext cx="10515600" cy="504035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Train-test split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70% in training set, 30% in test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09324-1FEF-4ED1-BB59-82770F76199A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D386E-059C-4F08-8036-9FA7C5E388E0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24B466A6-74BD-45C3-A553-092F2F80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69B850-3948-4232-9AD3-9FF0246A8779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Procedure:</a:t>
            </a:r>
          </a:p>
        </p:txBody>
      </p:sp>
      <p:pic>
        <p:nvPicPr>
          <p:cNvPr id="12" name="Picture 11" descr="Chart, pie chart&#10;&#10;Description automatically generated">
            <a:extLst>
              <a:ext uri="{FF2B5EF4-FFF2-40B4-BE49-F238E27FC236}">
                <a16:creationId xmlns:a16="http://schemas.microsoft.com/office/drawing/2014/main" id="{8D6B2BAE-4709-4154-B7FB-69FD6FE6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4" y="3084501"/>
            <a:ext cx="3280231" cy="2764471"/>
          </a:xfrm>
          <a:prstGeom prst="rect">
            <a:avLst/>
          </a:prstGeom>
        </p:spPr>
      </p:pic>
      <p:pic>
        <p:nvPicPr>
          <p:cNvPr id="14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8B203735-E2E3-43CB-89B1-CCFDABF5B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24" y="3084500"/>
            <a:ext cx="2774788" cy="2764472"/>
          </a:xfrm>
          <a:prstGeom prst="rect">
            <a:avLst/>
          </a:prstGeom>
        </p:spPr>
      </p:pic>
      <p:pic>
        <p:nvPicPr>
          <p:cNvPr id="16" name="Picture 15" descr="Chart, pie chart&#10;&#10;Description automatically generated">
            <a:extLst>
              <a:ext uri="{FF2B5EF4-FFF2-40B4-BE49-F238E27FC236}">
                <a16:creationId xmlns:a16="http://schemas.microsoft.com/office/drawing/2014/main" id="{7D2FEBD1-E552-490F-91DD-AB35763340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081" y="3084500"/>
            <a:ext cx="2764472" cy="27644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40E3-B438-49FC-9A4C-AFAC581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7</a:t>
            </a:fld>
            <a:r>
              <a:rPr lang="en-US" dirty="0"/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78215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A697-09BD-405A-B931-0C61EE26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09"/>
            <a:ext cx="10515600" cy="504035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Vectorization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Count: # of times word appears in corpus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TF-IDF: count with a weighting factor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40E3-B438-49FC-9A4C-AFAC581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8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09324-1FEF-4ED1-BB59-82770F76199A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D386E-059C-4F08-8036-9FA7C5E388E0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24B466A6-74BD-45C3-A553-092F2F80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69B850-3948-4232-9AD3-9FF0246A8779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Procedure:</a:t>
            </a: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4B6CCEE9-836D-4AC9-9B68-8F9BA931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100671"/>
              </p:ext>
            </p:extLst>
          </p:nvPr>
        </p:nvGraphicFramePr>
        <p:xfrm>
          <a:off x="1935480" y="214041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593493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06708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47945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29996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7561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3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2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54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62E4D1-AED3-41F2-B378-5C4AD4D6C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22871"/>
              </p:ext>
            </p:extLst>
          </p:nvPr>
        </p:nvGraphicFramePr>
        <p:xfrm>
          <a:off x="1935480" y="449753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593493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06708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47945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829996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7561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73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2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1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15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71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A697-09BD-405A-B931-0C61EE26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608"/>
            <a:ext cx="10515600" cy="5314989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SzPct val="74000"/>
            </a:pPr>
            <a:r>
              <a:rPr lang="en-US" dirty="0"/>
              <a:t>Normalization</a:t>
            </a:r>
          </a:p>
          <a:p>
            <a:pPr>
              <a:buClr>
                <a:srgbClr val="0070C0"/>
              </a:buClr>
              <a:buSzPct val="74000"/>
            </a:pPr>
            <a:r>
              <a:rPr lang="en-US" dirty="0"/>
              <a:t>Dimension Reduction</a:t>
            </a:r>
          </a:p>
          <a:p>
            <a:pPr lvl="1">
              <a:buClr>
                <a:srgbClr val="0070C0"/>
              </a:buClr>
              <a:buSzPct val="74000"/>
            </a:pPr>
            <a:r>
              <a:rPr lang="en-US" dirty="0"/>
              <a:t>Truncated SVD</a:t>
            </a:r>
          </a:p>
          <a:p>
            <a:pPr>
              <a:buClr>
                <a:srgbClr val="0070C0"/>
              </a:buClr>
              <a:buSzPct val="74000"/>
            </a:pPr>
            <a:endParaRPr lang="en-US" dirty="0"/>
          </a:p>
          <a:p>
            <a:pPr>
              <a:buClr>
                <a:srgbClr val="0070C0"/>
              </a:buClr>
              <a:buSzPct val="74000"/>
            </a:pPr>
            <a:endParaRPr lang="en-US" dirty="0"/>
          </a:p>
          <a:p>
            <a:pPr>
              <a:buClr>
                <a:srgbClr val="0070C0"/>
              </a:buClr>
              <a:buSzPct val="74000"/>
            </a:pPr>
            <a:endParaRPr lang="en-US" dirty="0"/>
          </a:p>
          <a:p>
            <a:pPr>
              <a:buClr>
                <a:srgbClr val="0070C0"/>
              </a:buClr>
              <a:buSzPct val="74000"/>
            </a:pPr>
            <a:endParaRPr lang="en-US" dirty="0"/>
          </a:p>
          <a:p>
            <a:pPr>
              <a:buClr>
                <a:srgbClr val="0070C0"/>
              </a:buClr>
              <a:buSzPct val="74000"/>
            </a:pPr>
            <a:endParaRPr lang="en-US" dirty="0"/>
          </a:p>
          <a:p>
            <a:pPr>
              <a:buClr>
                <a:srgbClr val="0070C0"/>
              </a:buClr>
              <a:buSzPct val="74000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B40E3-B438-49FC-9A4C-AFAC581C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DC30-2A43-493C-8009-67E61A47DD4A}" type="slidenum">
              <a:rPr lang="en-US" smtClean="0"/>
              <a:t>9</a:t>
            </a:fld>
            <a:r>
              <a:rPr lang="en-US" dirty="0"/>
              <a:t>/14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09324-1FEF-4ED1-BB59-82770F76199A}"/>
              </a:ext>
            </a:extLst>
          </p:cNvPr>
          <p:cNvSpPr/>
          <p:nvPr/>
        </p:nvSpPr>
        <p:spPr>
          <a:xfrm>
            <a:off x="1634247" y="1"/>
            <a:ext cx="10557753" cy="808968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rgbClr val="275CA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D386E-059C-4F08-8036-9FA7C5E388E0}"/>
              </a:ext>
            </a:extLst>
          </p:cNvPr>
          <p:cNvCxnSpPr>
            <a:cxnSpLocks/>
          </p:cNvCxnSpPr>
          <p:nvPr/>
        </p:nvCxnSpPr>
        <p:spPr>
          <a:xfrm>
            <a:off x="0" y="814856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UCLA Bruins College Basketball - UCLA News, Scores, Stats, Rumors &amp; More -  ESPN">
            <a:extLst>
              <a:ext uri="{FF2B5EF4-FFF2-40B4-BE49-F238E27FC236}">
                <a16:creationId xmlns:a16="http://schemas.microsoft.com/office/drawing/2014/main" id="{24B466A6-74BD-45C3-A553-092F2F80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65" y="-327639"/>
            <a:ext cx="1473335" cy="147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D69B850-3948-4232-9AD3-9FF0246A8779}"/>
              </a:ext>
            </a:extLst>
          </p:cNvPr>
          <p:cNvSpPr txBox="1">
            <a:spLocks/>
          </p:cNvSpPr>
          <p:nvPr/>
        </p:nvSpPr>
        <p:spPr>
          <a:xfrm>
            <a:off x="203065" y="-1798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Procedure: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0A80F4E-2B22-4F49-B018-AA3DA7B7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8" y="3199901"/>
            <a:ext cx="4241092" cy="2843243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E49FB9FF-EDEE-4DDB-8237-2C312ED15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48" y="3199901"/>
            <a:ext cx="4241092" cy="2843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AA3726-BE60-7C41-B0D1-CE42FBE779C9}"/>
              </a:ext>
            </a:extLst>
          </p:cNvPr>
          <p:cNvSpPr txBox="1"/>
          <p:nvPr/>
        </p:nvSpPr>
        <p:spPr>
          <a:xfrm>
            <a:off x="3051679" y="2699189"/>
            <a:ext cx="9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C85AD3-72B5-6A40-824D-F459004AE976}"/>
              </a:ext>
            </a:extLst>
          </p:cNvPr>
          <p:cNvSpPr txBox="1"/>
          <p:nvPr/>
        </p:nvSpPr>
        <p:spPr>
          <a:xfrm>
            <a:off x="7830217" y="269919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98106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618</Words>
  <Application>Microsoft Macintosh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Bradley Hand ITC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ST201B Final Project: Machine Learning Methods for Text Classification </dc:title>
  <dc:creator>María Elisa Ramos Sepúlveda</dc:creator>
  <cp:lastModifiedBy>Nicklaus Kim</cp:lastModifiedBy>
  <cp:revision>44</cp:revision>
  <dcterms:created xsi:type="dcterms:W3CDTF">2022-03-03T00:00:20Z</dcterms:created>
  <dcterms:modified xsi:type="dcterms:W3CDTF">2022-03-07T22:14:52Z</dcterms:modified>
</cp:coreProperties>
</file>