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31272163" cy="41697275"/>
  <p:notesSz cx="6858000" cy="9144000"/>
  <p:defaultTextStyle>
    <a:defPPr>
      <a:defRPr lang="en-US"/>
    </a:defPPr>
    <a:lvl1pPr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03963"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09332"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14701"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620071"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026848"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432218"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837586"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242956"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p:defaultTextStyle>
  <p:extLst>
    <p:ext uri="{EFAFB233-063F-42B5-8137-9DF3F51BA10A}">
      <p15:sldGuideLst xmlns:p15="http://schemas.microsoft.com/office/powerpoint/2012/main">
        <p15:guide id="1" orient="horz" pos="13133" userDrawn="1">
          <p15:clr>
            <a:srgbClr val="A4A3A4"/>
          </p15:clr>
        </p15:guide>
        <p15:guide id="2" pos="985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a:srgbClr val="FDFF18"/>
    <a:srgbClr val="FC97C7"/>
    <a:srgbClr val="1FFF0E"/>
    <a:srgbClr val="FC98C8"/>
    <a:srgbClr val="84DDFD"/>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854"/>
    <p:restoredTop sz="93827"/>
  </p:normalViewPr>
  <p:slideViewPr>
    <p:cSldViewPr>
      <p:cViewPr>
        <p:scale>
          <a:sx n="25" d="100"/>
          <a:sy n="25" d="100"/>
        </p:scale>
        <p:origin x="1714" y="14"/>
      </p:cViewPr>
      <p:guideLst>
        <p:guide orient="horz" pos="13133"/>
        <p:guide pos="985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3" name="Rectangle 3"/>
          <p:cNvSpPr>
            <a:spLocks noGrp="1"/>
          </p:cNvSpPr>
          <p:nvPr>
            <p:ph type="dt" sz="quarter"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4" name="Rectangle 4"/>
          <p:cNvSpPr>
            <a:spLocks noGrp="1"/>
          </p:cNvSpPr>
          <p:nvPr>
            <p:ph type="ftr" sz="quarter" idx="2"/>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5" name="Rectangle 5"/>
          <p:cNvSpPr>
            <a:spLocks noGrp="1"/>
          </p:cNvSpPr>
          <p:nvPr>
            <p:ph type="sldNum" sz="quarter" idx="3"/>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fld id="{59C928A8-94A8-2A48-A95B-59FC5A7B49CA}" type="slidenum">
              <a:rPr lang="en-US"/>
              <a:pPr>
                <a:defRPr/>
              </a:pPr>
              <a:t>‹#›</a:t>
            </a:fld>
            <a:endParaRPr lang="en-US"/>
          </a:p>
        </p:txBody>
      </p:sp>
    </p:spTree>
    <p:extLst>
      <p:ext uri="{BB962C8B-B14F-4D97-AF65-F5344CB8AC3E}">
        <p14:creationId xmlns:p14="http://schemas.microsoft.com/office/powerpoint/2010/main" val="716671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3075" name="Rectangle 3"/>
          <p:cNvSpPr>
            <a:spLocks noGrp="1"/>
          </p:cNvSpPr>
          <p:nvPr>
            <p:ph type="dt"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2143125" y="685800"/>
            <a:ext cx="2571750" cy="3429000"/>
          </a:xfrm>
          <a:prstGeom prst="rect">
            <a:avLst/>
          </a:prstGeom>
          <a:noFill/>
          <a:ln w="9525">
            <a:solidFill>
              <a:srgbClr val="000000"/>
            </a:solidFill>
            <a:miter lim="800000"/>
            <a:headEnd/>
            <a:tailEnd/>
          </a:ln>
        </p:spPr>
      </p:sp>
      <p:sp>
        <p:nvSpPr>
          <p:cNvPr id="3077" name="Rectangle 5"/>
          <p:cNvSpPr>
            <a:spLocks noGrp="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p:cNvSpPr>
          <p:nvPr>
            <p:ph type="ftr" sz="quarter" idx="4"/>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3079" name="Rectangle 7"/>
          <p:cNvSpPr>
            <a:spLocks noGrp="1"/>
          </p:cNvSpPr>
          <p:nvPr>
            <p:ph type="sldNum" sz="quarter" idx="5"/>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fld id="{D3678BC9-219F-414B-BB8F-04065DA079CD}" type="slidenum">
              <a:rPr lang="en-US"/>
              <a:pPr>
                <a:defRPr/>
              </a:pPr>
              <a:t>‹#›</a:t>
            </a:fld>
            <a:endParaRPr lang="en-US"/>
          </a:p>
        </p:txBody>
      </p:sp>
    </p:spTree>
    <p:extLst>
      <p:ext uri="{BB962C8B-B14F-4D97-AF65-F5344CB8AC3E}">
        <p14:creationId xmlns:p14="http://schemas.microsoft.com/office/powerpoint/2010/main" val="632651624"/>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855" kern="1200">
        <a:solidFill>
          <a:schemeClr val="tx1"/>
        </a:solidFill>
        <a:latin typeface="Times" pitchFamily="-109" charset="0"/>
        <a:ea typeface="ＭＳ Ｐゴシック" pitchFamily="-106" charset="-128"/>
        <a:cs typeface="ＭＳ Ｐゴシック" pitchFamily="-106" charset="-128"/>
      </a:defRPr>
    </a:lvl1pPr>
    <a:lvl2pPr marL="403963"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2pPr>
    <a:lvl3pPr marL="809332"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3pPr>
    <a:lvl4pPr marL="1214701"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4pPr>
    <a:lvl5pPr marL="1620071"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5pPr>
    <a:lvl6pPr marL="2026360" algn="l" defTabSz="405274" rtl="0" eaLnBrk="1" latinLnBrk="0" hangingPunct="1">
      <a:defRPr sz="855" kern="1200">
        <a:solidFill>
          <a:schemeClr val="tx1"/>
        </a:solidFill>
        <a:latin typeface="+mn-lt"/>
        <a:ea typeface="+mn-ea"/>
        <a:cs typeface="+mn-cs"/>
      </a:defRPr>
    </a:lvl6pPr>
    <a:lvl7pPr marL="2431633" algn="l" defTabSz="405274" rtl="0" eaLnBrk="1" latinLnBrk="0" hangingPunct="1">
      <a:defRPr sz="855" kern="1200">
        <a:solidFill>
          <a:schemeClr val="tx1"/>
        </a:solidFill>
        <a:latin typeface="+mn-lt"/>
        <a:ea typeface="+mn-ea"/>
        <a:cs typeface="+mn-cs"/>
      </a:defRPr>
    </a:lvl7pPr>
    <a:lvl8pPr marL="2836907" algn="l" defTabSz="405274" rtl="0" eaLnBrk="1" latinLnBrk="0" hangingPunct="1">
      <a:defRPr sz="855" kern="1200">
        <a:solidFill>
          <a:schemeClr val="tx1"/>
        </a:solidFill>
        <a:latin typeface="+mn-lt"/>
        <a:ea typeface="+mn-ea"/>
        <a:cs typeface="+mn-cs"/>
      </a:defRPr>
    </a:lvl8pPr>
    <a:lvl9pPr marL="3242177" algn="l" defTabSz="405274" rtl="0" eaLnBrk="1" latinLnBrk="0" hangingPunct="1">
      <a:defRPr sz="85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p:cNvSpPr>
          <p:nvPr>
            <p:ph type="sldNum" sz="quarter" idx="5"/>
          </p:nvPr>
        </p:nvSpPr>
        <p:spPr>
          <a:noFill/>
        </p:spPr>
        <p:txBody>
          <a:bodyPr/>
          <a:lstStyle/>
          <a:p>
            <a:fld id="{66CA9B51-183E-EC40-A453-55496E4F77E4}" type="slidenum">
              <a:rPr lang="en-US">
                <a:latin typeface="Times" pitchFamily="-108" charset="0"/>
                <a:ea typeface="ヒラギノ明朝 ProN W3" pitchFamily="-108" charset="-128"/>
                <a:cs typeface="ヒラギノ明朝 ProN W3" pitchFamily="-108" charset="-128"/>
                <a:sym typeface="Times" pitchFamily="-108" charset="0"/>
              </a:rPr>
              <a:pPr/>
              <a:t>1</a:t>
            </a:fld>
            <a:endParaRPr lang="en-US">
              <a:latin typeface="Times" pitchFamily="-108" charset="0"/>
              <a:ea typeface="ヒラギノ明朝 ProN W3" pitchFamily="-108" charset="-128"/>
              <a:cs typeface="ヒラギノ明朝 ProN W3" pitchFamily="-108" charset="-128"/>
              <a:sym typeface="Times" pitchFamily="-108" charset="0"/>
            </a:endParaRPr>
          </a:p>
        </p:txBody>
      </p:sp>
      <p:sp>
        <p:nvSpPr>
          <p:cNvPr id="16387" name="Rectangle 2"/>
          <p:cNvSpPr>
            <a:spLocks noGrp="1" noRot="1" noChangeAspect="1" noChangeArrowheads="1" noTextEdit="1"/>
          </p:cNvSpPr>
          <p:nvPr>
            <p:ph type="sldImg"/>
          </p:nvPr>
        </p:nvSpPr>
        <p:spPr>
          <a:xfrm>
            <a:off x="2143125" y="685800"/>
            <a:ext cx="2571750" cy="3429000"/>
          </a:xfrm>
          <a:ln/>
        </p:spPr>
      </p:sp>
      <p:sp>
        <p:nvSpPr>
          <p:cNvPr id="16388" name="Rectangle 3"/>
          <p:cNvSpPr>
            <a:spLocks noGrp="1"/>
          </p:cNvSpPr>
          <p:nvPr>
            <p:ph type="body" idx="1"/>
          </p:nvPr>
        </p:nvSpPr>
        <p:spPr>
          <a:noFill/>
          <a:ln w="9525"/>
        </p:spPr>
        <p:txBody>
          <a:bodyPr/>
          <a:lstStyle/>
          <a:p>
            <a:pPr eaLnBrk="1" hangingPunct="1"/>
            <a:endParaRPr lang="en-US" dirty="0">
              <a:latin typeface="Times" pitchFamily="-108" charset="0"/>
              <a:ea typeface="ＭＳ Ｐゴシック" pitchFamily="-108" charset="-128"/>
              <a:cs typeface="ＭＳ Ｐゴシック" pitchFamily="-108" charset="-128"/>
            </a:endParaRPr>
          </a:p>
        </p:txBody>
      </p:sp>
    </p:spTree>
    <p:extLst>
      <p:ext uri="{BB962C8B-B14F-4D97-AF65-F5344CB8AC3E}">
        <p14:creationId xmlns:p14="http://schemas.microsoft.com/office/powerpoint/2010/main" val="3046542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45871" y="12952842"/>
            <a:ext cx="26580432" cy="8938576"/>
          </a:xfrm>
        </p:spPr>
        <p:txBody>
          <a:bodyPr/>
          <a:lstStyle/>
          <a:p>
            <a:r>
              <a:rPr lang="en-US"/>
              <a:t>Click to edit Master title style</a:t>
            </a:r>
          </a:p>
        </p:txBody>
      </p:sp>
      <p:sp>
        <p:nvSpPr>
          <p:cNvPr id="3" name="Subtitle 2"/>
          <p:cNvSpPr>
            <a:spLocks noGrp="1"/>
          </p:cNvSpPr>
          <p:nvPr>
            <p:ph type="subTitle" idx="1"/>
          </p:nvPr>
        </p:nvSpPr>
        <p:spPr>
          <a:xfrm>
            <a:off x="4690605" y="23628807"/>
            <a:ext cx="21890964" cy="10655283"/>
          </a:xfrm>
        </p:spPr>
        <p:txBody>
          <a:bodyPr/>
          <a:lstStyle>
            <a:lvl1pPr marL="0" indent="0" algn="ctr">
              <a:buNone/>
              <a:defRPr/>
            </a:lvl1pPr>
            <a:lvl2pPr marL="210828" indent="0" algn="ctr">
              <a:buNone/>
              <a:defRPr/>
            </a:lvl2pPr>
            <a:lvl3pPr marL="421650" indent="0" algn="ctr">
              <a:buNone/>
              <a:defRPr/>
            </a:lvl3pPr>
            <a:lvl4pPr marL="632472" indent="0" algn="ctr">
              <a:buNone/>
              <a:defRPr/>
            </a:lvl4pPr>
            <a:lvl5pPr marL="843300" indent="0" algn="ctr">
              <a:buNone/>
              <a:defRPr/>
            </a:lvl5pPr>
            <a:lvl6pPr marL="1054122" indent="0" algn="ctr">
              <a:buNone/>
              <a:defRPr/>
            </a:lvl6pPr>
            <a:lvl7pPr marL="1264944" indent="0" algn="ctr">
              <a:buNone/>
              <a:defRPr/>
            </a:lvl7pPr>
            <a:lvl8pPr marL="1475772" indent="0" algn="ctr">
              <a:buNone/>
              <a:defRPr/>
            </a:lvl8pPr>
            <a:lvl9pPr marL="1686594" indent="0" algn="ctr">
              <a:buNone/>
              <a:defRPr/>
            </a:lvl9pPr>
          </a:lstStyle>
          <a:p>
            <a:r>
              <a:rPr lang="en-US"/>
              <a:t>Click to edit Master subtitle style</a:t>
            </a:r>
          </a:p>
        </p:txBody>
      </p:sp>
      <p:sp>
        <p:nvSpPr>
          <p:cNvPr id="4" name="Text Box 3"/>
          <p:cNvSpPr txBox="1">
            <a:spLocks noGrp="1" noChangeArrowheads="1"/>
          </p:cNvSpPr>
          <p:nvPr>
            <p:ph type="sldNum" sz="quarter" idx="10"/>
          </p:nvPr>
        </p:nvSpPr>
        <p:spPr>
          <a:ln/>
        </p:spPr>
        <p:txBody>
          <a:bodyPr/>
          <a:lstStyle>
            <a:lvl1pPr>
              <a:defRPr/>
            </a:lvl1pPr>
          </a:lstStyle>
          <a:p>
            <a:pPr>
              <a:defRPr/>
            </a:pPr>
            <a:fld id="{C847D7F8-CF16-524C-B19E-A1C462196890}"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76AF9771-F4CB-2E4A-9304-F683B3CEADAA}"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282328" y="2318246"/>
            <a:ext cx="6645107" cy="3937903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344734" y="2318246"/>
            <a:ext cx="19829005" cy="393790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46EAA9F4-E053-F742-B9BE-49F859069ACC}"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366A9D65-B9FD-DC44-8EDC-1126D92566FF}"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70286" y="26795061"/>
            <a:ext cx="26581567" cy="8280162"/>
          </a:xfrm>
        </p:spPr>
        <p:txBody>
          <a:bodyPr anchor="t"/>
          <a:lstStyle>
            <a:lvl1pPr algn="l">
              <a:defRPr sz="1875" b="1" cap="all"/>
            </a:lvl1pPr>
          </a:lstStyle>
          <a:p>
            <a:r>
              <a:rPr lang="en-US"/>
              <a:t>Click to edit Master title style</a:t>
            </a:r>
          </a:p>
        </p:txBody>
      </p:sp>
      <p:sp>
        <p:nvSpPr>
          <p:cNvPr id="3" name="Text Placeholder 2"/>
          <p:cNvSpPr>
            <a:spLocks noGrp="1"/>
          </p:cNvSpPr>
          <p:nvPr>
            <p:ph type="body" idx="1"/>
          </p:nvPr>
        </p:nvSpPr>
        <p:spPr>
          <a:xfrm>
            <a:off x="2470286" y="17673772"/>
            <a:ext cx="26581567" cy="9121282"/>
          </a:xfrm>
        </p:spPr>
        <p:txBody>
          <a:bodyPr anchor="b"/>
          <a:lstStyle>
            <a:lvl1pPr marL="0" indent="0">
              <a:buNone/>
              <a:defRPr sz="986"/>
            </a:lvl1pPr>
            <a:lvl2pPr marL="210828" indent="0">
              <a:buNone/>
              <a:defRPr sz="690"/>
            </a:lvl2pPr>
            <a:lvl3pPr marL="421650" indent="0">
              <a:buNone/>
              <a:defRPr sz="690"/>
            </a:lvl3pPr>
            <a:lvl4pPr marL="632472" indent="0">
              <a:buNone/>
              <a:defRPr sz="690"/>
            </a:lvl4pPr>
            <a:lvl5pPr marL="843300" indent="0">
              <a:buNone/>
              <a:defRPr sz="690"/>
            </a:lvl5pPr>
            <a:lvl6pPr marL="1054122" indent="0">
              <a:buNone/>
              <a:defRPr sz="690"/>
            </a:lvl6pPr>
            <a:lvl7pPr marL="1264944" indent="0">
              <a:buNone/>
              <a:defRPr sz="690"/>
            </a:lvl7pPr>
            <a:lvl8pPr marL="1475772" indent="0">
              <a:buNone/>
              <a:defRPr sz="690"/>
            </a:lvl8pPr>
            <a:lvl9pPr marL="1686594" indent="0">
              <a:buNone/>
              <a:defRPr sz="690"/>
            </a:lvl9pPr>
          </a:lstStyle>
          <a:p>
            <a:pPr lvl="0"/>
            <a:r>
              <a:rPr lang="en-US"/>
              <a:t>Click to edit Master text styles</a:t>
            </a:r>
          </a:p>
        </p:txBody>
      </p:sp>
      <p:sp>
        <p:nvSpPr>
          <p:cNvPr id="4" name="Text Box 3"/>
          <p:cNvSpPr txBox="1">
            <a:spLocks noGrp="1" noChangeArrowheads="1"/>
          </p:cNvSpPr>
          <p:nvPr>
            <p:ph type="sldNum" sz="quarter" idx="10"/>
          </p:nvPr>
        </p:nvSpPr>
        <p:spPr>
          <a:ln/>
        </p:spPr>
        <p:txBody>
          <a:bodyPr/>
          <a:lstStyle>
            <a:lvl1pPr>
              <a:defRPr/>
            </a:lvl1pPr>
          </a:lstStyle>
          <a:p>
            <a:pPr>
              <a:defRPr/>
            </a:pPr>
            <a:fld id="{13F42C09-D331-5447-99D9-FC52884E53C5}"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344734" y="12046232"/>
            <a:ext cx="13237056" cy="29651050"/>
          </a:xfrm>
        </p:spPr>
        <p:txBody>
          <a:bodyPr/>
          <a:lstStyle>
            <a:lvl1pPr>
              <a:defRPr sz="1186"/>
            </a:lvl1pPr>
            <a:lvl2pPr>
              <a:defRPr sz="1186"/>
            </a:lvl2pPr>
            <a:lvl3pPr>
              <a:defRPr sz="986"/>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690379" y="12046232"/>
            <a:ext cx="13237056" cy="29651050"/>
          </a:xfrm>
        </p:spPr>
        <p:txBody>
          <a:bodyPr/>
          <a:lstStyle>
            <a:lvl1pPr>
              <a:defRPr sz="1186"/>
            </a:lvl1pPr>
            <a:lvl2pPr>
              <a:defRPr sz="1186"/>
            </a:lvl2pPr>
            <a:lvl3pPr>
              <a:defRPr sz="986"/>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Box 3"/>
          <p:cNvSpPr txBox="1">
            <a:spLocks noGrp="1" noChangeArrowheads="1"/>
          </p:cNvSpPr>
          <p:nvPr>
            <p:ph type="sldNum" sz="quarter" idx="10"/>
          </p:nvPr>
        </p:nvSpPr>
        <p:spPr>
          <a:ln/>
        </p:spPr>
        <p:txBody>
          <a:bodyPr/>
          <a:lstStyle>
            <a:lvl1pPr>
              <a:defRPr/>
            </a:lvl1pPr>
          </a:lstStyle>
          <a:p>
            <a:pPr>
              <a:defRPr/>
            </a:pPr>
            <a:fld id="{F655B4E9-5A3D-2C42-89D7-43595D785650}"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63161" y="1670164"/>
            <a:ext cx="28145853" cy="6949546"/>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63155" y="9333289"/>
            <a:ext cx="13817304" cy="3890157"/>
          </a:xfrm>
        </p:spPr>
        <p:txBody>
          <a:bodyPr anchor="b"/>
          <a:lstStyle>
            <a:lvl1pPr marL="0" indent="0">
              <a:buNone/>
              <a:defRPr sz="1186" b="1"/>
            </a:lvl1pPr>
            <a:lvl2pPr marL="210828" indent="0">
              <a:buNone/>
              <a:defRPr sz="986" b="1"/>
            </a:lvl2pPr>
            <a:lvl3pPr marL="421650" indent="0">
              <a:buNone/>
              <a:defRPr sz="690" b="1"/>
            </a:lvl3pPr>
            <a:lvl4pPr marL="632472" indent="0">
              <a:buNone/>
              <a:defRPr sz="690" b="1"/>
            </a:lvl4pPr>
            <a:lvl5pPr marL="843300" indent="0">
              <a:buNone/>
              <a:defRPr sz="690" b="1"/>
            </a:lvl5pPr>
            <a:lvl6pPr marL="1054122" indent="0">
              <a:buNone/>
              <a:defRPr sz="690" b="1"/>
            </a:lvl6pPr>
            <a:lvl7pPr marL="1264944" indent="0">
              <a:buNone/>
              <a:defRPr sz="690" b="1"/>
            </a:lvl7pPr>
            <a:lvl8pPr marL="1475772" indent="0">
              <a:buNone/>
              <a:defRPr sz="690" b="1"/>
            </a:lvl8pPr>
            <a:lvl9pPr marL="1686594" indent="0">
              <a:buNone/>
              <a:defRPr sz="690" b="1"/>
            </a:lvl9pPr>
          </a:lstStyle>
          <a:p>
            <a:pPr lvl="0"/>
            <a:r>
              <a:rPr lang="en-US"/>
              <a:t>Click to edit Master text styles</a:t>
            </a:r>
          </a:p>
        </p:txBody>
      </p:sp>
      <p:sp>
        <p:nvSpPr>
          <p:cNvPr id="4" name="Content Placeholder 3"/>
          <p:cNvSpPr>
            <a:spLocks noGrp="1"/>
          </p:cNvSpPr>
          <p:nvPr>
            <p:ph sz="half" idx="2"/>
          </p:nvPr>
        </p:nvSpPr>
        <p:spPr>
          <a:xfrm>
            <a:off x="1563155" y="13223444"/>
            <a:ext cx="13817304" cy="24023502"/>
          </a:xfrm>
        </p:spPr>
        <p:txBody>
          <a:bodyPr/>
          <a:lstStyle>
            <a:lvl1pPr>
              <a:defRPr sz="1186"/>
            </a:lvl1pPr>
            <a:lvl2pPr>
              <a:defRPr sz="986"/>
            </a:lvl2pPr>
            <a:lvl3pPr>
              <a:defRPr sz="690"/>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886056" y="9333289"/>
            <a:ext cx="13822958" cy="3890157"/>
          </a:xfrm>
        </p:spPr>
        <p:txBody>
          <a:bodyPr anchor="b"/>
          <a:lstStyle>
            <a:lvl1pPr marL="0" indent="0">
              <a:buNone/>
              <a:defRPr sz="1186" b="1"/>
            </a:lvl1pPr>
            <a:lvl2pPr marL="210828" indent="0">
              <a:buNone/>
              <a:defRPr sz="986" b="1"/>
            </a:lvl2pPr>
            <a:lvl3pPr marL="421650" indent="0">
              <a:buNone/>
              <a:defRPr sz="690" b="1"/>
            </a:lvl3pPr>
            <a:lvl4pPr marL="632472" indent="0">
              <a:buNone/>
              <a:defRPr sz="690" b="1"/>
            </a:lvl4pPr>
            <a:lvl5pPr marL="843300" indent="0">
              <a:buNone/>
              <a:defRPr sz="690" b="1"/>
            </a:lvl5pPr>
            <a:lvl6pPr marL="1054122" indent="0">
              <a:buNone/>
              <a:defRPr sz="690" b="1"/>
            </a:lvl6pPr>
            <a:lvl7pPr marL="1264944" indent="0">
              <a:buNone/>
              <a:defRPr sz="690" b="1"/>
            </a:lvl7pPr>
            <a:lvl8pPr marL="1475772" indent="0">
              <a:buNone/>
              <a:defRPr sz="690" b="1"/>
            </a:lvl8pPr>
            <a:lvl9pPr marL="1686594" indent="0">
              <a:buNone/>
              <a:defRPr sz="690" b="1"/>
            </a:lvl9pPr>
          </a:lstStyle>
          <a:p>
            <a:pPr lvl="0"/>
            <a:r>
              <a:rPr lang="en-US"/>
              <a:t>Click to edit Master text styles</a:t>
            </a:r>
          </a:p>
        </p:txBody>
      </p:sp>
      <p:sp>
        <p:nvSpPr>
          <p:cNvPr id="6" name="Content Placeholder 5"/>
          <p:cNvSpPr>
            <a:spLocks noGrp="1"/>
          </p:cNvSpPr>
          <p:nvPr>
            <p:ph sz="quarter" idx="4"/>
          </p:nvPr>
        </p:nvSpPr>
        <p:spPr>
          <a:xfrm>
            <a:off x="15886056" y="13223444"/>
            <a:ext cx="13822958" cy="24023502"/>
          </a:xfrm>
        </p:spPr>
        <p:txBody>
          <a:bodyPr/>
          <a:lstStyle>
            <a:lvl1pPr>
              <a:defRPr sz="1186"/>
            </a:lvl1pPr>
            <a:lvl2pPr>
              <a:defRPr sz="986"/>
            </a:lvl2pPr>
            <a:lvl3pPr>
              <a:defRPr sz="690"/>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Box 3"/>
          <p:cNvSpPr txBox="1">
            <a:spLocks noGrp="1" noChangeArrowheads="1"/>
          </p:cNvSpPr>
          <p:nvPr>
            <p:ph type="sldNum" sz="quarter" idx="10"/>
          </p:nvPr>
        </p:nvSpPr>
        <p:spPr>
          <a:ln/>
        </p:spPr>
        <p:txBody>
          <a:bodyPr/>
          <a:lstStyle>
            <a:lvl1pPr>
              <a:defRPr/>
            </a:lvl1pPr>
          </a:lstStyle>
          <a:p>
            <a:pPr>
              <a:defRPr/>
            </a:pPr>
            <a:fld id="{A543432A-DB59-9948-8BD7-E47EB9063E30}"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Box 3"/>
          <p:cNvSpPr txBox="1">
            <a:spLocks noGrp="1" noChangeArrowheads="1"/>
          </p:cNvSpPr>
          <p:nvPr>
            <p:ph type="sldNum" sz="quarter" idx="10"/>
          </p:nvPr>
        </p:nvSpPr>
        <p:spPr>
          <a:ln/>
        </p:spPr>
        <p:txBody>
          <a:bodyPr/>
          <a:lstStyle>
            <a:lvl1pPr>
              <a:defRPr/>
            </a:lvl1pPr>
          </a:lstStyle>
          <a:p>
            <a:pPr>
              <a:defRPr/>
            </a:pPr>
            <a:fld id="{6ED06890-576C-8A41-94E5-916EB52C5BF6}"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a:ln/>
        </p:spPr>
        <p:txBody>
          <a:bodyPr/>
          <a:lstStyle>
            <a:lvl1pPr>
              <a:defRPr/>
            </a:lvl1pPr>
          </a:lstStyle>
          <a:p>
            <a:pPr>
              <a:defRPr/>
            </a:pPr>
            <a:fld id="{F2F3BA44-EC06-8048-8614-F1DB729CD287}"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63152" y="1659833"/>
            <a:ext cx="10288327" cy="7065026"/>
          </a:xfrm>
        </p:spPr>
        <p:txBody>
          <a:bodyPr anchor="b"/>
          <a:lstStyle>
            <a:lvl1pPr algn="l">
              <a:defRPr sz="986" b="1"/>
            </a:lvl1pPr>
          </a:lstStyle>
          <a:p>
            <a:r>
              <a:rPr lang="en-US"/>
              <a:t>Click to edit Master title style</a:t>
            </a:r>
          </a:p>
        </p:txBody>
      </p:sp>
      <p:sp>
        <p:nvSpPr>
          <p:cNvPr id="3" name="Content Placeholder 2"/>
          <p:cNvSpPr>
            <a:spLocks noGrp="1"/>
          </p:cNvSpPr>
          <p:nvPr>
            <p:ph idx="1"/>
          </p:nvPr>
        </p:nvSpPr>
        <p:spPr>
          <a:xfrm>
            <a:off x="12226997" y="1659824"/>
            <a:ext cx="17482008" cy="35587123"/>
          </a:xfrm>
        </p:spPr>
        <p:txBody>
          <a:bodyPr/>
          <a:lstStyle>
            <a:lvl1pPr>
              <a:defRPr sz="1431"/>
            </a:lvl1pPr>
            <a:lvl2pPr>
              <a:defRPr sz="1186"/>
            </a:lvl2pPr>
            <a:lvl3pPr>
              <a:defRPr sz="1186"/>
            </a:lvl3pPr>
            <a:lvl4pPr>
              <a:defRPr sz="986"/>
            </a:lvl4pPr>
            <a:lvl5pPr>
              <a:defRPr sz="986"/>
            </a:lvl5pPr>
            <a:lvl6pPr>
              <a:defRPr sz="986"/>
            </a:lvl6pPr>
            <a:lvl7pPr>
              <a:defRPr sz="986"/>
            </a:lvl7pPr>
            <a:lvl8pPr>
              <a:defRPr sz="986"/>
            </a:lvl8pPr>
            <a:lvl9pPr>
              <a:defRPr sz="98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63152" y="8724851"/>
            <a:ext cx="10288327" cy="28522097"/>
          </a:xfrm>
        </p:spPr>
        <p:txBody>
          <a:bodyPr/>
          <a:lstStyle>
            <a:lvl1pPr marL="0" indent="0">
              <a:buNone/>
              <a:defRPr sz="690"/>
            </a:lvl1pPr>
            <a:lvl2pPr marL="210828" indent="0">
              <a:buNone/>
              <a:defRPr sz="570"/>
            </a:lvl2pPr>
            <a:lvl3pPr marL="421650" indent="0">
              <a:buNone/>
              <a:defRPr sz="570"/>
            </a:lvl3pPr>
            <a:lvl4pPr marL="632472" indent="0">
              <a:buNone/>
              <a:defRPr sz="570"/>
            </a:lvl4pPr>
            <a:lvl5pPr marL="843300" indent="0">
              <a:buNone/>
              <a:defRPr sz="570"/>
            </a:lvl5pPr>
            <a:lvl6pPr marL="1054122" indent="0">
              <a:buNone/>
              <a:defRPr sz="570"/>
            </a:lvl6pPr>
            <a:lvl7pPr marL="1264944" indent="0">
              <a:buNone/>
              <a:defRPr sz="570"/>
            </a:lvl7pPr>
            <a:lvl8pPr marL="1475772" indent="0">
              <a:buNone/>
              <a:defRPr sz="570"/>
            </a:lvl8pPr>
            <a:lvl9pPr marL="1686594" indent="0">
              <a:buNone/>
              <a:defRPr sz="57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684A0DD3-71D6-CC44-A4A3-8BB92551262E}"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29342" y="29187408"/>
            <a:ext cx="18763526" cy="3447192"/>
          </a:xfrm>
        </p:spPr>
        <p:txBody>
          <a:bodyPr anchor="b"/>
          <a:lstStyle>
            <a:lvl1pPr algn="l">
              <a:defRPr sz="986" b="1"/>
            </a:lvl1pPr>
          </a:lstStyle>
          <a:p>
            <a:r>
              <a:rPr lang="en-US"/>
              <a:t>Click to edit Master title style</a:t>
            </a:r>
          </a:p>
        </p:txBody>
      </p:sp>
      <p:sp>
        <p:nvSpPr>
          <p:cNvPr id="3" name="Picture Placeholder 2"/>
          <p:cNvSpPr>
            <a:spLocks noGrp="1"/>
          </p:cNvSpPr>
          <p:nvPr>
            <p:ph type="pic" idx="1"/>
          </p:nvPr>
        </p:nvSpPr>
        <p:spPr>
          <a:xfrm>
            <a:off x="6129342" y="3726427"/>
            <a:ext cx="18763526" cy="25018019"/>
          </a:xfrm>
        </p:spPr>
        <p:txBody>
          <a:bodyPr/>
          <a:lstStyle>
            <a:lvl1pPr marL="0" indent="0">
              <a:buNone/>
              <a:defRPr sz="1431"/>
            </a:lvl1pPr>
            <a:lvl2pPr marL="210828" indent="0">
              <a:buNone/>
              <a:defRPr sz="1186"/>
            </a:lvl2pPr>
            <a:lvl3pPr marL="421650" indent="0">
              <a:buNone/>
              <a:defRPr sz="1186"/>
            </a:lvl3pPr>
            <a:lvl4pPr marL="632472" indent="0">
              <a:buNone/>
              <a:defRPr sz="986"/>
            </a:lvl4pPr>
            <a:lvl5pPr marL="843300" indent="0">
              <a:buNone/>
              <a:defRPr sz="986"/>
            </a:lvl5pPr>
            <a:lvl6pPr marL="1054122" indent="0">
              <a:buNone/>
              <a:defRPr sz="986"/>
            </a:lvl6pPr>
            <a:lvl7pPr marL="1264944" indent="0">
              <a:buNone/>
              <a:defRPr sz="986"/>
            </a:lvl7pPr>
            <a:lvl8pPr marL="1475772" indent="0">
              <a:buNone/>
              <a:defRPr sz="986"/>
            </a:lvl8pPr>
            <a:lvl9pPr marL="1686594" indent="0">
              <a:buNone/>
              <a:defRPr sz="986"/>
            </a:lvl9pPr>
          </a:lstStyle>
          <a:p>
            <a:pPr lvl="0"/>
            <a:endParaRPr lang="en-US" noProof="0">
              <a:sym typeface="Times" pitchFamily="-109" charset="0"/>
            </a:endParaRPr>
          </a:p>
        </p:txBody>
      </p:sp>
      <p:sp>
        <p:nvSpPr>
          <p:cNvPr id="4" name="Text Placeholder 3"/>
          <p:cNvSpPr>
            <a:spLocks noGrp="1"/>
          </p:cNvSpPr>
          <p:nvPr>
            <p:ph type="body" sz="half" idx="2"/>
          </p:nvPr>
        </p:nvSpPr>
        <p:spPr>
          <a:xfrm>
            <a:off x="6129342" y="32634598"/>
            <a:ext cx="18763526" cy="4893296"/>
          </a:xfrm>
        </p:spPr>
        <p:txBody>
          <a:bodyPr/>
          <a:lstStyle>
            <a:lvl1pPr marL="0" indent="0">
              <a:buNone/>
              <a:defRPr sz="690"/>
            </a:lvl1pPr>
            <a:lvl2pPr marL="210828" indent="0">
              <a:buNone/>
              <a:defRPr sz="570"/>
            </a:lvl2pPr>
            <a:lvl3pPr marL="421650" indent="0">
              <a:buNone/>
              <a:defRPr sz="570"/>
            </a:lvl3pPr>
            <a:lvl4pPr marL="632472" indent="0">
              <a:buNone/>
              <a:defRPr sz="570"/>
            </a:lvl4pPr>
            <a:lvl5pPr marL="843300" indent="0">
              <a:buNone/>
              <a:defRPr sz="570"/>
            </a:lvl5pPr>
            <a:lvl6pPr marL="1054122" indent="0">
              <a:buNone/>
              <a:defRPr sz="570"/>
            </a:lvl6pPr>
            <a:lvl7pPr marL="1264944" indent="0">
              <a:buNone/>
              <a:defRPr sz="570"/>
            </a:lvl7pPr>
            <a:lvl8pPr marL="1475772" indent="0">
              <a:buNone/>
              <a:defRPr sz="570"/>
            </a:lvl8pPr>
            <a:lvl9pPr marL="1686594" indent="0">
              <a:buNone/>
              <a:defRPr sz="57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930B4838-23A2-5F4F-B718-A2293B7A9DF6}"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2344212" y="2318125"/>
            <a:ext cx="26583750" cy="9727755"/>
          </a:xfrm>
          <a:prstGeom prst="rect">
            <a:avLst/>
          </a:prstGeom>
          <a:noFill/>
          <a:ln w="12700">
            <a:noFill/>
            <a:miter lim="800000"/>
            <a:headEnd/>
            <a:tailEnd/>
          </a:ln>
        </p:spPr>
        <p:txBody>
          <a:bodyPr vert="horz" wrap="square" lIns="248850" tIns="248850" rIns="507043" bIns="248850" numCol="1" anchor="ctr" anchorCtr="0" compatLnSpc="1">
            <a:prstTxWarp prst="textNoShape">
              <a:avLst/>
            </a:prstTxWarp>
          </a:bodyPr>
          <a:lstStyle/>
          <a:p>
            <a:pPr lvl="0"/>
            <a:r>
              <a:rPr lang="en-US">
                <a:sym typeface="Times" pitchFamily="-108" charset="0"/>
              </a:rPr>
              <a:t>Click to edit Master title style</a:t>
            </a:r>
          </a:p>
        </p:txBody>
      </p:sp>
      <p:sp>
        <p:nvSpPr>
          <p:cNvPr id="1027" name="Rectangle 2"/>
          <p:cNvSpPr>
            <a:spLocks noGrp="1" noChangeArrowheads="1"/>
          </p:cNvSpPr>
          <p:nvPr>
            <p:ph type="body" idx="1"/>
          </p:nvPr>
        </p:nvSpPr>
        <p:spPr bwMode="auto">
          <a:xfrm>
            <a:off x="2344212" y="12045879"/>
            <a:ext cx="26583750" cy="29651396"/>
          </a:xfrm>
          <a:prstGeom prst="rect">
            <a:avLst/>
          </a:prstGeom>
          <a:noFill/>
          <a:ln w="12700">
            <a:noFill/>
            <a:miter lim="800000"/>
            <a:headEnd/>
            <a:tailEnd/>
          </a:ln>
        </p:spPr>
        <p:txBody>
          <a:bodyPr vert="horz" wrap="square" lIns="248850" tIns="248850" rIns="507043" bIns="248850" numCol="1" anchor="t" anchorCtr="0" compatLnSpc="1">
            <a:prstTxWarp prst="textNoShape">
              <a:avLst/>
            </a:prstTxWarp>
          </a:bodyPr>
          <a:lstStyle/>
          <a:p>
            <a:pPr lvl="0"/>
            <a:r>
              <a:rPr lang="en-US">
                <a:sym typeface="Times" pitchFamily="-108" charset="0"/>
              </a:rPr>
              <a:t>Click to edit Master text styles</a:t>
            </a:r>
          </a:p>
          <a:p>
            <a:pPr lvl="1"/>
            <a:r>
              <a:rPr lang="en-US">
                <a:sym typeface="Times" pitchFamily="-108" charset="0"/>
              </a:rPr>
              <a:t>Second level</a:t>
            </a:r>
          </a:p>
          <a:p>
            <a:pPr lvl="2"/>
            <a:r>
              <a:rPr lang="en-US">
                <a:sym typeface="Times" pitchFamily="-108" charset="0"/>
              </a:rPr>
              <a:t>Third level</a:t>
            </a:r>
          </a:p>
          <a:p>
            <a:pPr lvl="3"/>
            <a:r>
              <a:rPr lang="en-US">
                <a:sym typeface="Times" pitchFamily="-108" charset="0"/>
              </a:rPr>
              <a:t>Fourth level</a:t>
            </a:r>
          </a:p>
          <a:p>
            <a:pPr lvl="4"/>
            <a:r>
              <a:rPr lang="en-US">
                <a:sym typeface="Times" pitchFamily="-108" charset="0"/>
              </a:rPr>
              <a:t>Fifth level</a:t>
            </a:r>
          </a:p>
        </p:txBody>
      </p:sp>
      <p:sp>
        <p:nvSpPr>
          <p:cNvPr id="2" name="Text Box 3"/>
          <p:cNvSpPr txBox="1">
            <a:spLocks noGrp="1" noChangeArrowheads="1"/>
          </p:cNvSpPr>
          <p:nvPr>
            <p:ph type="sldNum" sz="quarter" idx="4"/>
          </p:nvPr>
        </p:nvSpPr>
        <p:spPr bwMode="auto">
          <a:xfrm>
            <a:off x="25099772" y="37989246"/>
            <a:ext cx="1140131" cy="1959386"/>
          </a:xfrm>
          <a:prstGeom prst="rect">
            <a:avLst/>
          </a:prstGeom>
          <a:noFill/>
          <a:ln w="12700">
            <a:noFill/>
            <a:miter lim="800000"/>
            <a:headEnd/>
            <a:tailEnd/>
          </a:ln>
          <a:effectLst/>
        </p:spPr>
        <p:txBody>
          <a:bodyPr vert="horz" wrap="none" lIns="85320" tIns="42660" rIns="85320" bIns="42660" numCol="1" anchor="t" anchorCtr="0" compatLnSpc="1">
            <a:prstTxWarp prst="textNoShape">
              <a:avLst/>
            </a:prstTxWarp>
          </a:bodyPr>
          <a:lstStyle>
            <a:lvl1pPr algn="ctr">
              <a:defRPr sz="3808">
                <a:solidFill>
                  <a:schemeClr val="tx1"/>
                </a:solidFill>
                <a:latin typeface="Times" pitchFamily="-109" charset="0"/>
                <a:ea typeface="Times" pitchFamily="-109" charset="0"/>
                <a:cs typeface="Times" pitchFamily="-109" charset="0"/>
                <a:sym typeface="Times" pitchFamily="-109" charset="0"/>
              </a:defRPr>
            </a:lvl1pPr>
          </a:lstStyle>
          <a:p>
            <a:pPr>
              <a:defRPr/>
            </a:pPr>
            <a:fld id="{01514F20-5D1B-A242-ABF0-0FE6ED7FDDE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ftr="0" dt="0"/>
  <p:txStyles>
    <p:titleStyle>
      <a:lvl1pPr marL="3659" indent="-3659" algn="ctr" rtl="0" eaLnBrk="0" fontAlgn="base" hangingPunct="0">
        <a:spcBef>
          <a:spcPct val="0"/>
        </a:spcBef>
        <a:spcAft>
          <a:spcPct val="0"/>
        </a:spcAft>
        <a:defRPr sz="12108">
          <a:solidFill>
            <a:schemeClr val="tx1"/>
          </a:solidFill>
          <a:latin typeface="+mj-lt"/>
          <a:ea typeface="+mj-ea"/>
          <a:cs typeface="+mj-cs"/>
          <a:sym typeface="Times" pitchFamily="-108" charset="0"/>
        </a:defRPr>
      </a:lvl1pPr>
      <a:lvl2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2pPr>
      <a:lvl3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3pPr>
      <a:lvl4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4pPr>
      <a:lvl5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5pPr>
      <a:lvl6pPr marL="215217"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6pPr>
      <a:lvl7pPr marL="426040"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7pPr>
      <a:lvl8pPr marL="636868"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8pPr>
      <a:lvl9pPr marL="847689"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9pPr>
    </p:titleStyle>
    <p:bodyStyle>
      <a:lvl1pPr marL="943815" indent="-939419" algn="l" rtl="0" eaLnBrk="0" fontAlgn="base" hangingPunct="0">
        <a:spcBef>
          <a:spcPts val="2120"/>
        </a:spcBef>
        <a:spcAft>
          <a:spcPct val="0"/>
        </a:spcAft>
        <a:buSzPct val="100000"/>
        <a:buFont typeface="Times" pitchFamily="-108" charset="0"/>
        <a:buChar char="•"/>
        <a:defRPr sz="8744">
          <a:solidFill>
            <a:schemeClr val="tx1"/>
          </a:solidFill>
          <a:latin typeface="+mn-lt"/>
          <a:ea typeface="+mn-ea"/>
          <a:cs typeface="+mn-cs"/>
          <a:sym typeface="Times" pitchFamily="-108" charset="0"/>
        </a:defRPr>
      </a:lvl1pPr>
      <a:lvl2pPr marL="2039925" indent="-781993" algn="l" rtl="0" eaLnBrk="0" fontAlgn="base" hangingPunct="0">
        <a:spcBef>
          <a:spcPts val="1847"/>
        </a:spcBef>
        <a:spcAft>
          <a:spcPct val="0"/>
        </a:spcAft>
        <a:buSzPct val="100000"/>
        <a:buFont typeface="Times" pitchFamily="-108" charset="0"/>
        <a:buChar char="–"/>
        <a:defRPr sz="7610">
          <a:solidFill>
            <a:schemeClr val="tx1"/>
          </a:solidFill>
          <a:latin typeface="+mn-lt"/>
          <a:ea typeface="+mn-ea"/>
          <a:cs typeface="+mn-cs"/>
          <a:sym typeface="Times" pitchFamily="-108" charset="0"/>
        </a:defRPr>
      </a:lvl2pPr>
      <a:lvl3pPr marL="3136036" indent="-626036" algn="l" rtl="0" eaLnBrk="0" fontAlgn="base" hangingPunct="0">
        <a:spcBef>
          <a:spcPts val="1568"/>
        </a:spcBef>
        <a:spcAft>
          <a:spcPct val="0"/>
        </a:spcAft>
        <a:buSzPct val="100000"/>
        <a:buFont typeface="Times" pitchFamily="-108" charset="0"/>
        <a:buChar char="•"/>
        <a:defRPr sz="6623">
          <a:solidFill>
            <a:schemeClr val="tx1"/>
          </a:solidFill>
          <a:latin typeface="+mn-lt"/>
          <a:ea typeface="+mn-ea"/>
          <a:cs typeface="+mn-cs"/>
          <a:sym typeface="Times" pitchFamily="-108" charset="0"/>
        </a:defRPr>
      </a:lvl3pPr>
      <a:lvl4pPr marL="4388838" indent="-625300" algn="l" rtl="0" eaLnBrk="0" fontAlgn="base" hangingPunct="0">
        <a:spcBef>
          <a:spcPts val="1340"/>
        </a:spcBef>
        <a:spcAft>
          <a:spcPct val="0"/>
        </a:spcAft>
        <a:buSzPct val="100000"/>
        <a:buFont typeface="Times" pitchFamily="-108" charset="0"/>
        <a:buChar char="–"/>
        <a:defRPr sz="5438">
          <a:solidFill>
            <a:schemeClr val="tx1"/>
          </a:solidFill>
          <a:latin typeface="+mn-lt"/>
          <a:ea typeface="+mn-ea"/>
          <a:cs typeface="+mn-cs"/>
          <a:sym typeface="Times" pitchFamily="-108" charset="0"/>
        </a:defRPr>
      </a:lvl4pPr>
      <a:lvl5pPr marL="5642370" indent="-626036" algn="l" rtl="0" eaLnBrk="0" fontAlgn="base" hangingPunct="0">
        <a:spcBef>
          <a:spcPts val="1340"/>
        </a:spcBef>
        <a:spcAft>
          <a:spcPct val="0"/>
        </a:spcAft>
        <a:buSzPct val="100000"/>
        <a:buFont typeface="Times" pitchFamily="-108" charset="0"/>
        <a:buChar char="»"/>
        <a:defRPr sz="5438">
          <a:solidFill>
            <a:schemeClr val="tx1"/>
          </a:solidFill>
          <a:latin typeface="+mn-lt"/>
          <a:ea typeface="+mn-ea"/>
          <a:cs typeface="+mn-cs"/>
          <a:sym typeface="Times" pitchFamily="-108" charset="0"/>
        </a:defRPr>
      </a:lvl5pPr>
      <a:lvl6pPr marL="5853312"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6pPr>
      <a:lvl7pPr marL="6064134"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7pPr>
      <a:lvl8pPr marL="6274956"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8pPr>
      <a:lvl9pPr marL="6485784"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9pPr>
    </p:bodyStyle>
    <p:otherStyle>
      <a:defPPr>
        <a:defRPr lang="en-US"/>
      </a:defPPr>
      <a:lvl1pPr marL="0" algn="l" defTabSz="210828" rtl="0" eaLnBrk="1" latinLnBrk="0" hangingPunct="1">
        <a:defRPr sz="690" kern="1200">
          <a:solidFill>
            <a:schemeClr val="tx1"/>
          </a:solidFill>
          <a:latin typeface="+mn-lt"/>
          <a:ea typeface="+mn-ea"/>
          <a:cs typeface="+mn-cs"/>
        </a:defRPr>
      </a:lvl1pPr>
      <a:lvl2pPr marL="210828" algn="l" defTabSz="210828" rtl="0" eaLnBrk="1" latinLnBrk="0" hangingPunct="1">
        <a:defRPr sz="690" kern="1200">
          <a:solidFill>
            <a:schemeClr val="tx1"/>
          </a:solidFill>
          <a:latin typeface="+mn-lt"/>
          <a:ea typeface="+mn-ea"/>
          <a:cs typeface="+mn-cs"/>
        </a:defRPr>
      </a:lvl2pPr>
      <a:lvl3pPr marL="421650" algn="l" defTabSz="210828" rtl="0" eaLnBrk="1" latinLnBrk="0" hangingPunct="1">
        <a:defRPr sz="690" kern="1200">
          <a:solidFill>
            <a:schemeClr val="tx1"/>
          </a:solidFill>
          <a:latin typeface="+mn-lt"/>
          <a:ea typeface="+mn-ea"/>
          <a:cs typeface="+mn-cs"/>
        </a:defRPr>
      </a:lvl3pPr>
      <a:lvl4pPr marL="632472" algn="l" defTabSz="210828" rtl="0" eaLnBrk="1" latinLnBrk="0" hangingPunct="1">
        <a:defRPr sz="690" kern="1200">
          <a:solidFill>
            <a:schemeClr val="tx1"/>
          </a:solidFill>
          <a:latin typeface="+mn-lt"/>
          <a:ea typeface="+mn-ea"/>
          <a:cs typeface="+mn-cs"/>
        </a:defRPr>
      </a:lvl4pPr>
      <a:lvl5pPr marL="843300" algn="l" defTabSz="210828" rtl="0" eaLnBrk="1" latinLnBrk="0" hangingPunct="1">
        <a:defRPr sz="690" kern="1200">
          <a:solidFill>
            <a:schemeClr val="tx1"/>
          </a:solidFill>
          <a:latin typeface="+mn-lt"/>
          <a:ea typeface="+mn-ea"/>
          <a:cs typeface="+mn-cs"/>
        </a:defRPr>
      </a:lvl5pPr>
      <a:lvl6pPr marL="1054122" algn="l" defTabSz="210828" rtl="0" eaLnBrk="1" latinLnBrk="0" hangingPunct="1">
        <a:defRPr sz="690" kern="1200">
          <a:solidFill>
            <a:schemeClr val="tx1"/>
          </a:solidFill>
          <a:latin typeface="+mn-lt"/>
          <a:ea typeface="+mn-ea"/>
          <a:cs typeface="+mn-cs"/>
        </a:defRPr>
      </a:lvl6pPr>
      <a:lvl7pPr marL="1264944" algn="l" defTabSz="210828" rtl="0" eaLnBrk="1" latinLnBrk="0" hangingPunct="1">
        <a:defRPr sz="690" kern="1200">
          <a:solidFill>
            <a:schemeClr val="tx1"/>
          </a:solidFill>
          <a:latin typeface="+mn-lt"/>
          <a:ea typeface="+mn-ea"/>
          <a:cs typeface="+mn-cs"/>
        </a:defRPr>
      </a:lvl7pPr>
      <a:lvl8pPr marL="1475772" algn="l" defTabSz="210828" rtl="0" eaLnBrk="1" latinLnBrk="0" hangingPunct="1">
        <a:defRPr sz="690" kern="1200">
          <a:solidFill>
            <a:schemeClr val="tx1"/>
          </a:solidFill>
          <a:latin typeface="+mn-lt"/>
          <a:ea typeface="+mn-ea"/>
          <a:cs typeface="+mn-cs"/>
        </a:defRPr>
      </a:lvl8pPr>
      <a:lvl9pPr marL="1686594" algn="l" defTabSz="210828" rtl="0" eaLnBrk="1" latinLnBrk="0" hangingPunct="1">
        <a:defRPr sz="6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www.svi.cdc.gov/" TargetMode="External"/><Relationship Id="rId13" Type="http://schemas.openxmlformats.org/officeDocument/2006/relationships/image" Target="../media/image3.png"/><Relationship Id="rId18" Type="http://schemas.openxmlformats.org/officeDocument/2006/relationships/image" Target="../media/image8.PNG"/><Relationship Id="rId26"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1.png"/><Relationship Id="rId7" Type="http://schemas.openxmlformats.org/officeDocument/2006/relationships/hyperlink" Target="http://www.data.ny.gov/" TargetMode="External"/><Relationship Id="rId12" Type="http://schemas.openxmlformats.org/officeDocument/2006/relationships/hyperlink" Target="https://pandas.pydata.org/" TargetMode="External"/><Relationship Id="rId17" Type="http://schemas.openxmlformats.org/officeDocument/2006/relationships/image" Target="../media/image7.png"/><Relationship Id="rId25"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6.png"/><Relationship Id="rId20" Type="http://schemas.openxmlformats.org/officeDocument/2006/relationships/image" Target="../media/image10.PNG"/><Relationship Id="rId29"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hyperlink" Target="http://www.catalog.data.gov/" TargetMode="External"/><Relationship Id="rId11" Type="http://schemas.openxmlformats.org/officeDocument/2006/relationships/hyperlink" Target="https://scikit-learn.org/stable/" TargetMode="External"/><Relationship Id="rId24" Type="http://schemas.openxmlformats.org/officeDocument/2006/relationships/image" Target="../media/image14.png"/><Relationship Id="rId5" Type="http://schemas.openxmlformats.org/officeDocument/2006/relationships/hyperlink" Target="http://www.cdc.gov/" TargetMode="External"/><Relationship Id="rId15" Type="http://schemas.openxmlformats.org/officeDocument/2006/relationships/image" Target="../media/image5.png"/><Relationship Id="rId23" Type="http://schemas.openxmlformats.org/officeDocument/2006/relationships/image" Target="../media/image13.png"/><Relationship Id="rId28" Type="http://schemas.openxmlformats.org/officeDocument/2006/relationships/image" Target="../media/image18.png"/><Relationship Id="rId10" Type="http://schemas.openxmlformats.org/officeDocument/2006/relationships/hyperlink" Target="https://seaborn.pydata.org/" TargetMode="External"/><Relationship Id="rId19" Type="http://schemas.openxmlformats.org/officeDocument/2006/relationships/image" Target="../media/image9.PNG"/><Relationship Id="rId4" Type="http://schemas.openxmlformats.org/officeDocument/2006/relationships/image" Target="../media/image2.png"/><Relationship Id="rId9" Type="http://schemas.openxmlformats.org/officeDocument/2006/relationships/hyperlink" Target="https://matplotlib.org/3.1.1/index.html" TargetMode="External"/><Relationship Id="rId14" Type="http://schemas.openxmlformats.org/officeDocument/2006/relationships/image" Target="../media/image4.tiff"/><Relationship Id="rId22" Type="http://schemas.openxmlformats.org/officeDocument/2006/relationships/image" Target="../media/image12.png"/><Relationship Id="rId27"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613750" y="3961535"/>
            <a:ext cx="9601200" cy="9202893"/>
            <a:chOff x="576544" y="12808367"/>
            <a:chExt cx="12227390" cy="15069218"/>
          </a:xfrm>
        </p:grpSpPr>
        <p:sp>
          <p:nvSpPr>
            <p:cNvPr id="2" name="Rectangle 1"/>
            <p:cNvSpPr/>
            <p:nvPr/>
          </p:nvSpPr>
          <p:spPr>
            <a:xfrm>
              <a:off x="581844" y="14018500"/>
              <a:ext cx="12222090" cy="13859085"/>
            </a:xfrm>
            <a:prstGeom prst="rect">
              <a:avLst/>
            </a:prstGeom>
          </p:spPr>
          <p:txBody>
            <a:bodyPr wrap="square">
              <a:spAutoFit/>
            </a:bodyPr>
            <a:lstStyle/>
            <a:p>
              <a:pPr algn="just"/>
              <a:r>
                <a:rPr lang="en-US" sz="3200" dirty="0">
                  <a:latin typeface="Helvetica" pitchFamily="2" charset="0"/>
                </a:rPr>
                <a:t>In this poster, we present our investigation of the factors that may be responsible for coronary heart disease in the United States. We perform two types of analysis - an analysis of coronary heart disease and median household income for New York State, and an analysis of coronary heart disease and social determinants for the entire United States. We obtain public domain data from </a:t>
              </a:r>
              <a:r>
                <a:rPr lang="en-US" sz="3200" dirty="0" err="1">
                  <a:latin typeface="Helvetica" pitchFamily="2" charset="0"/>
                </a:rPr>
                <a:t>www.cdc.gov</a:t>
              </a:r>
              <a:r>
                <a:rPr lang="en-US" sz="3200" dirty="0">
                  <a:latin typeface="Helvetica" pitchFamily="2" charset="0"/>
                </a:rPr>
                <a:t> and </a:t>
              </a:r>
              <a:r>
                <a:rPr lang="en-US" sz="3200" dirty="0" err="1">
                  <a:latin typeface="Helvetica" pitchFamily="2" charset="0"/>
                </a:rPr>
                <a:t>www.data.gov</a:t>
              </a:r>
              <a:r>
                <a:rPr lang="en-US" sz="3200" dirty="0">
                  <a:latin typeface="Helvetica" pitchFamily="2" charset="0"/>
                </a:rPr>
                <a:t> to perform our analysis. Our preliminary analysis shows interesting patterns between coronary heart disease mortality and social factors. Moreover, we train a machine learning model to see if it is possible to correctly predict coronary heart disease from the various factors, which shows around 67% accuracy in predicting heart disease mortality from social vulnerability factors. </a:t>
              </a:r>
            </a:p>
          </p:txBody>
        </p:sp>
        <p:sp>
          <p:nvSpPr>
            <p:cNvPr id="16" name="Rectangle 15"/>
            <p:cNvSpPr>
              <a:spLocks/>
            </p:cNvSpPr>
            <p:nvPr/>
          </p:nvSpPr>
          <p:spPr bwMode="auto">
            <a:xfrm>
              <a:off x="576544" y="12808367"/>
              <a:ext cx="12222090" cy="1272686"/>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Helvetica" pitchFamily="2" charset="0"/>
                  <a:ea typeface="Verdana" pitchFamily="-108" charset="0"/>
                  <a:cs typeface="Verdana" pitchFamily="-108" charset="0"/>
                  <a:sym typeface="Verdana" pitchFamily="-108" charset="0"/>
                </a:rPr>
                <a:t>Abstract</a:t>
              </a:r>
            </a:p>
          </p:txBody>
        </p:sp>
      </p:grpSp>
      <p:sp>
        <p:nvSpPr>
          <p:cNvPr id="15362" name="Rectangle 2"/>
          <p:cNvSpPr>
            <a:spLocks/>
          </p:cNvSpPr>
          <p:nvPr/>
        </p:nvSpPr>
        <p:spPr bwMode="auto">
          <a:xfrm>
            <a:off x="5726498" y="530950"/>
            <a:ext cx="20885905" cy="2960273"/>
          </a:xfrm>
          <a:prstGeom prst="rect">
            <a:avLst/>
          </a:prstGeom>
          <a:noFill/>
          <a:ln w="12700">
            <a:noFill/>
            <a:miter lim="800000"/>
            <a:headEnd/>
            <a:tailEnd/>
          </a:ln>
        </p:spPr>
        <p:txBody>
          <a:bodyPr lIns="0" tIns="0" rIns="18747" bIns="0">
            <a:prstTxWarp prst="textNoShape">
              <a:avLst/>
            </a:prstTxWarp>
          </a:bodyPr>
          <a:lstStyle/>
          <a:p>
            <a:pPr algn="ctr"/>
            <a:r>
              <a:rPr lang="en-US" sz="6000" b="1" dirty="0">
                <a:solidFill>
                  <a:schemeClr val="accent6">
                    <a:lumMod val="75000"/>
                  </a:schemeClr>
                </a:solidFill>
                <a:latin typeface="Helvetica" pitchFamily="2" charset="0"/>
              </a:rPr>
              <a:t>A Study of Factors Affecting Heart Disease </a:t>
            </a:r>
          </a:p>
          <a:p>
            <a:pPr algn="ctr"/>
            <a:r>
              <a:rPr lang="en-US" sz="6000" b="1" dirty="0">
                <a:solidFill>
                  <a:schemeClr val="accent6">
                    <a:lumMod val="75000"/>
                  </a:schemeClr>
                </a:solidFill>
                <a:latin typeface="Helvetica" pitchFamily="2" charset="0"/>
              </a:rPr>
              <a:t>Mortality Rate in the United States </a:t>
            </a:r>
          </a:p>
          <a:p>
            <a:pPr algn="ctr"/>
            <a:r>
              <a:rPr lang="en-US" b="1" dirty="0">
                <a:latin typeface="Helvetica" pitchFamily="2" charset="0"/>
                <a:cs typeface="Arial" panose="020B0604020202020204" pitchFamily="34" charset="0"/>
              </a:rPr>
              <a:t>Ashraful Islam, Nicholas </a:t>
            </a:r>
            <a:r>
              <a:rPr lang="en-US" b="1" dirty="0" err="1">
                <a:latin typeface="Helvetica" pitchFamily="2" charset="0"/>
                <a:cs typeface="Arial" panose="020B0604020202020204" pitchFamily="34" charset="0"/>
              </a:rPr>
              <a:t>Luczak</a:t>
            </a:r>
            <a:r>
              <a:rPr lang="en-US" b="1" dirty="0">
                <a:latin typeface="Helvetica" pitchFamily="2" charset="0"/>
                <a:cs typeface="Arial" panose="020B0604020202020204" pitchFamily="34" charset="0"/>
              </a:rPr>
              <a:t>,  </a:t>
            </a:r>
            <a:r>
              <a:rPr lang="en-US" b="1" dirty="0" err="1">
                <a:latin typeface="Helvetica" pitchFamily="2" charset="0"/>
                <a:cs typeface="Arial" panose="020B0604020202020204" pitchFamily="34" charset="0"/>
              </a:rPr>
              <a:t>Saswata</a:t>
            </a:r>
            <a:r>
              <a:rPr lang="en-US" b="1" dirty="0">
                <a:latin typeface="Helvetica" pitchFamily="2" charset="0"/>
                <a:cs typeface="Arial" panose="020B0604020202020204" pitchFamily="34" charset="0"/>
              </a:rPr>
              <a:t> Paul, </a:t>
            </a:r>
            <a:r>
              <a:rPr lang="en-US" b="1" dirty="0" err="1">
                <a:latin typeface="Helvetica" pitchFamily="2" charset="0"/>
                <a:cs typeface="Arial" panose="020B0604020202020204" pitchFamily="34" charset="0"/>
              </a:rPr>
              <a:t>Yiyun</a:t>
            </a:r>
            <a:r>
              <a:rPr lang="en-US" b="1" dirty="0">
                <a:latin typeface="Helvetica" pitchFamily="2" charset="0"/>
                <a:cs typeface="Arial" panose="020B0604020202020204" pitchFamily="34" charset="0"/>
              </a:rPr>
              <a:t> </a:t>
            </a:r>
            <a:r>
              <a:rPr lang="en-US" b="1" dirty="0" err="1">
                <a:latin typeface="Helvetica" pitchFamily="2" charset="0"/>
                <a:cs typeface="Arial" panose="020B0604020202020204" pitchFamily="34" charset="0"/>
              </a:rPr>
              <a:t>su</a:t>
            </a:r>
            <a:endParaRPr lang="en-US" b="1" dirty="0">
              <a:latin typeface="Helvetica" pitchFamily="2" charset="0"/>
              <a:cs typeface="Arial" panose="020B0604020202020204" pitchFamily="34" charset="0"/>
            </a:endParaRPr>
          </a:p>
          <a:p>
            <a:pPr algn="ctr"/>
            <a:r>
              <a:rPr lang="en-US" b="1" dirty="0">
                <a:latin typeface="Helvetica" pitchFamily="2" charset="0"/>
                <a:cs typeface="Arial" panose="020B0604020202020204" pitchFamily="34" charset="0"/>
              </a:rPr>
              <a:t>{islama6, </a:t>
            </a:r>
            <a:r>
              <a:rPr lang="en-US" b="1" dirty="0" err="1">
                <a:latin typeface="Helvetica" pitchFamily="2" charset="0"/>
                <a:cs typeface="Arial" panose="020B0604020202020204" pitchFamily="34" charset="0"/>
              </a:rPr>
              <a:t>luczan</a:t>
            </a:r>
            <a:r>
              <a:rPr lang="en-US" b="1" dirty="0">
                <a:latin typeface="Helvetica" pitchFamily="2" charset="0"/>
                <a:cs typeface="Arial" panose="020B0604020202020204" pitchFamily="34" charset="0"/>
              </a:rPr>
              <a:t>, pauls4, syu4}@</a:t>
            </a:r>
            <a:r>
              <a:rPr lang="en-US" b="1" dirty="0" err="1">
                <a:latin typeface="Helvetica" pitchFamily="2" charset="0"/>
                <a:cs typeface="Arial" panose="020B0604020202020204" pitchFamily="34" charset="0"/>
              </a:rPr>
              <a:t>rpi.edu</a:t>
            </a:r>
            <a:r>
              <a:rPr lang="en-US" b="1" dirty="0">
                <a:latin typeface="Helvetica" pitchFamily="2" charset="0"/>
                <a:cs typeface="Arial" panose="020B0604020202020204" pitchFamily="34" charset="0"/>
              </a:rPr>
              <a:t> </a:t>
            </a:r>
            <a:endParaRPr lang="en-US" sz="1200" b="1" baseline="30000" dirty="0">
              <a:solidFill>
                <a:srgbClr val="333399"/>
              </a:solidFill>
              <a:latin typeface="Helvetica" pitchFamily="2" charset="0"/>
              <a:ea typeface="Arial Black" charset="0"/>
              <a:cs typeface="Arial" panose="020B0604020202020204" pitchFamily="34" charset="0"/>
              <a:sym typeface="Arial Black" pitchFamily="-108" charset="0"/>
            </a:endParaRPr>
          </a:p>
          <a:p>
            <a:pPr marL="17574" algn="ctr">
              <a:spcBef>
                <a:spcPts val="667"/>
              </a:spcBef>
            </a:pPr>
            <a:r>
              <a:rPr lang="en-US" sz="2000" b="1" baseline="30000" dirty="0">
                <a:solidFill>
                  <a:srgbClr val="333399"/>
                </a:solidFill>
                <a:latin typeface="Helvetica" pitchFamily="2" charset="0"/>
                <a:ea typeface="Arial Black" charset="0"/>
                <a:cs typeface="Arial Black" charset="0"/>
                <a:sym typeface="Arial Black" pitchFamily="-108" charset="0"/>
              </a:rPr>
              <a:t> </a:t>
            </a:r>
            <a:r>
              <a:rPr lang="en-US" sz="2000" b="1" dirty="0">
                <a:solidFill>
                  <a:srgbClr val="333399"/>
                </a:solidFill>
                <a:latin typeface="Helvetica" pitchFamily="2" charset="0"/>
                <a:ea typeface="Arial Black" charset="0"/>
                <a:cs typeface="Arial Black" charset="0"/>
                <a:sym typeface="Arial Black" pitchFamily="-108" charset="0"/>
              </a:rPr>
              <a:t>Rensselaer Polytechnic Institute, Tetherless World Constellation, Troy, NY, United States </a:t>
            </a:r>
          </a:p>
        </p:txBody>
      </p:sp>
      <p:pic>
        <p:nvPicPr>
          <p:cNvPr id="15374" name="Picture 48" descr="twlogo.png"/>
          <p:cNvPicPr>
            <a:picLocks noChangeAspect="1"/>
          </p:cNvPicPr>
          <p:nvPr/>
        </p:nvPicPr>
        <p:blipFill>
          <a:blip r:embed="rId3"/>
          <a:srcRect/>
          <a:stretch>
            <a:fillRect/>
          </a:stretch>
        </p:blipFill>
        <p:spPr bwMode="auto">
          <a:xfrm>
            <a:off x="713454" y="551055"/>
            <a:ext cx="4435641" cy="2223713"/>
          </a:xfrm>
          <a:prstGeom prst="rect">
            <a:avLst/>
          </a:prstGeom>
          <a:noFill/>
          <a:ln w="9525">
            <a:noFill/>
            <a:miter lim="800000"/>
            <a:headEnd/>
            <a:tailEnd/>
          </a:ln>
        </p:spPr>
      </p:pic>
      <p:pic>
        <p:nvPicPr>
          <p:cNvPr id="18" name="Picture 17" descr="RPI_red_header.png"/>
          <p:cNvPicPr>
            <a:picLocks noChangeAspect="1"/>
          </p:cNvPicPr>
          <p:nvPr/>
        </p:nvPicPr>
        <p:blipFill>
          <a:blip r:embed="rId4"/>
          <a:stretch>
            <a:fillRect/>
          </a:stretch>
        </p:blipFill>
        <p:spPr>
          <a:xfrm>
            <a:off x="845095" y="3019263"/>
            <a:ext cx="3755139" cy="704085"/>
          </a:xfrm>
          <a:prstGeom prst="rect">
            <a:avLst/>
          </a:prstGeom>
        </p:spPr>
      </p:pic>
      <p:grpSp>
        <p:nvGrpSpPr>
          <p:cNvPr id="8" name="Group 7">
            <a:extLst>
              <a:ext uri="{FF2B5EF4-FFF2-40B4-BE49-F238E27FC236}">
                <a16:creationId xmlns:a16="http://schemas.microsoft.com/office/drawing/2014/main" id="{6D65B740-E81B-0141-AAD2-61BB49CC0F06}"/>
              </a:ext>
            </a:extLst>
          </p:cNvPr>
          <p:cNvGrpSpPr/>
          <p:nvPr/>
        </p:nvGrpSpPr>
        <p:grpSpPr>
          <a:xfrm>
            <a:off x="-317" y="0"/>
            <a:ext cx="31272480" cy="41697275"/>
            <a:chOff x="-317" y="0"/>
            <a:chExt cx="31272480" cy="41697275"/>
          </a:xfrm>
        </p:grpSpPr>
        <p:sp>
          <p:nvSpPr>
            <p:cNvPr id="15364" name="Rectangle 4"/>
            <p:cNvSpPr>
              <a:spLocks/>
            </p:cNvSpPr>
            <p:nvPr/>
          </p:nvSpPr>
          <p:spPr bwMode="auto">
            <a:xfrm>
              <a:off x="0" y="0"/>
              <a:ext cx="274320" cy="41696640"/>
            </a:xfrm>
            <a:prstGeom prst="rect">
              <a:avLst/>
            </a:prstGeom>
            <a:solidFill>
              <a:srgbClr val="333399"/>
            </a:solidFill>
            <a:ln w="12700">
              <a:noFill/>
              <a:miter lim="800000"/>
              <a:headEnd/>
              <a:tailEnd/>
            </a:ln>
          </p:spPr>
          <p:txBody>
            <a:bodyPr lIns="0" tIns="0" rIns="0" bIns="0">
              <a:prstTxWarp prst="textNoShape">
                <a:avLst/>
              </a:prstTxWarp>
            </a:bodyPr>
            <a:lstStyle/>
            <a:p>
              <a:endParaRPr lang="en-US" sz="1186">
                <a:latin typeface="Helvetica" pitchFamily="2" charset="0"/>
              </a:endParaRPr>
            </a:p>
          </p:txBody>
        </p:sp>
        <p:sp>
          <p:nvSpPr>
            <p:cNvPr id="15366" name="Rectangle 6"/>
            <p:cNvSpPr>
              <a:spLocks/>
            </p:cNvSpPr>
            <p:nvPr/>
          </p:nvSpPr>
          <p:spPr bwMode="auto">
            <a:xfrm>
              <a:off x="-317" y="0"/>
              <a:ext cx="31272480" cy="274320"/>
            </a:xfrm>
            <a:prstGeom prst="rect">
              <a:avLst/>
            </a:prstGeom>
            <a:solidFill>
              <a:srgbClr val="333399"/>
            </a:solidFill>
            <a:ln w="12700">
              <a:noFill/>
              <a:miter lim="800000"/>
              <a:headEnd/>
              <a:tailEnd/>
            </a:ln>
          </p:spPr>
          <p:txBody>
            <a:bodyPr lIns="0" tIns="0" rIns="0" bIns="0">
              <a:prstTxWarp prst="textNoShape">
                <a:avLst/>
              </a:prstTxWarp>
            </a:bodyPr>
            <a:lstStyle/>
            <a:p>
              <a:endParaRPr lang="en-US" sz="1186">
                <a:latin typeface="Helvetica" pitchFamily="2" charset="0"/>
              </a:endParaRPr>
            </a:p>
          </p:txBody>
        </p:sp>
        <p:sp>
          <p:nvSpPr>
            <p:cNvPr id="15367" name="Rectangle 7"/>
            <p:cNvSpPr>
              <a:spLocks/>
            </p:cNvSpPr>
            <p:nvPr/>
          </p:nvSpPr>
          <p:spPr bwMode="auto">
            <a:xfrm>
              <a:off x="-317" y="41422955"/>
              <a:ext cx="31272480" cy="274320"/>
            </a:xfrm>
            <a:prstGeom prst="rect">
              <a:avLst/>
            </a:prstGeom>
            <a:solidFill>
              <a:srgbClr val="333399"/>
            </a:solidFill>
            <a:ln w="12700">
              <a:noFill/>
              <a:miter lim="800000"/>
              <a:headEnd/>
              <a:tailEnd/>
            </a:ln>
          </p:spPr>
          <p:txBody>
            <a:bodyPr lIns="0" tIns="0" rIns="0" bIns="0">
              <a:prstTxWarp prst="textNoShape">
                <a:avLst/>
              </a:prstTxWarp>
            </a:bodyPr>
            <a:lstStyle/>
            <a:p>
              <a:endParaRPr lang="en-US" sz="1186">
                <a:latin typeface="Helvetica" pitchFamily="2" charset="0"/>
              </a:endParaRPr>
            </a:p>
          </p:txBody>
        </p:sp>
        <p:sp>
          <p:nvSpPr>
            <p:cNvPr id="70" name="Rectangle 4">
              <a:extLst>
                <a:ext uri="{FF2B5EF4-FFF2-40B4-BE49-F238E27FC236}">
                  <a16:creationId xmlns:a16="http://schemas.microsoft.com/office/drawing/2014/main" id="{520104D6-82EC-634C-9B6A-E1702C7C6133}"/>
                </a:ext>
              </a:extLst>
            </p:cNvPr>
            <p:cNvSpPr>
              <a:spLocks/>
            </p:cNvSpPr>
            <p:nvPr/>
          </p:nvSpPr>
          <p:spPr bwMode="auto">
            <a:xfrm>
              <a:off x="30997843" y="635"/>
              <a:ext cx="274320" cy="41696640"/>
            </a:xfrm>
            <a:prstGeom prst="rect">
              <a:avLst/>
            </a:prstGeom>
            <a:solidFill>
              <a:srgbClr val="333399"/>
            </a:solidFill>
            <a:ln w="12700">
              <a:noFill/>
              <a:miter lim="800000"/>
              <a:headEnd/>
              <a:tailEnd/>
            </a:ln>
          </p:spPr>
          <p:txBody>
            <a:bodyPr lIns="0" tIns="0" rIns="0" bIns="0">
              <a:prstTxWarp prst="textNoShape">
                <a:avLst/>
              </a:prstTxWarp>
            </a:bodyPr>
            <a:lstStyle/>
            <a:p>
              <a:endParaRPr lang="en-US" sz="1186">
                <a:latin typeface="Helvetica" pitchFamily="2" charset="0"/>
              </a:endParaRPr>
            </a:p>
          </p:txBody>
        </p:sp>
      </p:grpSp>
      <p:sp>
        <p:nvSpPr>
          <p:cNvPr id="10" name="Rectangle 1">
            <a:extLst>
              <a:ext uri="{FF2B5EF4-FFF2-40B4-BE49-F238E27FC236}">
                <a16:creationId xmlns:a16="http://schemas.microsoft.com/office/drawing/2014/main" id="{E05F92F1-E12D-D143-B0F3-C8CCB3316584}"/>
              </a:ext>
            </a:extLst>
          </p:cNvPr>
          <p:cNvSpPr>
            <a:spLocks noChangeArrowheads="1"/>
          </p:cNvSpPr>
          <p:nvPr/>
        </p:nvSpPr>
        <p:spPr bwMode="auto">
          <a:xfrm>
            <a:off x="2344738" y="26350010"/>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Helvetica" pitchFamily="2" charset="0"/>
              </a:rPr>
            </a:br>
            <a:endParaRPr kumimoji="0" lang="en-US" altLang="en-US" sz="1800" b="0" i="0" u="none" strike="noStrike" cap="none" normalizeH="0" baseline="0">
              <a:ln>
                <a:noFill/>
              </a:ln>
              <a:solidFill>
                <a:schemeClr val="tx1"/>
              </a:solidFill>
              <a:effectLst/>
              <a:latin typeface="Helvetica" pitchFamily="2" charset="0"/>
            </a:endParaRPr>
          </a:p>
        </p:txBody>
      </p:sp>
      <p:sp>
        <p:nvSpPr>
          <p:cNvPr id="12" name="Rectangle 2">
            <a:extLst>
              <a:ext uri="{FF2B5EF4-FFF2-40B4-BE49-F238E27FC236}">
                <a16:creationId xmlns:a16="http://schemas.microsoft.com/office/drawing/2014/main" id="{A5E41B09-28E4-404C-B50E-3D155B82633A}"/>
              </a:ext>
            </a:extLst>
          </p:cNvPr>
          <p:cNvSpPr>
            <a:spLocks noChangeArrowheads="1"/>
          </p:cNvSpPr>
          <p:nvPr/>
        </p:nvSpPr>
        <p:spPr bwMode="auto">
          <a:xfrm>
            <a:off x="2344738" y="26350010"/>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Helvetica" pitchFamily="2" charset="0"/>
              </a:rPr>
            </a:br>
            <a:endParaRPr kumimoji="0" lang="en-US" altLang="en-US" sz="1800" b="0" i="0" u="none" strike="noStrike" cap="none" normalizeH="0" baseline="0">
              <a:ln>
                <a:noFill/>
              </a:ln>
              <a:solidFill>
                <a:schemeClr val="tx1"/>
              </a:solidFill>
              <a:effectLst/>
              <a:latin typeface="Helvetica" pitchFamily="2" charset="0"/>
            </a:endParaRPr>
          </a:p>
        </p:txBody>
      </p:sp>
      <p:grpSp>
        <p:nvGrpSpPr>
          <p:cNvPr id="114" name="Group 77">
            <a:extLst>
              <a:ext uri="{FF2B5EF4-FFF2-40B4-BE49-F238E27FC236}">
                <a16:creationId xmlns:a16="http://schemas.microsoft.com/office/drawing/2014/main" id="{0B012709-3E54-0A4A-A56C-F6CCF84FCAF5}"/>
              </a:ext>
            </a:extLst>
          </p:cNvPr>
          <p:cNvGrpSpPr>
            <a:grpSpLocks/>
          </p:cNvGrpSpPr>
          <p:nvPr/>
        </p:nvGrpSpPr>
        <p:grpSpPr bwMode="auto">
          <a:xfrm>
            <a:off x="726763" y="39507113"/>
            <a:ext cx="10110328" cy="1703932"/>
            <a:chOff x="509324" y="31389318"/>
            <a:chExt cx="15384053" cy="2380508"/>
          </a:xfrm>
        </p:grpSpPr>
        <p:sp>
          <p:nvSpPr>
            <p:cNvPr id="115" name="Rectangle 98">
              <a:extLst>
                <a:ext uri="{FF2B5EF4-FFF2-40B4-BE49-F238E27FC236}">
                  <a16:creationId xmlns:a16="http://schemas.microsoft.com/office/drawing/2014/main" id="{5B104374-0A11-6845-BA0E-8FA62CBC3662}"/>
                </a:ext>
              </a:extLst>
            </p:cNvPr>
            <p:cNvSpPr>
              <a:spLocks/>
            </p:cNvSpPr>
            <p:nvPr/>
          </p:nvSpPr>
          <p:spPr bwMode="auto">
            <a:xfrm>
              <a:off x="509324" y="31389318"/>
              <a:ext cx="15384053" cy="2380508"/>
            </a:xfrm>
            <a:prstGeom prst="rect">
              <a:avLst/>
            </a:prstGeom>
            <a:solidFill>
              <a:schemeClr val="accent1"/>
            </a:solidFill>
            <a:ln w="12700">
              <a:noFill/>
              <a:miter lim="800000"/>
              <a:headEnd/>
              <a:tailEnd/>
            </a:ln>
          </p:spPr>
          <p:txBody>
            <a:bodyPr lIns="0" tIns="0" rIns="0" bIns="0">
              <a:prstTxWarp prst="textNoShape">
                <a:avLst/>
              </a:prstTxWarp>
            </a:bodyPr>
            <a:lstStyle/>
            <a:p>
              <a:pPr>
                <a:lnSpc>
                  <a:spcPct val="110000"/>
                </a:lnSpc>
                <a:tabLst>
                  <a:tab pos="267432" algn="l"/>
                  <a:tab pos="536063" algn="l"/>
                  <a:tab pos="804692" algn="l"/>
                  <a:tab pos="1073324" algn="l"/>
                  <a:tab pos="1341955" algn="l"/>
                  <a:tab pos="1610586" algn="l"/>
                  <a:tab pos="1879216" algn="l"/>
                  <a:tab pos="2147848" algn="l"/>
                  <a:tab pos="2416478" algn="l"/>
                  <a:tab pos="2685109" algn="l"/>
                  <a:tab pos="2953740" algn="l"/>
                  <a:tab pos="3222371" algn="l"/>
                </a:tabLst>
              </a:pPr>
              <a:r>
                <a:rPr lang="en-US" sz="2348" b="1" dirty="0">
                  <a:solidFill>
                    <a:schemeClr val="tx1"/>
                  </a:solidFill>
                  <a:latin typeface="Helvetica" pitchFamily="2" charset="0"/>
                  <a:ea typeface="Verdana" pitchFamily="-108" charset="0"/>
                  <a:cs typeface="Verdana" pitchFamily="-108" charset="0"/>
                  <a:sym typeface="Verdana" pitchFamily="-108" charset="0"/>
                </a:rPr>
                <a:t>Sponsors:</a:t>
              </a:r>
            </a:p>
            <a:p>
              <a:pPr>
                <a:lnSpc>
                  <a:spcPct val="110000"/>
                </a:lnSpc>
                <a:tabLst>
                  <a:tab pos="267432" algn="l"/>
                  <a:tab pos="536063" algn="l"/>
                  <a:tab pos="804692" algn="l"/>
                  <a:tab pos="1073324" algn="l"/>
                  <a:tab pos="1341955" algn="l"/>
                  <a:tab pos="1610586" algn="l"/>
                  <a:tab pos="1879216" algn="l"/>
                  <a:tab pos="2147848" algn="l"/>
                  <a:tab pos="2416478" algn="l"/>
                  <a:tab pos="2685109" algn="l"/>
                  <a:tab pos="2953740" algn="l"/>
                  <a:tab pos="3222371" algn="l"/>
                </a:tabLst>
              </a:pPr>
              <a:endParaRPr lang="en-US" sz="1134" b="1" dirty="0">
                <a:solidFill>
                  <a:schemeClr val="tx1"/>
                </a:solidFill>
                <a:latin typeface="Helvetica" pitchFamily="2" charset="0"/>
                <a:ea typeface="Verdana" pitchFamily="-108" charset="0"/>
                <a:cs typeface="Verdana" pitchFamily="-108" charset="0"/>
                <a:sym typeface="Verdana" pitchFamily="-108" charset="0"/>
              </a:endParaRPr>
            </a:p>
            <a:p>
              <a:pPr>
                <a:lnSpc>
                  <a:spcPct val="110000"/>
                </a:lnSpc>
                <a:tabLst>
                  <a:tab pos="267432" algn="l"/>
                  <a:tab pos="536063" algn="l"/>
                  <a:tab pos="804692" algn="l"/>
                  <a:tab pos="1073324" algn="l"/>
                  <a:tab pos="1341955" algn="l"/>
                  <a:tab pos="1610586" algn="l"/>
                  <a:tab pos="1879216" algn="l"/>
                  <a:tab pos="2147848" algn="l"/>
                  <a:tab pos="2416478" algn="l"/>
                  <a:tab pos="2685109" algn="l"/>
                  <a:tab pos="2953740" algn="l"/>
                  <a:tab pos="3222371" algn="l"/>
                </a:tabLst>
              </a:pPr>
              <a:r>
                <a:rPr lang="en-US" sz="2000" dirty="0">
                  <a:latin typeface="Helvetica" pitchFamily="2" charset="0"/>
                </a:rPr>
                <a:t> </a:t>
              </a:r>
              <a:endParaRPr lang="en-US" sz="2000" b="1" dirty="0">
                <a:solidFill>
                  <a:schemeClr val="tx1"/>
                </a:solidFill>
                <a:latin typeface="Helvetica" pitchFamily="2" charset="0"/>
                <a:ea typeface="Verdana" pitchFamily="-108" charset="0"/>
                <a:cs typeface="Verdana" pitchFamily="-108" charset="0"/>
                <a:sym typeface="Verdana" pitchFamily="-108" charset="0"/>
              </a:endParaRPr>
            </a:p>
          </p:txBody>
        </p:sp>
        <p:pic>
          <p:nvPicPr>
            <p:cNvPr id="117" name="Picture 77" descr="twlogo.png">
              <a:extLst>
                <a:ext uri="{FF2B5EF4-FFF2-40B4-BE49-F238E27FC236}">
                  <a16:creationId xmlns:a16="http://schemas.microsoft.com/office/drawing/2014/main" id="{7234657E-D177-0643-B3A9-77A54598CAB1}"/>
                </a:ext>
              </a:extLst>
            </p:cNvPr>
            <p:cNvPicPr>
              <a:picLocks noChangeAspect="1"/>
            </p:cNvPicPr>
            <p:nvPr/>
          </p:nvPicPr>
          <p:blipFill>
            <a:blip r:embed="rId3"/>
            <a:srcRect/>
            <a:stretch>
              <a:fillRect/>
            </a:stretch>
          </p:blipFill>
          <p:spPr bwMode="auto">
            <a:xfrm>
              <a:off x="1564701" y="31912750"/>
              <a:ext cx="2739438" cy="1369718"/>
            </a:xfrm>
            <a:prstGeom prst="rect">
              <a:avLst/>
            </a:prstGeom>
            <a:noFill/>
            <a:ln w="9525">
              <a:noFill/>
              <a:miter lim="800000"/>
              <a:headEnd/>
              <a:tailEnd/>
            </a:ln>
          </p:spPr>
        </p:pic>
      </p:grpSp>
      <p:sp>
        <p:nvSpPr>
          <p:cNvPr id="80" name="Rectangle 79">
            <a:extLst>
              <a:ext uri="{FF2B5EF4-FFF2-40B4-BE49-F238E27FC236}">
                <a16:creationId xmlns:a16="http://schemas.microsoft.com/office/drawing/2014/main" id="{0621F09B-467C-F848-AC1F-7595AF81100E}"/>
              </a:ext>
            </a:extLst>
          </p:cNvPr>
          <p:cNvSpPr/>
          <p:nvPr/>
        </p:nvSpPr>
        <p:spPr>
          <a:xfrm>
            <a:off x="21096828" y="26063086"/>
            <a:ext cx="9597038" cy="461665"/>
          </a:xfrm>
          <a:prstGeom prst="rect">
            <a:avLst/>
          </a:prstGeom>
        </p:spPr>
        <p:txBody>
          <a:bodyPr wrap="square">
            <a:spAutoFit/>
          </a:bodyPr>
          <a:lstStyle/>
          <a:p>
            <a:pPr algn="just">
              <a:spcBef>
                <a:spcPts val="0"/>
              </a:spcBef>
              <a:spcAft>
                <a:spcPts val="0"/>
              </a:spcAft>
            </a:pPr>
            <a:endParaRPr lang="en-US" sz="2400" dirty="0">
              <a:latin typeface="Helvetica" pitchFamily="2" charset="0"/>
              <a:cs typeface="Arial" panose="020B0604020202020204" pitchFamily="34" charset="0"/>
            </a:endParaRPr>
          </a:p>
        </p:txBody>
      </p:sp>
      <p:grpSp>
        <p:nvGrpSpPr>
          <p:cNvPr id="82" name="Group 81">
            <a:extLst>
              <a:ext uri="{FF2B5EF4-FFF2-40B4-BE49-F238E27FC236}">
                <a16:creationId xmlns:a16="http://schemas.microsoft.com/office/drawing/2014/main" id="{AC38D256-59DD-CF4F-8873-574D1EC34616}"/>
              </a:ext>
            </a:extLst>
          </p:cNvPr>
          <p:cNvGrpSpPr/>
          <p:nvPr/>
        </p:nvGrpSpPr>
        <p:grpSpPr>
          <a:xfrm>
            <a:off x="664444" y="13609637"/>
            <a:ext cx="9605363" cy="2801140"/>
            <a:chOff x="576544" y="12808369"/>
            <a:chExt cx="12227388" cy="4586707"/>
          </a:xfrm>
        </p:grpSpPr>
        <p:sp>
          <p:nvSpPr>
            <p:cNvPr id="83" name="Rectangle 82">
              <a:extLst>
                <a:ext uri="{FF2B5EF4-FFF2-40B4-BE49-F238E27FC236}">
                  <a16:creationId xmlns:a16="http://schemas.microsoft.com/office/drawing/2014/main" id="{A84BE991-8DD8-B149-83DD-30AFB7A8EFC2}"/>
                </a:ext>
              </a:extLst>
            </p:cNvPr>
            <p:cNvSpPr/>
            <p:nvPr/>
          </p:nvSpPr>
          <p:spPr>
            <a:xfrm>
              <a:off x="581843" y="14018500"/>
              <a:ext cx="12222089" cy="3376576"/>
            </a:xfrm>
            <a:prstGeom prst="rect">
              <a:avLst/>
            </a:prstGeom>
          </p:spPr>
          <p:txBody>
            <a:bodyPr wrap="square">
              <a:spAutoFit/>
            </a:bodyPr>
            <a:lstStyle/>
            <a:p>
              <a:pPr algn="just">
                <a:spcBef>
                  <a:spcPts val="0"/>
                </a:spcBef>
                <a:spcAft>
                  <a:spcPts val="0"/>
                </a:spcAft>
              </a:pPr>
              <a:endParaRPr lang="en-US" sz="3200" b="1" dirty="0">
                <a:latin typeface="Helvetica" pitchFamily="2" charset="0"/>
                <a:cs typeface="Arial" panose="020B0604020202020204" pitchFamily="34" charset="0"/>
              </a:endParaRPr>
            </a:p>
            <a:p>
              <a:pPr algn="just">
                <a:spcBef>
                  <a:spcPts val="0"/>
                </a:spcBef>
                <a:spcAft>
                  <a:spcPts val="0"/>
                </a:spcAft>
              </a:pPr>
              <a:endParaRPr lang="en-US" sz="3200" b="1" dirty="0">
                <a:latin typeface="Helvetica" pitchFamily="2" charset="0"/>
                <a:cs typeface="Arial" panose="020B0604020202020204" pitchFamily="34" charset="0"/>
              </a:endParaRPr>
            </a:p>
            <a:p>
              <a:pPr algn="just">
                <a:spcBef>
                  <a:spcPts val="0"/>
                </a:spcBef>
                <a:spcAft>
                  <a:spcPts val="0"/>
                </a:spcAft>
              </a:pPr>
              <a:endParaRPr lang="en-US" sz="3200" b="1" dirty="0">
                <a:latin typeface="Helvetica" pitchFamily="2" charset="0"/>
                <a:cs typeface="Arial" panose="020B0604020202020204" pitchFamily="34" charset="0"/>
              </a:endParaRPr>
            </a:p>
            <a:p>
              <a:pPr algn="just">
                <a:spcBef>
                  <a:spcPts val="0"/>
                </a:spcBef>
                <a:spcAft>
                  <a:spcPts val="0"/>
                </a:spcAft>
              </a:pPr>
              <a:endParaRPr lang="en-US" sz="3200" b="1" dirty="0">
                <a:latin typeface="Helvetica" pitchFamily="2" charset="0"/>
                <a:cs typeface="Arial" panose="020B0604020202020204" pitchFamily="34" charset="0"/>
              </a:endParaRPr>
            </a:p>
          </p:txBody>
        </p:sp>
        <p:sp>
          <p:nvSpPr>
            <p:cNvPr id="84" name="Rectangle 83">
              <a:extLst>
                <a:ext uri="{FF2B5EF4-FFF2-40B4-BE49-F238E27FC236}">
                  <a16:creationId xmlns:a16="http://schemas.microsoft.com/office/drawing/2014/main" id="{CD26DB74-3E13-E741-93A6-52086ABF397F}"/>
                </a:ext>
              </a:extLst>
            </p:cNvPr>
            <p:cNvSpPr>
              <a:spLocks/>
            </p:cNvSpPr>
            <p:nvPr/>
          </p:nvSpPr>
          <p:spPr bwMode="auto">
            <a:xfrm>
              <a:off x="576544" y="12808369"/>
              <a:ext cx="12222089" cy="1272686"/>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Helvetica" pitchFamily="2" charset="0"/>
                  <a:ea typeface="Verdana" pitchFamily="-108" charset="0"/>
                  <a:cs typeface="Verdana" pitchFamily="-108" charset="0"/>
                  <a:sym typeface="Verdana" pitchFamily="-108" charset="0"/>
                </a:rPr>
                <a:t>Workflow</a:t>
              </a:r>
            </a:p>
          </p:txBody>
        </p:sp>
      </p:grpSp>
      <p:sp>
        <p:nvSpPr>
          <p:cNvPr id="90" name="Rectangle 89">
            <a:extLst>
              <a:ext uri="{FF2B5EF4-FFF2-40B4-BE49-F238E27FC236}">
                <a16:creationId xmlns:a16="http://schemas.microsoft.com/office/drawing/2014/main" id="{20C19EE0-ACCE-FC4D-99F1-3686286E6A0D}"/>
              </a:ext>
            </a:extLst>
          </p:cNvPr>
          <p:cNvSpPr>
            <a:spLocks/>
          </p:cNvSpPr>
          <p:nvPr/>
        </p:nvSpPr>
        <p:spPr bwMode="auto">
          <a:xfrm>
            <a:off x="10683904" y="3961026"/>
            <a:ext cx="19743164" cy="777240"/>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Helvetica" pitchFamily="2" charset="0"/>
                <a:ea typeface="Verdana" pitchFamily="-108" charset="0"/>
                <a:cs typeface="Verdana" pitchFamily="-108" charset="0"/>
                <a:sym typeface="Verdana" pitchFamily="-108" charset="0"/>
              </a:rPr>
              <a:t>Data Analysis</a:t>
            </a:r>
          </a:p>
        </p:txBody>
      </p:sp>
      <p:sp>
        <p:nvSpPr>
          <p:cNvPr id="87" name="Rectangle 86">
            <a:extLst>
              <a:ext uri="{FF2B5EF4-FFF2-40B4-BE49-F238E27FC236}">
                <a16:creationId xmlns:a16="http://schemas.microsoft.com/office/drawing/2014/main" id="{6E21DAFF-E9BE-0249-A666-5FCD7EC1DC4F}"/>
              </a:ext>
            </a:extLst>
          </p:cNvPr>
          <p:cNvSpPr>
            <a:spLocks/>
          </p:cNvSpPr>
          <p:nvPr/>
        </p:nvSpPr>
        <p:spPr bwMode="auto">
          <a:xfrm>
            <a:off x="660674" y="26182637"/>
            <a:ext cx="9601200" cy="777240"/>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Helvetica" pitchFamily="2" charset="0"/>
                <a:ea typeface="Verdana" pitchFamily="-108" charset="0"/>
                <a:cs typeface="Verdana" pitchFamily="-108" charset="0"/>
                <a:sym typeface="Verdana" pitchFamily="-108" charset="0"/>
              </a:rPr>
              <a:t>Data Format</a:t>
            </a:r>
          </a:p>
        </p:txBody>
      </p:sp>
      <p:sp>
        <p:nvSpPr>
          <p:cNvPr id="52" name="Rectangle 98">
            <a:extLst>
              <a:ext uri="{FF2B5EF4-FFF2-40B4-BE49-F238E27FC236}">
                <a16:creationId xmlns:a16="http://schemas.microsoft.com/office/drawing/2014/main" id="{EA0D8CCA-DFE3-8D4D-B1FF-C5320F6E4324}"/>
              </a:ext>
            </a:extLst>
          </p:cNvPr>
          <p:cNvSpPr>
            <a:spLocks/>
          </p:cNvSpPr>
          <p:nvPr/>
        </p:nvSpPr>
        <p:spPr bwMode="auto">
          <a:xfrm>
            <a:off x="11140283" y="39365237"/>
            <a:ext cx="10169230" cy="1851707"/>
          </a:xfrm>
          <a:prstGeom prst="rect">
            <a:avLst/>
          </a:prstGeom>
          <a:solidFill>
            <a:schemeClr val="accent1"/>
          </a:solidFill>
          <a:ln w="12700">
            <a:noFill/>
            <a:miter lim="800000"/>
            <a:headEnd/>
            <a:tailEnd/>
          </a:ln>
        </p:spPr>
        <p:txBody>
          <a:bodyPr lIns="0" tIns="0" rIns="0" bIns="0">
            <a:prstTxWarp prst="textNoShape">
              <a:avLst/>
            </a:prstTxWarp>
          </a:bodyPr>
          <a:lstStyle/>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400" b="1" dirty="0">
                <a:solidFill>
                  <a:schemeClr val="tx1"/>
                </a:solidFill>
                <a:latin typeface="Helvetica" pitchFamily="2" charset="0"/>
                <a:ea typeface="Verdana" pitchFamily="-108" charset="0"/>
                <a:cs typeface="Verdana" pitchFamily="-108" charset="0"/>
                <a:sym typeface="Verdana" pitchFamily="-108" charset="0"/>
              </a:rPr>
              <a:t>Resources:</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200" dirty="0">
                <a:solidFill>
                  <a:schemeClr val="tx1"/>
                </a:solidFill>
                <a:latin typeface="Helvetica" pitchFamily="2" charset="0"/>
                <a:ea typeface="Verdana" pitchFamily="-108" charset="0"/>
                <a:cs typeface="Verdana" pitchFamily="-108" charset="0"/>
                <a:sym typeface="Verdana" pitchFamily="-108" charset="0"/>
                <a:hlinkClick r:id="rId5"/>
              </a:rPr>
              <a:t>www.cdc.gov</a:t>
            </a:r>
            <a:r>
              <a:rPr lang="en-US" sz="2200" dirty="0">
                <a:solidFill>
                  <a:schemeClr val="tx1"/>
                </a:solidFill>
                <a:latin typeface="Helvetica" pitchFamily="2" charset="0"/>
                <a:ea typeface="Verdana" pitchFamily="-108" charset="0"/>
                <a:cs typeface="Verdana" pitchFamily="-108" charset="0"/>
                <a:sym typeface="Verdana" pitchFamily="-108" charset="0"/>
              </a:rPr>
              <a:t>, </a:t>
            </a:r>
            <a:r>
              <a:rPr lang="en-US" sz="2200" dirty="0">
                <a:latin typeface="Helvetica" pitchFamily="2" charset="0"/>
                <a:hlinkClick r:id="rId6"/>
              </a:rPr>
              <a:t>www.catalog.data.gov</a:t>
            </a:r>
            <a:r>
              <a:rPr lang="en-US" sz="2200" dirty="0">
                <a:latin typeface="Helvetica" pitchFamily="2" charset="0"/>
              </a:rPr>
              <a:t>, </a:t>
            </a:r>
            <a:r>
              <a:rPr lang="en-US" sz="2200" dirty="0">
                <a:latin typeface="Helvetica" pitchFamily="2" charset="0"/>
                <a:hlinkClick r:id="rId7"/>
              </a:rPr>
              <a:t>www.data.ny.gov</a:t>
            </a:r>
            <a:r>
              <a:rPr lang="en-US" sz="2200" dirty="0">
                <a:latin typeface="Helvetica" pitchFamily="2" charset="0"/>
              </a:rPr>
              <a:t>, </a:t>
            </a:r>
            <a:r>
              <a:rPr lang="en-US" sz="2200" dirty="0">
                <a:latin typeface="Helvetica" pitchFamily="2" charset="0"/>
                <a:hlinkClick r:id="rId8"/>
              </a:rPr>
              <a:t>www.svi.cdc.gov</a:t>
            </a:r>
            <a:endParaRPr lang="en-US" sz="2200" dirty="0">
              <a:latin typeface="Helvetica" pitchFamily="2" charset="0"/>
            </a:endParaRP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200" dirty="0">
                <a:latin typeface="Helvetica" pitchFamily="2" charset="0"/>
                <a:hlinkClick r:id="rId9"/>
              </a:rPr>
              <a:t>https://matplotlib.org/3.1.1/index.html</a:t>
            </a:r>
            <a:r>
              <a:rPr lang="en-US" sz="2200" dirty="0">
                <a:latin typeface="Helvetica" pitchFamily="2" charset="0"/>
              </a:rPr>
              <a:t>, </a:t>
            </a:r>
            <a:r>
              <a:rPr lang="en-US" sz="2200" dirty="0">
                <a:latin typeface="Helvetica" pitchFamily="2" charset="0"/>
                <a:hlinkClick r:id="rId10"/>
              </a:rPr>
              <a:t>https://seaborn.pydata.org/</a:t>
            </a:r>
            <a:r>
              <a:rPr lang="en-US" sz="2200" dirty="0">
                <a:latin typeface="Helvetica" pitchFamily="2" charset="0"/>
              </a:rPr>
              <a:t>, </a:t>
            </a:r>
            <a:r>
              <a:rPr lang="en-US" sz="2200" dirty="0">
                <a:latin typeface="Helvetica" pitchFamily="2" charset="0"/>
                <a:hlinkClick r:id="rId11"/>
              </a:rPr>
              <a:t>https://scikit-learn.org/stable/</a:t>
            </a:r>
            <a:r>
              <a:rPr lang="en-US" sz="2200" dirty="0">
                <a:latin typeface="Helvetica" pitchFamily="2" charset="0"/>
              </a:rPr>
              <a:t>, </a:t>
            </a:r>
            <a:r>
              <a:rPr lang="en-US" sz="2200" dirty="0">
                <a:latin typeface="Helvetica" pitchFamily="2" charset="0"/>
                <a:hlinkClick r:id="rId12"/>
              </a:rPr>
              <a:t>https://pandas.pydata.org/</a:t>
            </a:r>
            <a:r>
              <a:rPr lang="en-US" sz="2200" dirty="0">
                <a:latin typeface="Helvetica" pitchFamily="2" charset="0"/>
              </a:rPr>
              <a:t>  </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endParaRPr lang="en-US" sz="3200" dirty="0">
              <a:latin typeface="Helvetica" pitchFamily="2" charset="0"/>
            </a:endParaRP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endParaRPr lang="en-US" sz="2000" dirty="0">
              <a:solidFill>
                <a:schemeClr val="tx1"/>
              </a:solidFill>
              <a:latin typeface="Helvetica" pitchFamily="2" charset="0"/>
              <a:ea typeface="Verdana" pitchFamily="-108" charset="0"/>
              <a:cs typeface="Verdana" pitchFamily="-108" charset="0"/>
              <a:sym typeface="Verdana" pitchFamily="-108" charset="0"/>
            </a:endParaRPr>
          </a:p>
        </p:txBody>
      </p:sp>
      <p:pic>
        <p:nvPicPr>
          <p:cNvPr id="76" name="Picture 75">
            <a:extLst>
              <a:ext uri="{FF2B5EF4-FFF2-40B4-BE49-F238E27FC236}">
                <a16:creationId xmlns:a16="http://schemas.microsoft.com/office/drawing/2014/main" id="{484792E5-0965-E942-B24B-339EE90BBC34}"/>
              </a:ext>
            </a:extLst>
          </p:cNvPr>
          <p:cNvPicPr>
            <a:picLocks noChangeAspect="1"/>
          </p:cNvPicPr>
          <p:nvPr/>
        </p:nvPicPr>
        <p:blipFill>
          <a:blip r:embed="rId13"/>
          <a:stretch>
            <a:fillRect/>
          </a:stretch>
        </p:blipFill>
        <p:spPr>
          <a:xfrm>
            <a:off x="26441441" y="2484438"/>
            <a:ext cx="3060700" cy="990600"/>
          </a:xfrm>
          <a:prstGeom prst="rect">
            <a:avLst/>
          </a:prstGeom>
        </p:spPr>
      </p:pic>
      <p:pic>
        <p:nvPicPr>
          <p:cNvPr id="77" name="Picture 76">
            <a:extLst>
              <a:ext uri="{FF2B5EF4-FFF2-40B4-BE49-F238E27FC236}">
                <a16:creationId xmlns:a16="http://schemas.microsoft.com/office/drawing/2014/main" id="{4AA0CC0F-F595-7A48-AF5B-EB22DBBCEC89}"/>
              </a:ext>
            </a:extLst>
          </p:cNvPr>
          <p:cNvPicPr>
            <a:picLocks noChangeAspect="1"/>
          </p:cNvPicPr>
          <p:nvPr/>
        </p:nvPicPr>
        <p:blipFill>
          <a:blip r:embed="rId14"/>
          <a:stretch>
            <a:fillRect/>
          </a:stretch>
        </p:blipFill>
        <p:spPr>
          <a:xfrm>
            <a:off x="26018343" y="814697"/>
            <a:ext cx="4249229" cy="1207167"/>
          </a:xfrm>
          <a:prstGeom prst="rect">
            <a:avLst/>
          </a:prstGeom>
        </p:spPr>
      </p:pic>
      <p:pic>
        <p:nvPicPr>
          <p:cNvPr id="78" name="Picture 77">
            <a:extLst>
              <a:ext uri="{FF2B5EF4-FFF2-40B4-BE49-F238E27FC236}">
                <a16:creationId xmlns:a16="http://schemas.microsoft.com/office/drawing/2014/main" id="{00A5E123-2C3F-CD49-BE53-0475D8649F65}"/>
              </a:ext>
            </a:extLst>
          </p:cNvPr>
          <p:cNvPicPr>
            <a:picLocks noChangeAspect="1"/>
          </p:cNvPicPr>
          <p:nvPr/>
        </p:nvPicPr>
        <p:blipFill>
          <a:blip r:embed="rId14"/>
          <a:stretch>
            <a:fillRect/>
          </a:stretch>
        </p:blipFill>
        <p:spPr>
          <a:xfrm>
            <a:off x="3286209" y="39741774"/>
            <a:ext cx="3451089" cy="980423"/>
          </a:xfrm>
          <a:prstGeom prst="rect">
            <a:avLst/>
          </a:prstGeom>
        </p:spPr>
      </p:pic>
      <p:pic>
        <p:nvPicPr>
          <p:cNvPr id="81" name="Picture 80">
            <a:extLst>
              <a:ext uri="{FF2B5EF4-FFF2-40B4-BE49-F238E27FC236}">
                <a16:creationId xmlns:a16="http://schemas.microsoft.com/office/drawing/2014/main" id="{EEC65384-A2F5-6343-B1F6-EFE730FB04B5}"/>
              </a:ext>
            </a:extLst>
          </p:cNvPr>
          <p:cNvPicPr>
            <a:picLocks noChangeAspect="1"/>
          </p:cNvPicPr>
          <p:nvPr/>
        </p:nvPicPr>
        <p:blipFill>
          <a:blip r:embed="rId13"/>
          <a:stretch>
            <a:fillRect/>
          </a:stretch>
        </p:blipFill>
        <p:spPr>
          <a:xfrm>
            <a:off x="6716504" y="39869876"/>
            <a:ext cx="2619020" cy="847650"/>
          </a:xfrm>
          <a:prstGeom prst="rect">
            <a:avLst/>
          </a:prstGeom>
        </p:spPr>
      </p:pic>
      <p:pic>
        <p:nvPicPr>
          <p:cNvPr id="92" name="Picture 91" descr="A blue and white sign&#10;&#10;Description automatically generated">
            <a:extLst>
              <a:ext uri="{FF2B5EF4-FFF2-40B4-BE49-F238E27FC236}">
                <a16:creationId xmlns:a16="http://schemas.microsoft.com/office/drawing/2014/main" id="{5231CF64-6E56-3A4C-8985-D9D8114A0083}"/>
              </a:ext>
            </a:extLst>
          </p:cNvPr>
          <p:cNvPicPr>
            <a:picLocks noChangeAspect="1"/>
          </p:cNvPicPr>
          <p:nvPr/>
        </p:nvPicPr>
        <p:blipFill>
          <a:blip r:embed="rId15"/>
          <a:stretch>
            <a:fillRect/>
          </a:stretch>
        </p:blipFill>
        <p:spPr>
          <a:xfrm>
            <a:off x="9616407" y="39739094"/>
            <a:ext cx="1133314" cy="1059403"/>
          </a:xfrm>
          <a:prstGeom prst="rect">
            <a:avLst/>
          </a:prstGeom>
        </p:spPr>
      </p:pic>
      <p:pic>
        <p:nvPicPr>
          <p:cNvPr id="93" name="Picture 92" descr="A close up of a logo&#10;&#10;Description automatically generated">
            <a:extLst>
              <a:ext uri="{FF2B5EF4-FFF2-40B4-BE49-F238E27FC236}">
                <a16:creationId xmlns:a16="http://schemas.microsoft.com/office/drawing/2014/main" id="{7715C4CA-5F86-7346-B3B9-FCA3E1001769}"/>
              </a:ext>
            </a:extLst>
          </p:cNvPr>
          <p:cNvPicPr>
            <a:picLocks noChangeAspect="1"/>
          </p:cNvPicPr>
          <p:nvPr/>
        </p:nvPicPr>
        <p:blipFill>
          <a:blip r:embed="rId16"/>
          <a:stretch>
            <a:fillRect/>
          </a:stretch>
        </p:blipFill>
        <p:spPr>
          <a:xfrm>
            <a:off x="5177637" y="1798638"/>
            <a:ext cx="4249229" cy="2134316"/>
          </a:xfrm>
          <a:prstGeom prst="rect">
            <a:avLst/>
          </a:prstGeom>
        </p:spPr>
      </p:pic>
      <p:pic>
        <p:nvPicPr>
          <p:cNvPr id="20" name="Picture 19" descr="A screenshot of a cell phone&#10;&#10;Description automatically generated">
            <a:extLst>
              <a:ext uri="{FF2B5EF4-FFF2-40B4-BE49-F238E27FC236}">
                <a16:creationId xmlns:a16="http://schemas.microsoft.com/office/drawing/2014/main" id="{EE72F847-0246-BF4D-9801-475974F5E2F1}"/>
              </a:ext>
            </a:extLst>
          </p:cNvPr>
          <p:cNvPicPr>
            <a:picLocks noChangeAspect="1"/>
          </p:cNvPicPr>
          <p:nvPr/>
        </p:nvPicPr>
        <p:blipFill>
          <a:blip r:embed="rId17"/>
          <a:stretch>
            <a:fillRect/>
          </a:stretch>
        </p:blipFill>
        <p:spPr>
          <a:xfrm>
            <a:off x="362194" y="14676437"/>
            <a:ext cx="10401452" cy="6507860"/>
          </a:xfrm>
          <a:prstGeom prst="rect">
            <a:avLst/>
          </a:prstGeom>
        </p:spPr>
      </p:pic>
      <p:sp>
        <p:nvSpPr>
          <p:cNvPr id="30" name="TextBox 29">
            <a:extLst>
              <a:ext uri="{FF2B5EF4-FFF2-40B4-BE49-F238E27FC236}">
                <a16:creationId xmlns:a16="http://schemas.microsoft.com/office/drawing/2014/main" id="{3759D045-9C2B-E34C-8890-3F8772AC7C21}"/>
              </a:ext>
            </a:extLst>
          </p:cNvPr>
          <p:cNvSpPr txBox="1"/>
          <p:nvPr/>
        </p:nvSpPr>
        <p:spPr>
          <a:xfrm>
            <a:off x="677314" y="27002799"/>
            <a:ext cx="9588330" cy="12095619"/>
          </a:xfrm>
          <a:prstGeom prst="rect">
            <a:avLst/>
          </a:prstGeom>
          <a:noFill/>
        </p:spPr>
        <p:txBody>
          <a:bodyPr wrap="square" rtlCol="0">
            <a:spAutoFit/>
          </a:bodyPr>
          <a:lstStyle/>
          <a:p>
            <a:r>
              <a:rPr lang="en-US" sz="3000" b="1" dirty="0">
                <a:latin typeface="Helvetica" pitchFamily="2" charset="0"/>
              </a:rPr>
              <a:t>NYSERDA Low-to-Moderate-Income New York State Census Population Analysis Dataset</a:t>
            </a:r>
          </a:p>
          <a:p>
            <a:pPr>
              <a:buFont typeface="+mj-lt"/>
              <a:buAutoNum type="arabicPeriod"/>
            </a:pPr>
            <a:r>
              <a:rPr lang="en-US" sz="3000" dirty="0">
                <a:latin typeface="Helvetica" pitchFamily="2" charset="0"/>
              </a:rPr>
              <a:t> Collected from: </a:t>
            </a:r>
            <a:r>
              <a:rPr lang="en-US" sz="3000" dirty="0" err="1">
                <a:latin typeface="Helvetica" pitchFamily="2" charset="0"/>
              </a:rPr>
              <a:t>catalog.data.gov</a:t>
            </a:r>
            <a:endParaRPr lang="en-US" sz="3000" dirty="0">
              <a:latin typeface="Helvetica" pitchFamily="2" charset="0"/>
            </a:endParaRPr>
          </a:p>
          <a:p>
            <a:pPr>
              <a:buFont typeface="+mj-lt"/>
              <a:buAutoNum type="arabicPeriod"/>
            </a:pPr>
            <a:r>
              <a:rPr lang="en-US" sz="3000" dirty="0">
                <a:latin typeface="Helvetica" pitchFamily="2" charset="0"/>
              </a:rPr>
              <a:t> Type of file: CSV</a:t>
            </a:r>
          </a:p>
          <a:p>
            <a:pPr>
              <a:buFont typeface="+mj-lt"/>
              <a:buAutoNum type="arabicPeriod"/>
            </a:pPr>
            <a:r>
              <a:rPr lang="en-US" sz="3000" dirty="0">
                <a:latin typeface="Helvetica" pitchFamily="2" charset="0"/>
              </a:rPr>
              <a:t> Publisher: </a:t>
            </a:r>
            <a:r>
              <a:rPr lang="en-US" sz="3000" dirty="0" err="1">
                <a:latin typeface="Helvetica" pitchFamily="2" charset="0"/>
              </a:rPr>
              <a:t>data.ny.gov</a:t>
            </a:r>
            <a:endParaRPr lang="en-US" sz="3000" dirty="0">
              <a:latin typeface="Helvetica" pitchFamily="2" charset="0"/>
            </a:endParaRPr>
          </a:p>
          <a:p>
            <a:pPr>
              <a:buFont typeface="+mj-lt"/>
              <a:buAutoNum type="arabicPeriod"/>
            </a:pPr>
            <a:r>
              <a:rPr lang="en-US" sz="3000" dirty="0">
                <a:latin typeface="Helvetica" pitchFamily="2" charset="0"/>
              </a:rPr>
              <a:t> Maintainer: NY Open data</a:t>
            </a:r>
          </a:p>
          <a:p>
            <a:pPr>
              <a:buFont typeface="+mj-lt"/>
              <a:buAutoNum type="arabicPeriod"/>
            </a:pPr>
            <a:r>
              <a:rPr lang="en-US" sz="3000" dirty="0">
                <a:latin typeface="Helvetica" pitchFamily="2" charset="0"/>
              </a:rPr>
              <a:t> Maintainer email: </a:t>
            </a:r>
            <a:r>
              <a:rPr lang="en-US" sz="3000" dirty="0" err="1">
                <a:latin typeface="Helvetica" pitchFamily="2" charset="0"/>
              </a:rPr>
              <a:t>openny@nyserda.ny.gov</a:t>
            </a:r>
            <a:endParaRPr lang="en-US" sz="3000" dirty="0">
              <a:latin typeface="Helvetica" pitchFamily="2" charset="0"/>
            </a:endParaRPr>
          </a:p>
          <a:p>
            <a:pPr>
              <a:buFont typeface="+mj-lt"/>
              <a:buAutoNum type="arabicPeriod"/>
            </a:pPr>
            <a:r>
              <a:rPr lang="en-US" sz="3000" dirty="0">
                <a:latin typeface="Helvetica" pitchFamily="2" charset="0"/>
              </a:rPr>
              <a:t> Time: 2013-2015 </a:t>
            </a:r>
            <a:br>
              <a:rPr lang="en-US" sz="3000" dirty="0">
                <a:latin typeface="Helvetica" pitchFamily="2" charset="0"/>
              </a:rPr>
            </a:br>
            <a:endParaRPr lang="en-US" sz="3000" dirty="0">
              <a:latin typeface="Helvetica" pitchFamily="2" charset="0"/>
            </a:endParaRPr>
          </a:p>
          <a:p>
            <a:r>
              <a:rPr lang="en-US" sz="3000" b="1" dirty="0">
                <a:latin typeface="Helvetica" pitchFamily="2" charset="0"/>
              </a:rPr>
              <a:t>Heart Disease Mortality Data Among US Adults (35+) by State/Territory and County </a:t>
            </a:r>
          </a:p>
          <a:p>
            <a:pPr>
              <a:buFont typeface="+mj-lt"/>
              <a:buAutoNum type="arabicPeriod"/>
            </a:pPr>
            <a:r>
              <a:rPr lang="en-US" sz="3000" dirty="0">
                <a:latin typeface="Helvetica" pitchFamily="2" charset="0"/>
              </a:rPr>
              <a:t> Collected from: </a:t>
            </a:r>
            <a:r>
              <a:rPr lang="en-US" sz="3000" dirty="0" err="1">
                <a:latin typeface="Helvetica" pitchFamily="2" charset="0"/>
              </a:rPr>
              <a:t>catalog.data.gov</a:t>
            </a:r>
            <a:endParaRPr lang="en-US" sz="3000" dirty="0">
              <a:latin typeface="Helvetica" pitchFamily="2" charset="0"/>
            </a:endParaRPr>
          </a:p>
          <a:p>
            <a:pPr>
              <a:buFont typeface="+mj-lt"/>
              <a:buAutoNum type="arabicPeriod"/>
            </a:pPr>
            <a:r>
              <a:rPr lang="en-US" sz="3000" dirty="0">
                <a:latin typeface="Helvetica" pitchFamily="2" charset="0"/>
              </a:rPr>
              <a:t> Type of file: CSV</a:t>
            </a:r>
          </a:p>
          <a:p>
            <a:r>
              <a:rPr lang="en-US" sz="3000" dirty="0">
                <a:latin typeface="Helvetica" pitchFamily="2" charset="0"/>
              </a:rPr>
              <a:t>3. Publisher: Centers for Disease Control and Prevention</a:t>
            </a:r>
          </a:p>
          <a:p>
            <a:r>
              <a:rPr lang="en-US" sz="3000" dirty="0">
                <a:latin typeface="Helvetica" pitchFamily="2" charset="0"/>
              </a:rPr>
              <a:t>4. Maintainer: NY Open data</a:t>
            </a:r>
          </a:p>
          <a:p>
            <a:r>
              <a:rPr lang="en-US" sz="3000" dirty="0">
                <a:latin typeface="Helvetica" pitchFamily="2" charset="0"/>
              </a:rPr>
              <a:t>5. Maintainer email: </a:t>
            </a:r>
            <a:r>
              <a:rPr lang="en-US" sz="3000" dirty="0" err="1">
                <a:latin typeface="Helvetica" pitchFamily="2" charset="0"/>
              </a:rPr>
              <a:t>openny@nyserda.ny.gov</a:t>
            </a:r>
            <a:endParaRPr lang="en-US" sz="3000" dirty="0">
              <a:latin typeface="Helvetica" pitchFamily="2" charset="0"/>
            </a:endParaRPr>
          </a:p>
          <a:p>
            <a:r>
              <a:rPr lang="en-US" sz="3000" dirty="0">
                <a:latin typeface="Helvetica" pitchFamily="2" charset="0"/>
              </a:rPr>
              <a:t>6. Time: 2013-2015</a:t>
            </a:r>
          </a:p>
          <a:p>
            <a:endParaRPr lang="en-US" sz="3000" dirty="0">
              <a:latin typeface="Helvetica" pitchFamily="2" charset="0"/>
            </a:endParaRPr>
          </a:p>
          <a:p>
            <a:r>
              <a:rPr lang="en-US" sz="3000" b="1" dirty="0">
                <a:latin typeface="Helvetica" pitchFamily="2" charset="0"/>
              </a:rPr>
              <a:t>Social Vulnerability Index 2012 - 2014 </a:t>
            </a:r>
          </a:p>
          <a:p>
            <a:r>
              <a:rPr lang="en-US" sz="3000" dirty="0">
                <a:latin typeface="Helvetica" pitchFamily="2" charset="0"/>
              </a:rPr>
              <a:t>Collected from: </a:t>
            </a:r>
            <a:r>
              <a:rPr lang="en-US" sz="3000" dirty="0" err="1">
                <a:latin typeface="Helvetica" pitchFamily="2" charset="0"/>
              </a:rPr>
              <a:t>svi.cdc.gov</a:t>
            </a:r>
            <a:r>
              <a:rPr lang="en-US" sz="3000" dirty="0">
                <a:latin typeface="Helvetica" pitchFamily="2" charset="0"/>
              </a:rPr>
              <a:t> </a:t>
            </a:r>
          </a:p>
          <a:p>
            <a:pPr>
              <a:buFont typeface="+mj-lt"/>
              <a:buAutoNum type="arabicPeriod"/>
            </a:pPr>
            <a:r>
              <a:rPr lang="en-US" sz="3000" dirty="0">
                <a:latin typeface="Helvetica" pitchFamily="2" charset="0"/>
              </a:rPr>
              <a:t> Type of file: CSV</a:t>
            </a:r>
          </a:p>
          <a:p>
            <a:pPr>
              <a:buFont typeface="+mj-lt"/>
              <a:buAutoNum type="arabicPeriod"/>
            </a:pPr>
            <a:r>
              <a:rPr lang="en-US" sz="3000" dirty="0">
                <a:latin typeface="Helvetica" pitchFamily="2" charset="0"/>
              </a:rPr>
              <a:t> Publisher: </a:t>
            </a:r>
            <a:r>
              <a:rPr lang="en-US" sz="3000" dirty="0" err="1">
                <a:latin typeface="Helvetica" pitchFamily="2" charset="0"/>
              </a:rPr>
              <a:t>cdc.gov</a:t>
            </a:r>
            <a:endParaRPr lang="en-US" sz="3000" dirty="0">
              <a:latin typeface="Helvetica" pitchFamily="2" charset="0"/>
            </a:endParaRPr>
          </a:p>
          <a:p>
            <a:pPr>
              <a:buFont typeface="+mj-lt"/>
              <a:buAutoNum type="arabicPeriod"/>
            </a:pPr>
            <a:r>
              <a:rPr lang="en-US" sz="3000" dirty="0">
                <a:latin typeface="Helvetica" pitchFamily="2" charset="0"/>
              </a:rPr>
              <a:t> Maintainer: Centers for Disease Control and Prevention </a:t>
            </a:r>
          </a:p>
          <a:p>
            <a:r>
              <a:rPr lang="en-US" sz="3000" dirty="0">
                <a:latin typeface="Helvetica" pitchFamily="2" charset="0"/>
              </a:rPr>
              <a:t>4. Maintainer email: </a:t>
            </a:r>
            <a:r>
              <a:rPr lang="en-US" sz="3000" dirty="0" err="1">
                <a:latin typeface="Helvetica" pitchFamily="2" charset="0"/>
              </a:rPr>
              <a:t>dhdsprequests@cdc.gov</a:t>
            </a:r>
            <a:endParaRPr lang="en-US" sz="3000" dirty="0">
              <a:latin typeface="Helvetica" pitchFamily="2" charset="0"/>
            </a:endParaRPr>
          </a:p>
        </p:txBody>
      </p:sp>
      <p:sp>
        <p:nvSpPr>
          <p:cNvPr id="31" name="TextBox 30">
            <a:extLst>
              <a:ext uri="{FF2B5EF4-FFF2-40B4-BE49-F238E27FC236}">
                <a16:creationId xmlns:a16="http://schemas.microsoft.com/office/drawing/2014/main" id="{08A64960-8E5D-0B42-B78A-9E940233F8BE}"/>
              </a:ext>
            </a:extLst>
          </p:cNvPr>
          <p:cNvSpPr txBox="1"/>
          <p:nvPr/>
        </p:nvSpPr>
        <p:spPr>
          <a:xfrm>
            <a:off x="10683904" y="4932397"/>
            <a:ext cx="9944737" cy="7792903"/>
          </a:xfrm>
          <a:prstGeom prst="rect">
            <a:avLst/>
          </a:prstGeom>
          <a:noFill/>
        </p:spPr>
        <p:txBody>
          <a:bodyPr wrap="square" rtlCol="0">
            <a:spAutoFit/>
          </a:bodyPr>
          <a:lstStyle/>
          <a:p>
            <a:pPr algn="ctr"/>
            <a:r>
              <a:rPr lang="en-US" sz="3600" b="1" dirty="0">
                <a:solidFill>
                  <a:schemeClr val="accent1">
                    <a:lumMod val="25000"/>
                  </a:schemeClr>
                </a:solidFill>
                <a:latin typeface="Helvetica" pitchFamily="2" charset="0"/>
              </a:rPr>
              <a:t>Relationship Between Heart Disease Rate and Median Income in New York State </a:t>
            </a:r>
          </a:p>
          <a:p>
            <a:pPr algn="ctr"/>
            <a:endParaRPr lang="en-US" sz="4000" b="1" i="1" dirty="0">
              <a:latin typeface="Helvetica" pitchFamily="2" charset="0"/>
            </a:endParaRPr>
          </a:p>
          <a:p>
            <a:pPr algn="ctr"/>
            <a:endParaRPr lang="en-US" sz="4000" b="1" i="1" dirty="0">
              <a:latin typeface="Helvetica" pitchFamily="2" charset="0"/>
            </a:endParaRPr>
          </a:p>
          <a:p>
            <a:pPr algn="ctr"/>
            <a:endParaRPr lang="en-US" sz="4000" b="1" i="1" dirty="0">
              <a:latin typeface="Helvetica" pitchFamily="2" charset="0"/>
            </a:endParaRPr>
          </a:p>
          <a:p>
            <a:pPr algn="ctr"/>
            <a:endParaRPr lang="en-US" sz="4000" b="1" i="1" dirty="0">
              <a:latin typeface="Helvetica" pitchFamily="2" charset="0"/>
            </a:endParaRPr>
          </a:p>
          <a:p>
            <a:pPr algn="ctr"/>
            <a:endParaRPr lang="en-US" sz="4000" b="1" i="1" dirty="0">
              <a:latin typeface="Helvetica" pitchFamily="2" charset="0"/>
            </a:endParaRPr>
          </a:p>
          <a:p>
            <a:pPr algn="ctr"/>
            <a:endParaRPr lang="en-US" sz="4000" b="1" i="1" dirty="0">
              <a:latin typeface="Helvetica" pitchFamily="2" charset="0"/>
            </a:endParaRPr>
          </a:p>
          <a:p>
            <a:pPr algn="ctr"/>
            <a:endParaRPr lang="en-US" sz="4000" b="1" i="1" dirty="0">
              <a:latin typeface="Helvetica" pitchFamily="2" charset="0"/>
            </a:endParaRPr>
          </a:p>
          <a:p>
            <a:pPr algn="ctr"/>
            <a:endParaRPr lang="en-US" sz="4000" b="1" i="1" dirty="0">
              <a:latin typeface="Helvetica" pitchFamily="2" charset="0"/>
            </a:endParaRPr>
          </a:p>
          <a:p>
            <a:pPr algn="ctr"/>
            <a:endParaRPr lang="en-US" sz="4000" b="1" dirty="0">
              <a:latin typeface="Helvetica" pitchFamily="2" charset="0"/>
            </a:endParaRPr>
          </a:p>
          <a:p>
            <a:pPr algn="ctr"/>
            <a:br>
              <a:rPr lang="en-US" dirty="0">
                <a:latin typeface="Helvetica" pitchFamily="2" charset="0"/>
              </a:rPr>
            </a:br>
            <a:endParaRPr lang="en-US" dirty="0">
              <a:latin typeface="Helvetica" pitchFamily="2" charset="0"/>
            </a:endParaRPr>
          </a:p>
          <a:p>
            <a:pPr algn="ctr"/>
            <a:endParaRPr lang="en-US" dirty="0">
              <a:latin typeface="Helvetica" pitchFamily="2" charset="0"/>
            </a:endParaRPr>
          </a:p>
        </p:txBody>
      </p:sp>
      <p:pic>
        <p:nvPicPr>
          <p:cNvPr id="34" name="Picture 33" descr="A screenshot of a cell phone&#10;&#10;Description automatically generated">
            <a:extLst>
              <a:ext uri="{FF2B5EF4-FFF2-40B4-BE49-F238E27FC236}">
                <a16:creationId xmlns:a16="http://schemas.microsoft.com/office/drawing/2014/main" id="{CC218680-9011-BC4D-8804-A7108127C552}"/>
              </a:ext>
            </a:extLst>
          </p:cNvPr>
          <p:cNvPicPr>
            <a:picLocks noChangeAspect="1"/>
          </p:cNvPicPr>
          <p:nvPr/>
        </p:nvPicPr>
        <p:blipFill>
          <a:blip r:embed="rId18"/>
          <a:stretch>
            <a:fillRect/>
          </a:stretch>
        </p:blipFill>
        <p:spPr>
          <a:xfrm>
            <a:off x="11681648" y="6234561"/>
            <a:ext cx="7867871" cy="4336072"/>
          </a:xfrm>
          <a:prstGeom prst="rect">
            <a:avLst/>
          </a:prstGeom>
        </p:spPr>
      </p:pic>
      <p:pic>
        <p:nvPicPr>
          <p:cNvPr id="41" name="Picture 40" descr="A close up of a logo&#10;&#10;Description automatically generated">
            <a:extLst>
              <a:ext uri="{FF2B5EF4-FFF2-40B4-BE49-F238E27FC236}">
                <a16:creationId xmlns:a16="http://schemas.microsoft.com/office/drawing/2014/main" id="{70B9F3DB-4377-2D4A-82F7-150DF366B58C}"/>
              </a:ext>
            </a:extLst>
          </p:cNvPr>
          <p:cNvPicPr>
            <a:picLocks noChangeAspect="1"/>
          </p:cNvPicPr>
          <p:nvPr/>
        </p:nvPicPr>
        <p:blipFill>
          <a:blip r:embed="rId19"/>
          <a:stretch>
            <a:fillRect/>
          </a:stretch>
        </p:blipFill>
        <p:spPr>
          <a:xfrm>
            <a:off x="10454481" y="11246994"/>
            <a:ext cx="6125740" cy="3617483"/>
          </a:xfrm>
          <a:prstGeom prst="rect">
            <a:avLst/>
          </a:prstGeom>
        </p:spPr>
      </p:pic>
      <p:pic>
        <p:nvPicPr>
          <p:cNvPr id="57" name="Picture 56" descr="A close up of a map&#10;&#10;Description automatically generated">
            <a:extLst>
              <a:ext uri="{FF2B5EF4-FFF2-40B4-BE49-F238E27FC236}">
                <a16:creationId xmlns:a16="http://schemas.microsoft.com/office/drawing/2014/main" id="{140735CC-5196-F146-A448-D6754CC98D95}"/>
              </a:ext>
            </a:extLst>
          </p:cNvPr>
          <p:cNvPicPr>
            <a:picLocks noChangeAspect="1"/>
          </p:cNvPicPr>
          <p:nvPr/>
        </p:nvPicPr>
        <p:blipFill>
          <a:blip r:embed="rId20"/>
          <a:stretch>
            <a:fillRect/>
          </a:stretch>
        </p:blipFill>
        <p:spPr>
          <a:xfrm>
            <a:off x="15559881" y="11227748"/>
            <a:ext cx="5479718" cy="3568189"/>
          </a:xfrm>
          <a:prstGeom prst="rect">
            <a:avLst/>
          </a:prstGeom>
        </p:spPr>
      </p:pic>
      <p:sp>
        <p:nvSpPr>
          <p:cNvPr id="58" name="TextBox 57">
            <a:extLst>
              <a:ext uri="{FF2B5EF4-FFF2-40B4-BE49-F238E27FC236}">
                <a16:creationId xmlns:a16="http://schemas.microsoft.com/office/drawing/2014/main" id="{BF3B9410-C2E5-0B4F-ABE7-FCA68E979F57}"/>
              </a:ext>
            </a:extLst>
          </p:cNvPr>
          <p:cNvSpPr txBox="1"/>
          <p:nvPr/>
        </p:nvSpPr>
        <p:spPr>
          <a:xfrm>
            <a:off x="11140281" y="15464294"/>
            <a:ext cx="9244971" cy="1508105"/>
          </a:xfrm>
          <a:prstGeom prst="rect">
            <a:avLst/>
          </a:prstGeom>
          <a:noFill/>
        </p:spPr>
        <p:txBody>
          <a:bodyPr wrap="square" rtlCol="0">
            <a:spAutoFit/>
          </a:bodyPr>
          <a:lstStyle/>
          <a:p>
            <a:pPr marL="457200" indent="-457200">
              <a:buFont typeface="Arial" panose="020B0604020202020204" pitchFamily="34" charset="0"/>
              <a:buChar char="•"/>
            </a:pPr>
            <a:r>
              <a:rPr lang="en-US" sz="3000" dirty="0">
                <a:latin typeface="Helvetica" pitchFamily="2" charset="0"/>
              </a:rPr>
              <a:t>Heart disease mortality rate is usually inversely related to median income in New York. </a:t>
            </a:r>
          </a:p>
          <a:p>
            <a:endParaRPr lang="en-US" sz="3000" dirty="0">
              <a:latin typeface="Helvetica" pitchFamily="2" charset="0"/>
            </a:endParaRPr>
          </a:p>
        </p:txBody>
      </p:sp>
      <p:sp>
        <p:nvSpPr>
          <p:cNvPr id="59" name="TextBox 58">
            <a:extLst>
              <a:ext uri="{FF2B5EF4-FFF2-40B4-BE49-F238E27FC236}">
                <a16:creationId xmlns:a16="http://schemas.microsoft.com/office/drawing/2014/main" id="{07539B12-4C60-974E-873B-711E25B0F479}"/>
              </a:ext>
            </a:extLst>
          </p:cNvPr>
          <p:cNvSpPr txBox="1"/>
          <p:nvPr/>
        </p:nvSpPr>
        <p:spPr>
          <a:xfrm>
            <a:off x="11292681" y="16810037"/>
            <a:ext cx="8610600" cy="1754326"/>
          </a:xfrm>
          <a:prstGeom prst="rect">
            <a:avLst/>
          </a:prstGeom>
          <a:noFill/>
        </p:spPr>
        <p:txBody>
          <a:bodyPr wrap="square" rtlCol="0">
            <a:spAutoFit/>
          </a:bodyPr>
          <a:lstStyle/>
          <a:p>
            <a:pPr algn="ctr"/>
            <a:r>
              <a:rPr lang="en-US" sz="3600" b="1" dirty="0">
                <a:solidFill>
                  <a:schemeClr val="accent1">
                    <a:lumMod val="25000"/>
                  </a:schemeClr>
                </a:solidFill>
                <a:latin typeface="Helvetica" pitchFamily="2" charset="0"/>
              </a:rPr>
              <a:t>Relationship Between Heart Disease Rate and Social Vulnerability </a:t>
            </a:r>
          </a:p>
          <a:p>
            <a:pPr algn="ctr"/>
            <a:endParaRPr lang="en-US" sz="3600" b="1" dirty="0">
              <a:latin typeface="Helvetica" pitchFamily="2" charset="0"/>
            </a:endParaRPr>
          </a:p>
        </p:txBody>
      </p:sp>
      <p:sp>
        <p:nvSpPr>
          <p:cNvPr id="71" name="TextBox 70">
            <a:extLst>
              <a:ext uri="{FF2B5EF4-FFF2-40B4-BE49-F238E27FC236}">
                <a16:creationId xmlns:a16="http://schemas.microsoft.com/office/drawing/2014/main" id="{2CC1BBBB-CF94-FF4D-850E-4AD69ED00EE4}"/>
              </a:ext>
            </a:extLst>
          </p:cNvPr>
          <p:cNvSpPr txBox="1"/>
          <p:nvPr/>
        </p:nvSpPr>
        <p:spPr>
          <a:xfrm>
            <a:off x="13385054" y="26911590"/>
            <a:ext cx="4035079" cy="812530"/>
          </a:xfrm>
          <a:prstGeom prst="rect">
            <a:avLst/>
          </a:prstGeom>
          <a:noFill/>
        </p:spPr>
        <p:txBody>
          <a:bodyPr wrap="none" rtlCol="0">
            <a:spAutoFit/>
          </a:bodyPr>
          <a:lstStyle/>
          <a:p>
            <a:r>
              <a:rPr lang="en-US" sz="2400" dirty="0">
                <a:latin typeface="Helvetica" pitchFamily="2" charset="0"/>
              </a:rPr>
              <a:t>Heart disease mortality rate </a:t>
            </a:r>
            <a:endParaRPr lang="en-US" dirty="0">
              <a:latin typeface="Helvetica" pitchFamily="2" charset="0"/>
            </a:endParaRPr>
          </a:p>
          <a:p>
            <a:endParaRPr lang="en-US" dirty="0">
              <a:latin typeface="Helvetica" pitchFamily="2" charset="0"/>
            </a:endParaRPr>
          </a:p>
        </p:txBody>
      </p:sp>
      <p:sp>
        <p:nvSpPr>
          <p:cNvPr id="72" name="TextBox 71">
            <a:extLst>
              <a:ext uri="{FF2B5EF4-FFF2-40B4-BE49-F238E27FC236}">
                <a16:creationId xmlns:a16="http://schemas.microsoft.com/office/drawing/2014/main" id="{78475261-AE3E-B94F-B4AA-4DF0C8A66D0C}"/>
              </a:ext>
            </a:extLst>
          </p:cNvPr>
          <p:cNvSpPr txBox="1"/>
          <p:nvPr/>
        </p:nvSpPr>
        <p:spPr>
          <a:xfrm>
            <a:off x="11133039" y="30184894"/>
            <a:ext cx="4655442" cy="812530"/>
          </a:xfrm>
          <a:prstGeom prst="rect">
            <a:avLst/>
          </a:prstGeom>
          <a:noFill/>
        </p:spPr>
        <p:txBody>
          <a:bodyPr wrap="none" rtlCol="0">
            <a:spAutoFit/>
          </a:bodyPr>
          <a:lstStyle/>
          <a:p>
            <a:pPr algn="ctr"/>
            <a:r>
              <a:rPr lang="en-US" sz="2400" dirty="0">
                <a:latin typeface="Helvetica" pitchFamily="2" charset="0"/>
              </a:rPr>
              <a:t>Overall social vulnerability index </a:t>
            </a:r>
            <a:endParaRPr lang="en-US" dirty="0">
              <a:latin typeface="Helvetica" pitchFamily="2" charset="0"/>
            </a:endParaRPr>
          </a:p>
          <a:p>
            <a:endParaRPr lang="en-US" dirty="0">
              <a:latin typeface="Helvetica" pitchFamily="2" charset="0"/>
            </a:endParaRPr>
          </a:p>
        </p:txBody>
      </p:sp>
      <p:pic>
        <p:nvPicPr>
          <p:cNvPr id="75" name="Picture 74" descr="A screenshot of a cell phone&#10;&#10;Description automatically generated">
            <a:extLst>
              <a:ext uri="{FF2B5EF4-FFF2-40B4-BE49-F238E27FC236}">
                <a16:creationId xmlns:a16="http://schemas.microsoft.com/office/drawing/2014/main" id="{9E60CD13-9DCF-854B-B525-27B04756AAF6}"/>
              </a:ext>
            </a:extLst>
          </p:cNvPr>
          <p:cNvPicPr>
            <a:picLocks noChangeAspect="1"/>
          </p:cNvPicPr>
          <p:nvPr/>
        </p:nvPicPr>
        <p:blipFill>
          <a:blip r:embed="rId21"/>
          <a:stretch>
            <a:fillRect/>
          </a:stretch>
        </p:blipFill>
        <p:spPr>
          <a:xfrm>
            <a:off x="22535165" y="6240671"/>
            <a:ext cx="5985169" cy="3845496"/>
          </a:xfrm>
          <a:prstGeom prst="rect">
            <a:avLst/>
          </a:prstGeom>
        </p:spPr>
      </p:pic>
      <p:sp>
        <p:nvSpPr>
          <p:cNvPr id="108" name="TextBox 107">
            <a:extLst>
              <a:ext uri="{FF2B5EF4-FFF2-40B4-BE49-F238E27FC236}">
                <a16:creationId xmlns:a16="http://schemas.microsoft.com/office/drawing/2014/main" id="{FD220490-06CF-8740-BC6D-422E2316B515}"/>
              </a:ext>
            </a:extLst>
          </p:cNvPr>
          <p:cNvSpPr txBox="1"/>
          <p:nvPr/>
        </p:nvSpPr>
        <p:spPr>
          <a:xfrm>
            <a:off x="16111995" y="30211884"/>
            <a:ext cx="4019886" cy="1181862"/>
          </a:xfrm>
          <a:prstGeom prst="rect">
            <a:avLst/>
          </a:prstGeom>
          <a:noFill/>
        </p:spPr>
        <p:txBody>
          <a:bodyPr wrap="square" rtlCol="0">
            <a:spAutoFit/>
          </a:bodyPr>
          <a:lstStyle/>
          <a:p>
            <a:pPr algn="ctr"/>
            <a:r>
              <a:rPr lang="en-US" sz="2400" dirty="0">
                <a:latin typeface="Helvetica" pitchFamily="2" charset="0"/>
              </a:rPr>
              <a:t>Household Composition and Disability </a:t>
            </a:r>
          </a:p>
          <a:p>
            <a:endParaRPr lang="en-US" dirty="0">
              <a:latin typeface="Helvetica" pitchFamily="2" charset="0"/>
            </a:endParaRPr>
          </a:p>
        </p:txBody>
      </p:sp>
      <p:sp>
        <p:nvSpPr>
          <p:cNvPr id="110" name="TextBox 109">
            <a:extLst>
              <a:ext uri="{FF2B5EF4-FFF2-40B4-BE49-F238E27FC236}">
                <a16:creationId xmlns:a16="http://schemas.microsoft.com/office/drawing/2014/main" id="{3B10B412-52EB-7E41-A55E-99FEB355F9EA}"/>
              </a:ext>
            </a:extLst>
          </p:cNvPr>
          <p:cNvSpPr txBox="1"/>
          <p:nvPr/>
        </p:nvSpPr>
        <p:spPr>
          <a:xfrm>
            <a:off x="16433946" y="33720565"/>
            <a:ext cx="3316935" cy="812530"/>
          </a:xfrm>
          <a:prstGeom prst="rect">
            <a:avLst/>
          </a:prstGeom>
          <a:noFill/>
        </p:spPr>
        <p:txBody>
          <a:bodyPr wrap="none" rtlCol="0">
            <a:spAutoFit/>
          </a:bodyPr>
          <a:lstStyle/>
          <a:p>
            <a:pPr algn="ctr"/>
            <a:r>
              <a:rPr lang="en-US" sz="2400" dirty="0">
                <a:latin typeface="Helvetica" pitchFamily="2" charset="0"/>
              </a:rPr>
              <a:t>Socioeconomic Status </a:t>
            </a:r>
          </a:p>
          <a:p>
            <a:endParaRPr lang="en-US" dirty="0">
              <a:latin typeface="Helvetica" pitchFamily="2" charset="0"/>
            </a:endParaRPr>
          </a:p>
        </p:txBody>
      </p:sp>
      <p:sp>
        <p:nvSpPr>
          <p:cNvPr id="111" name="TextBox 110">
            <a:extLst>
              <a:ext uri="{FF2B5EF4-FFF2-40B4-BE49-F238E27FC236}">
                <a16:creationId xmlns:a16="http://schemas.microsoft.com/office/drawing/2014/main" id="{B23EF84B-F55C-804C-A210-F1C350BD8003}"/>
              </a:ext>
            </a:extLst>
          </p:cNvPr>
          <p:cNvSpPr txBox="1"/>
          <p:nvPr/>
        </p:nvSpPr>
        <p:spPr>
          <a:xfrm>
            <a:off x="11352204" y="33720565"/>
            <a:ext cx="4055277" cy="812530"/>
          </a:xfrm>
          <a:prstGeom prst="rect">
            <a:avLst/>
          </a:prstGeom>
          <a:noFill/>
        </p:spPr>
        <p:txBody>
          <a:bodyPr wrap="none" rtlCol="0">
            <a:spAutoFit/>
          </a:bodyPr>
          <a:lstStyle/>
          <a:p>
            <a:pPr algn="ctr"/>
            <a:r>
              <a:rPr lang="en-US" sz="2400" dirty="0">
                <a:latin typeface="Helvetica" pitchFamily="2" charset="0"/>
              </a:rPr>
              <a:t>Housing and Transportation </a:t>
            </a:r>
          </a:p>
          <a:p>
            <a:pPr algn="ctr"/>
            <a:endParaRPr lang="en-US" dirty="0">
              <a:latin typeface="Helvetica" pitchFamily="2" charset="0"/>
            </a:endParaRPr>
          </a:p>
        </p:txBody>
      </p:sp>
      <p:sp>
        <p:nvSpPr>
          <p:cNvPr id="79" name="TextBox 78">
            <a:extLst>
              <a:ext uri="{FF2B5EF4-FFF2-40B4-BE49-F238E27FC236}">
                <a16:creationId xmlns:a16="http://schemas.microsoft.com/office/drawing/2014/main" id="{61F090E0-DDC2-0745-AEC3-6D153D057984}"/>
              </a:ext>
            </a:extLst>
          </p:cNvPr>
          <p:cNvSpPr txBox="1"/>
          <p:nvPr/>
        </p:nvSpPr>
        <p:spPr>
          <a:xfrm>
            <a:off x="11230712" y="18266099"/>
            <a:ext cx="9050831" cy="5016758"/>
          </a:xfrm>
          <a:prstGeom prst="rect">
            <a:avLst/>
          </a:prstGeom>
          <a:noFill/>
        </p:spPr>
        <p:txBody>
          <a:bodyPr wrap="square" rtlCol="0">
            <a:spAutoFit/>
          </a:bodyPr>
          <a:lstStyle/>
          <a:p>
            <a:pPr marL="457200" indent="-457200" algn="just">
              <a:buFont typeface="Arial" panose="020B0604020202020204" pitchFamily="34" charset="0"/>
              <a:buChar char="•"/>
            </a:pPr>
            <a:r>
              <a:rPr lang="en-US" sz="3200" dirty="0">
                <a:latin typeface="Helvetica" panose="020B0604020202020204" pitchFamily="34" charset="0"/>
                <a:cs typeface="Helvetica" panose="020B0604020202020204" pitchFamily="34" charset="0"/>
              </a:rPr>
              <a:t>15 US census variables to determine the Social vulnerability of each county </a:t>
            </a:r>
          </a:p>
          <a:p>
            <a:pPr marL="457200" indent="-457200" algn="just">
              <a:buFont typeface="Arial" panose="020B0604020202020204" pitchFamily="34" charset="0"/>
              <a:buChar char="•"/>
            </a:pPr>
            <a:r>
              <a:rPr lang="en-US" sz="3200" dirty="0">
                <a:latin typeface="Helvetica" panose="020B0604020202020204" pitchFamily="34" charset="0"/>
                <a:cs typeface="Helvetica" panose="020B0604020202020204" pitchFamily="34" charset="0"/>
              </a:rPr>
              <a:t>Social vulnerability is a good indicator of Heart disease</a:t>
            </a:r>
          </a:p>
          <a:p>
            <a:pPr marL="457200" indent="-457200" algn="just">
              <a:buFont typeface="Arial" panose="020B0604020202020204" pitchFamily="34" charset="0"/>
              <a:buChar char="•"/>
            </a:pPr>
            <a:r>
              <a:rPr lang="en-US" sz="3200" dirty="0">
                <a:latin typeface="Helvetica" panose="020B0604020202020204" pitchFamily="34" charset="0"/>
                <a:cs typeface="Helvetica" panose="020B0604020202020204" pitchFamily="34" charset="0"/>
              </a:rPr>
              <a:t>The higher the overall vulnerability of a community the less likely they are to live a healthy lifestyle; therefore, their likelihood of coronary-related mortalities sees an increase as a result. </a:t>
            </a:r>
          </a:p>
          <a:p>
            <a:pPr algn="just"/>
            <a:endParaRPr lang="en-US" sz="3200" dirty="0">
              <a:latin typeface="Helvetica" panose="020B0604020202020204" pitchFamily="34" charset="0"/>
              <a:cs typeface="Helvetica" panose="020B0604020202020204" pitchFamily="34" charset="0"/>
            </a:endParaRPr>
          </a:p>
        </p:txBody>
      </p:sp>
      <p:sp>
        <p:nvSpPr>
          <p:cNvPr id="116" name="TextBox 115">
            <a:extLst>
              <a:ext uri="{FF2B5EF4-FFF2-40B4-BE49-F238E27FC236}">
                <a16:creationId xmlns:a16="http://schemas.microsoft.com/office/drawing/2014/main" id="{5A604EBF-75D9-EE4B-B79C-FD9E372D34E0}"/>
              </a:ext>
            </a:extLst>
          </p:cNvPr>
          <p:cNvSpPr txBox="1"/>
          <p:nvPr/>
        </p:nvSpPr>
        <p:spPr>
          <a:xfrm>
            <a:off x="21006519" y="4932397"/>
            <a:ext cx="8610600" cy="1200329"/>
          </a:xfrm>
          <a:prstGeom prst="rect">
            <a:avLst/>
          </a:prstGeom>
          <a:noFill/>
        </p:spPr>
        <p:txBody>
          <a:bodyPr wrap="square" rtlCol="0">
            <a:spAutoFit/>
          </a:bodyPr>
          <a:lstStyle/>
          <a:p>
            <a:pPr algn="ctr"/>
            <a:r>
              <a:rPr lang="en-US" sz="3600" b="1" dirty="0">
                <a:solidFill>
                  <a:schemeClr val="accent1">
                    <a:lumMod val="25000"/>
                  </a:schemeClr>
                </a:solidFill>
                <a:latin typeface="Helvetica" pitchFamily="2" charset="0"/>
              </a:rPr>
              <a:t>Relationship Between Heart Disease Rate and Ethnicity in New York State</a:t>
            </a:r>
          </a:p>
        </p:txBody>
      </p:sp>
      <p:sp>
        <p:nvSpPr>
          <p:cNvPr id="118" name="TextBox 117">
            <a:extLst>
              <a:ext uri="{FF2B5EF4-FFF2-40B4-BE49-F238E27FC236}">
                <a16:creationId xmlns:a16="http://schemas.microsoft.com/office/drawing/2014/main" id="{8C2A2F71-70B9-624B-90DD-E6F3C2215BD3}"/>
              </a:ext>
            </a:extLst>
          </p:cNvPr>
          <p:cNvSpPr txBox="1"/>
          <p:nvPr/>
        </p:nvSpPr>
        <p:spPr>
          <a:xfrm>
            <a:off x="21219995" y="10462198"/>
            <a:ext cx="8610600" cy="1200329"/>
          </a:xfrm>
          <a:prstGeom prst="rect">
            <a:avLst/>
          </a:prstGeom>
          <a:noFill/>
        </p:spPr>
        <p:txBody>
          <a:bodyPr wrap="square" rtlCol="0">
            <a:spAutoFit/>
          </a:bodyPr>
          <a:lstStyle/>
          <a:p>
            <a:pPr algn="ctr"/>
            <a:r>
              <a:rPr lang="en-US" sz="3600" b="1" dirty="0">
                <a:solidFill>
                  <a:schemeClr val="accent1">
                    <a:lumMod val="25000"/>
                  </a:schemeClr>
                </a:solidFill>
                <a:latin typeface="Helvetica" pitchFamily="2" charset="0"/>
              </a:rPr>
              <a:t>Learning Heart Disease Mortality from Social Vulnerability Factors</a:t>
            </a:r>
          </a:p>
        </p:txBody>
      </p:sp>
      <p:sp>
        <p:nvSpPr>
          <p:cNvPr id="99" name="TextBox 98">
            <a:extLst>
              <a:ext uri="{FF2B5EF4-FFF2-40B4-BE49-F238E27FC236}">
                <a16:creationId xmlns:a16="http://schemas.microsoft.com/office/drawing/2014/main" id="{1003305B-C643-D747-92FE-E6CBE845F29A}"/>
              </a:ext>
            </a:extLst>
          </p:cNvPr>
          <p:cNvSpPr txBox="1"/>
          <p:nvPr/>
        </p:nvSpPr>
        <p:spPr>
          <a:xfrm>
            <a:off x="21309512" y="11961443"/>
            <a:ext cx="9117556" cy="2179058"/>
          </a:xfrm>
          <a:prstGeom prst="rect">
            <a:avLst/>
          </a:prstGeom>
          <a:noFill/>
        </p:spPr>
        <p:txBody>
          <a:bodyPr wrap="square" rtlCol="0">
            <a:spAutoFit/>
          </a:bodyPr>
          <a:lstStyle/>
          <a:p>
            <a:r>
              <a:rPr lang="en-US" sz="3000" dirty="0">
                <a:latin typeface="Helvetica" pitchFamily="2" charset="0"/>
              </a:rPr>
              <a:t>12 SVI factors were used </a:t>
            </a:r>
          </a:p>
          <a:p>
            <a:endParaRPr lang="en-US" dirty="0">
              <a:latin typeface="Helvetica" pitchFamily="2" charset="0"/>
            </a:endParaRPr>
          </a:p>
          <a:p>
            <a:r>
              <a:rPr lang="en-US" sz="3000" b="1" dirty="0">
                <a:latin typeface="Helvetica" pitchFamily="2" charset="0"/>
              </a:rPr>
              <a:t>Correlation between heart disease mortality and SVI factors</a:t>
            </a:r>
          </a:p>
          <a:p>
            <a:pPr marL="342900" indent="-342900">
              <a:buFont typeface="Arial" panose="020B0604020202020204" pitchFamily="34" charset="0"/>
              <a:buChar char="•"/>
            </a:pPr>
            <a:endParaRPr lang="en-US" dirty="0">
              <a:latin typeface="Helvetica" pitchFamily="2" charset="0"/>
            </a:endParaRPr>
          </a:p>
        </p:txBody>
      </p:sp>
      <p:pic>
        <p:nvPicPr>
          <p:cNvPr id="101" name="Picture 100" descr="A screenshot of a cell phone&#10;&#10;Description automatically generated">
            <a:extLst>
              <a:ext uri="{FF2B5EF4-FFF2-40B4-BE49-F238E27FC236}">
                <a16:creationId xmlns:a16="http://schemas.microsoft.com/office/drawing/2014/main" id="{D9C4D534-167C-1243-AAE9-E0783B6A6D80}"/>
              </a:ext>
            </a:extLst>
          </p:cNvPr>
          <p:cNvPicPr>
            <a:picLocks noChangeAspect="1"/>
          </p:cNvPicPr>
          <p:nvPr/>
        </p:nvPicPr>
        <p:blipFill>
          <a:blip r:embed="rId22"/>
          <a:stretch>
            <a:fillRect/>
          </a:stretch>
        </p:blipFill>
        <p:spPr>
          <a:xfrm>
            <a:off x="21164259" y="13800007"/>
            <a:ext cx="9143222" cy="4838830"/>
          </a:xfrm>
          <a:prstGeom prst="rect">
            <a:avLst/>
          </a:prstGeom>
        </p:spPr>
      </p:pic>
      <p:sp>
        <p:nvSpPr>
          <p:cNvPr id="102" name="TextBox 101">
            <a:extLst>
              <a:ext uri="{FF2B5EF4-FFF2-40B4-BE49-F238E27FC236}">
                <a16:creationId xmlns:a16="http://schemas.microsoft.com/office/drawing/2014/main" id="{0A5820BF-1C8E-254A-972F-73890BCD630E}"/>
              </a:ext>
            </a:extLst>
          </p:cNvPr>
          <p:cNvSpPr txBox="1"/>
          <p:nvPr/>
        </p:nvSpPr>
        <p:spPr>
          <a:xfrm>
            <a:off x="21132847" y="18672115"/>
            <a:ext cx="9830533" cy="2862322"/>
          </a:xfrm>
          <a:prstGeom prst="rect">
            <a:avLst/>
          </a:prstGeom>
          <a:noFill/>
        </p:spPr>
        <p:txBody>
          <a:bodyPr wrap="square" rtlCol="0">
            <a:spAutoFit/>
          </a:bodyPr>
          <a:lstStyle/>
          <a:p>
            <a:pPr marL="342900" indent="-342900" algn="just">
              <a:buFont typeface="Arial" panose="020B0604020202020204" pitchFamily="34" charset="0"/>
              <a:buChar char="•"/>
            </a:pPr>
            <a:r>
              <a:rPr lang="en-US" sz="3000" dirty="0">
                <a:latin typeface="Helvetica" pitchFamily="2" charset="0"/>
              </a:rPr>
              <a:t>Heart-disease-death-rate highly correlates with </a:t>
            </a:r>
            <a:r>
              <a:rPr lang="en-US" sz="3000" b="1" dirty="0">
                <a:latin typeface="Helvetica" pitchFamily="2" charset="0"/>
              </a:rPr>
              <a:t>poverty</a:t>
            </a:r>
            <a:r>
              <a:rPr lang="en-US" sz="3000" dirty="0">
                <a:latin typeface="Helvetica" pitchFamily="2" charset="0"/>
              </a:rPr>
              <a:t> and </a:t>
            </a:r>
            <a:r>
              <a:rPr lang="en-US" sz="3000" b="1" dirty="0">
                <a:latin typeface="Helvetica" pitchFamily="2" charset="0"/>
              </a:rPr>
              <a:t>no-high-school-diploma-household</a:t>
            </a:r>
          </a:p>
          <a:p>
            <a:pPr marL="342900" indent="-342900" algn="just">
              <a:buFont typeface="Arial" panose="020B0604020202020204" pitchFamily="34" charset="0"/>
              <a:buChar char="•"/>
            </a:pPr>
            <a:r>
              <a:rPr lang="en-US" sz="3000" dirty="0">
                <a:latin typeface="Helvetica" pitchFamily="2" charset="0"/>
              </a:rPr>
              <a:t>Heart-disease-death-rate inversely correlates with </a:t>
            </a:r>
            <a:r>
              <a:rPr lang="en-US" sz="3000" b="1" dirty="0">
                <a:latin typeface="Helvetica" pitchFamily="2" charset="0"/>
              </a:rPr>
              <a:t>per-capita-income</a:t>
            </a:r>
            <a:r>
              <a:rPr lang="en-US" sz="3000" dirty="0">
                <a:latin typeface="Helvetica" pitchFamily="2" charset="0"/>
              </a:rPr>
              <a:t> and </a:t>
            </a:r>
            <a:r>
              <a:rPr lang="en-US" sz="3000" b="1" dirty="0">
                <a:latin typeface="Helvetica" pitchFamily="2" charset="0"/>
              </a:rPr>
              <a:t>limited-English-speaking-ability</a:t>
            </a:r>
            <a:endParaRPr lang="en-US" sz="3000" dirty="0">
              <a:latin typeface="Helvetica" pitchFamily="2" charset="0"/>
            </a:endParaRPr>
          </a:p>
          <a:p>
            <a:pPr algn="just"/>
            <a:endParaRPr lang="en-US" sz="3000" dirty="0">
              <a:latin typeface="Helvetica" pitchFamily="2" charset="0"/>
            </a:endParaRPr>
          </a:p>
        </p:txBody>
      </p:sp>
      <p:sp>
        <p:nvSpPr>
          <p:cNvPr id="103" name="TextBox 102">
            <a:extLst>
              <a:ext uri="{FF2B5EF4-FFF2-40B4-BE49-F238E27FC236}">
                <a16:creationId xmlns:a16="http://schemas.microsoft.com/office/drawing/2014/main" id="{C7C645EB-0C45-8444-B563-44752107E1F5}"/>
              </a:ext>
            </a:extLst>
          </p:cNvPr>
          <p:cNvSpPr txBox="1"/>
          <p:nvPr/>
        </p:nvSpPr>
        <p:spPr>
          <a:xfrm>
            <a:off x="21520298" y="21743581"/>
            <a:ext cx="8906770" cy="7417415"/>
          </a:xfrm>
          <a:prstGeom prst="rect">
            <a:avLst/>
          </a:prstGeom>
          <a:noFill/>
        </p:spPr>
        <p:txBody>
          <a:bodyPr wrap="square" rtlCol="0">
            <a:spAutoFit/>
          </a:bodyPr>
          <a:lstStyle/>
          <a:p>
            <a:pPr algn="ctr"/>
            <a:r>
              <a:rPr lang="en-US" sz="3600" b="1" dirty="0">
                <a:latin typeface="Helvetica" pitchFamily="2" charset="0"/>
              </a:rPr>
              <a:t>Machine Learning</a:t>
            </a:r>
          </a:p>
          <a:p>
            <a:pPr marL="457200" indent="-457200" algn="just">
              <a:buFont typeface="Arial" panose="020B0604020202020204" pitchFamily="34" charset="0"/>
              <a:buChar char="•"/>
            </a:pPr>
            <a:r>
              <a:rPr lang="en-US" sz="3000" dirty="0">
                <a:latin typeface="Helvetica" pitchFamily="2" charset="0"/>
              </a:rPr>
              <a:t>Convert heart rate mortality values to categorical values:</a:t>
            </a:r>
          </a:p>
          <a:p>
            <a:pPr marL="861163" lvl="1" indent="-457200" algn="just">
              <a:buFont typeface="Courier New" panose="02070309020205020404" pitchFamily="49" charset="0"/>
              <a:buChar char="o"/>
            </a:pPr>
            <a:r>
              <a:rPr lang="en-US" sz="3000" dirty="0">
                <a:latin typeface="Helvetica" pitchFamily="2" charset="0"/>
              </a:rPr>
              <a:t>Low: 0 – 320</a:t>
            </a:r>
          </a:p>
          <a:p>
            <a:pPr marL="861163" lvl="1" indent="-457200" algn="just">
              <a:buFont typeface="Courier New" panose="02070309020205020404" pitchFamily="49" charset="0"/>
              <a:buChar char="o"/>
            </a:pPr>
            <a:r>
              <a:rPr lang="en-US" sz="3000" dirty="0">
                <a:latin typeface="Helvetica" pitchFamily="2" charset="0"/>
              </a:rPr>
              <a:t>Medium: 320 – 420</a:t>
            </a:r>
          </a:p>
          <a:p>
            <a:pPr marL="861163" lvl="1" indent="-457200" algn="just">
              <a:buFont typeface="Courier New" panose="02070309020205020404" pitchFamily="49" charset="0"/>
              <a:buChar char="o"/>
            </a:pPr>
            <a:r>
              <a:rPr lang="en-US" sz="3000" dirty="0">
                <a:latin typeface="Helvetica" pitchFamily="2" charset="0"/>
              </a:rPr>
              <a:t>High: 420 – 800</a:t>
            </a:r>
          </a:p>
          <a:p>
            <a:pPr marL="457200" indent="-457200" algn="just">
              <a:buFont typeface="Arial" panose="020B0604020202020204" pitchFamily="34" charset="0"/>
              <a:buChar char="•"/>
            </a:pPr>
            <a:r>
              <a:rPr lang="en-US" sz="3000" dirty="0">
                <a:latin typeface="Helvetica" pitchFamily="2" charset="0"/>
              </a:rPr>
              <a:t>Training data: 777 Samples</a:t>
            </a:r>
          </a:p>
          <a:p>
            <a:pPr marL="457200" indent="-457200" algn="just">
              <a:buFont typeface="Arial" panose="020B0604020202020204" pitchFamily="34" charset="0"/>
              <a:buChar char="•"/>
            </a:pPr>
            <a:r>
              <a:rPr lang="en-US" sz="3000" dirty="0">
                <a:latin typeface="Helvetica" pitchFamily="2" charset="0"/>
              </a:rPr>
              <a:t>Testing data: 333 Samples</a:t>
            </a:r>
          </a:p>
          <a:p>
            <a:pPr marL="457200" indent="-457200" algn="just">
              <a:buFont typeface="Arial" panose="020B0604020202020204" pitchFamily="34" charset="0"/>
              <a:buChar char="•"/>
            </a:pPr>
            <a:r>
              <a:rPr lang="en-US" sz="3000" dirty="0">
                <a:latin typeface="Helvetica" pitchFamily="2" charset="0"/>
              </a:rPr>
              <a:t>Each input feature has 12 dimension</a:t>
            </a:r>
          </a:p>
          <a:p>
            <a:pPr marL="457200" indent="-457200" algn="just">
              <a:buFont typeface="Arial" panose="020B0604020202020204" pitchFamily="34" charset="0"/>
              <a:buChar char="•"/>
            </a:pPr>
            <a:endParaRPr lang="en-US" sz="3000" dirty="0">
              <a:latin typeface="Helvetica" pitchFamily="2" charset="0"/>
            </a:endParaRPr>
          </a:p>
          <a:p>
            <a:pPr algn="just"/>
            <a:r>
              <a:rPr lang="en-US" sz="3000" b="1" dirty="0">
                <a:latin typeface="Helvetica" pitchFamily="2" charset="0"/>
              </a:rPr>
              <a:t>SVM Classification</a:t>
            </a:r>
          </a:p>
          <a:p>
            <a:pPr marL="457200" indent="-457200" algn="just">
              <a:buFont typeface="Arial" panose="020B0604020202020204" pitchFamily="34" charset="0"/>
              <a:buChar char="•"/>
            </a:pPr>
            <a:r>
              <a:rPr lang="en-US" sz="3000" dirty="0">
                <a:latin typeface="Helvetica" pitchFamily="2" charset="0"/>
              </a:rPr>
              <a:t>3 class SVM with RBF kernel</a:t>
            </a:r>
          </a:p>
          <a:p>
            <a:pPr marL="457200" indent="-457200" algn="just">
              <a:buFont typeface="Arial" panose="020B0604020202020204" pitchFamily="34" charset="0"/>
              <a:buChar char="•"/>
            </a:pPr>
            <a:r>
              <a:rPr lang="en-US" sz="3000" dirty="0">
                <a:latin typeface="Helvetica" pitchFamily="2" charset="0"/>
              </a:rPr>
              <a:t>Test Accuracy: 66.36%</a:t>
            </a:r>
          </a:p>
          <a:p>
            <a:pPr algn="just"/>
            <a:endParaRPr lang="en-US" sz="2800" dirty="0">
              <a:latin typeface="Helvetica" pitchFamily="2" charset="0"/>
            </a:endParaRPr>
          </a:p>
          <a:p>
            <a:pPr algn="just"/>
            <a:endParaRPr lang="en-US" sz="2800" dirty="0">
              <a:latin typeface="Helvetica" pitchFamily="2" charset="0"/>
            </a:endParaRPr>
          </a:p>
          <a:p>
            <a:pPr marL="457200" indent="-457200" algn="just">
              <a:buFont typeface="Arial" panose="020B0604020202020204" pitchFamily="34" charset="0"/>
              <a:buChar char="•"/>
            </a:pPr>
            <a:endParaRPr lang="en-US" sz="2800" dirty="0">
              <a:latin typeface="Helvetica" pitchFamily="2" charset="0"/>
            </a:endParaRPr>
          </a:p>
        </p:txBody>
      </p:sp>
      <p:pic>
        <p:nvPicPr>
          <p:cNvPr id="112" name="Picture 111" descr="A screenshot of a cell phone&#10;&#10;Description automatically generated">
            <a:extLst>
              <a:ext uri="{FF2B5EF4-FFF2-40B4-BE49-F238E27FC236}">
                <a16:creationId xmlns:a16="http://schemas.microsoft.com/office/drawing/2014/main" id="{7D60E4BD-702E-AD4E-BBB7-C91D0E1FE3DF}"/>
              </a:ext>
            </a:extLst>
          </p:cNvPr>
          <p:cNvPicPr>
            <a:picLocks noChangeAspect="1"/>
          </p:cNvPicPr>
          <p:nvPr/>
        </p:nvPicPr>
        <p:blipFill>
          <a:blip r:embed="rId23"/>
          <a:stretch>
            <a:fillRect/>
          </a:stretch>
        </p:blipFill>
        <p:spPr>
          <a:xfrm>
            <a:off x="23859596" y="28076021"/>
            <a:ext cx="4228174" cy="3800810"/>
          </a:xfrm>
          <a:prstGeom prst="rect">
            <a:avLst/>
          </a:prstGeom>
        </p:spPr>
      </p:pic>
      <p:sp>
        <p:nvSpPr>
          <p:cNvPr id="113" name="TextBox 112">
            <a:extLst>
              <a:ext uri="{FF2B5EF4-FFF2-40B4-BE49-F238E27FC236}">
                <a16:creationId xmlns:a16="http://schemas.microsoft.com/office/drawing/2014/main" id="{5B7F376E-BE74-B546-B1CF-696F56698163}"/>
              </a:ext>
            </a:extLst>
          </p:cNvPr>
          <p:cNvSpPr txBox="1"/>
          <p:nvPr/>
        </p:nvSpPr>
        <p:spPr>
          <a:xfrm>
            <a:off x="21775479" y="31916142"/>
            <a:ext cx="4535665" cy="3323987"/>
          </a:xfrm>
          <a:prstGeom prst="rect">
            <a:avLst/>
          </a:prstGeom>
          <a:noFill/>
        </p:spPr>
        <p:txBody>
          <a:bodyPr wrap="none" rtlCol="0">
            <a:spAutoFit/>
          </a:bodyPr>
          <a:lstStyle/>
          <a:p>
            <a:pPr lvl="0"/>
            <a:r>
              <a:rPr lang="en-US" sz="3000" b="1" dirty="0">
                <a:latin typeface="Helvetica" pitchFamily="2" charset="0"/>
              </a:rPr>
              <a:t>Decision Tree Classifier</a:t>
            </a:r>
          </a:p>
          <a:p>
            <a:pPr marL="457200" lvl="0" indent="-457200">
              <a:buFont typeface="Arial" panose="020B0604020202020204" pitchFamily="34" charset="0"/>
              <a:buChar char="•"/>
            </a:pPr>
            <a:r>
              <a:rPr lang="en-US" sz="3000" dirty="0">
                <a:latin typeface="Helvetica" pitchFamily="2" charset="0"/>
              </a:rPr>
              <a:t>Test Accuracy: 52.60%</a:t>
            </a:r>
          </a:p>
          <a:p>
            <a:pPr marL="457200" lvl="0" indent="-457200">
              <a:buFont typeface="Arial" panose="020B0604020202020204" pitchFamily="34" charset="0"/>
              <a:buChar char="•"/>
            </a:pPr>
            <a:endParaRPr lang="en-US" sz="3000" dirty="0">
              <a:latin typeface="Helvetica" pitchFamily="2" charset="0"/>
            </a:endParaRPr>
          </a:p>
          <a:p>
            <a:pPr lvl="0"/>
            <a:r>
              <a:rPr lang="en-US" sz="3000" b="1" dirty="0">
                <a:latin typeface="Helvetica" pitchFamily="2" charset="0"/>
              </a:rPr>
              <a:t>K-NN Classifier</a:t>
            </a:r>
          </a:p>
          <a:p>
            <a:pPr marL="457200" lvl="0" indent="-457200">
              <a:buFont typeface="Arial" panose="020B0604020202020204" pitchFamily="34" charset="0"/>
              <a:buChar char="•"/>
            </a:pPr>
            <a:r>
              <a:rPr lang="en-US" sz="3000" dirty="0">
                <a:latin typeface="Helvetica" pitchFamily="2" charset="0"/>
              </a:rPr>
              <a:t>10 nearest neighbors</a:t>
            </a:r>
          </a:p>
          <a:p>
            <a:pPr marL="457200" lvl="0" indent="-457200">
              <a:buFont typeface="Arial" panose="020B0604020202020204" pitchFamily="34" charset="0"/>
              <a:buChar char="•"/>
            </a:pPr>
            <a:r>
              <a:rPr lang="en-US" sz="3000" dirty="0">
                <a:latin typeface="Helvetica" pitchFamily="2" charset="0"/>
              </a:rPr>
              <a:t>Test Accuracy: 66.36%</a:t>
            </a:r>
          </a:p>
          <a:p>
            <a:endParaRPr lang="en-US" sz="3000" dirty="0">
              <a:latin typeface="Helvetica" pitchFamily="2" charset="0"/>
            </a:endParaRPr>
          </a:p>
        </p:txBody>
      </p:sp>
      <p:sp>
        <p:nvSpPr>
          <p:cNvPr id="119" name="TextBox 118">
            <a:extLst>
              <a:ext uri="{FF2B5EF4-FFF2-40B4-BE49-F238E27FC236}">
                <a16:creationId xmlns:a16="http://schemas.microsoft.com/office/drawing/2014/main" id="{603123BD-5FAF-0145-8269-1DEAF56589D8}"/>
              </a:ext>
            </a:extLst>
          </p:cNvPr>
          <p:cNvSpPr txBox="1"/>
          <p:nvPr/>
        </p:nvSpPr>
        <p:spPr>
          <a:xfrm>
            <a:off x="21721111" y="35153294"/>
            <a:ext cx="8794395" cy="904863"/>
          </a:xfrm>
          <a:prstGeom prst="rect">
            <a:avLst/>
          </a:prstGeom>
          <a:noFill/>
        </p:spPr>
        <p:txBody>
          <a:bodyPr wrap="none" rtlCol="0">
            <a:spAutoFit/>
          </a:bodyPr>
          <a:lstStyle/>
          <a:p>
            <a:r>
              <a:rPr lang="en-US" sz="3000" dirty="0">
                <a:solidFill>
                  <a:schemeClr val="tx1"/>
                </a:solidFill>
                <a:latin typeface="Helvetica" pitchFamily="2" charset="0"/>
              </a:rPr>
              <a:t>SVM and K-NN seem to work best for this problem</a:t>
            </a:r>
          </a:p>
          <a:p>
            <a:endParaRPr lang="en-US" dirty="0">
              <a:latin typeface="Helvetica" pitchFamily="2" charset="0"/>
            </a:endParaRPr>
          </a:p>
        </p:txBody>
      </p:sp>
      <p:sp>
        <p:nvSpPr>
          <p:cNvPr id="127" name="Rectangle 126">
            <a:extLst>
              <a:ext uri="{FF2B5EF4-FFF2-40B4-BE49-F238E27FC236}">
                <a16:creationId xmlns:a16="http://schemas.microsoft.com/office/drawing/2014/main" id="{787C35E9-7CD2-D849-9562-94159ED2D2C1}"/>
              </a:ext>
            </a:extLst>
          </p:cNvPr>
          <p:cNvSpPr>
            <a:spLocks/>
          </p:cNvSpPr>
          <p:nvPr/>
        </p:nvSpPr>
        <p:spPr bwMode="auto">
          <a:xfrm>
            <a:off x="624681" y="21435675"/>
            <a:ext cx="9601200" cy="777240"/>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Helvetica" pitchFamily="2" charset="0"/>
                <a:ea typeface="Verdana" pitchFamily="-108" charset="0"/>
                <a:cs typeface="Verdana" pitchFamily="-108" charset="0"/>
                <a:sym typeface="Verdana" pitchFamily="-108" charset="0"/>
              </a:rPr>
              <a:t>Research Questions</a:t>
            </a:r>
          </a:p>
        </p:txBody>
      </p:sp>
      <p:sp>
        <p:nvSpPr>
          <p:cNvPr id="120" name="TextBox 119">
            <a:extLst>
              <a:ext uri="{FF2B5EF4-FFF2-40B4-BE49-F238E27FC236}">
                <a16:creationId xmlns:a16="http://schemas.microsoft.com/office/drawing/2014/main" id="{21B2B6A5-517F-024A-AEE7-BCC5FBE62D60}"/>
              </a:ext>
            </a:extLst>
          </p:cNvPr>
          <p:cNvSpPr txBox="1"/>
          <p:nvPr/>
        </p:nvSpPr>
        <p:spPr>
          <a:xfrm>
            <a:off x="653654" y="22426275"/>
            <a:ext cx="9498890" cy="3539430"/>
          </a:xfrm>
          <a:prstGeom prst="rect">
            <a:avLst/>
          </a:prstGeom>
          <a:noFill/>
        </p:spPr>
        <p:txBody>
          <a:bodyPr wrap="square" rtlCol="0">
            <a:spAutoFit/>
          </a:bodyPr>
          <a:lstStyle/>
          <a:p>
            <a:pPr marL="457200" indent="-457200">
              <a:buFont typeface="+mj-lt"/>
              <a:buAutoNum type="arabicPeriod"/>
            </a:pPr>
            <a:r>
              <a:rPr lang="en-US" sz="3200" dirty="0">
                <a:latin typeface="Helvetica" pitchFamily="2" charset="0"/>
              </a:rPr>
              <a:t>How is heart disease mortality rate connected to the median income in New York State? </a:t>
            </a:r>
          </a:p>
          <a:p>
            <a:pPr marL="457200" indent="-457200">
              <a:buFont typeface="+mj-lt"/>
              <a:buAutoNum type="arabicPeriod"/>
            </a:pPr>
            <a:r>
              <a:rPr lang="en-US" sz="3200" dirty="0">
                <a:latin typeface="Helvetica" pitchFamily="2" charset="0"/>
              </a:rPr>
              <a:t>How is heart disease mortality rate connected to social vulnerability in the United States?</a:t>
            </a:r>
          </a:p>
          <a:p>
            <a:pPr marL="457200" indent="-457200">
              <a:buFont typeface="+mj-lt"/>
              <a:buAutoNum type="arabicPeriod"/>
            </a:pPr>
            <a:r>
              <a:rPr lang="en-US" sz="3200" dirty="0">
                <a:latin typeface="Helvetica" pitchFamily="2" charset="0"/>
              </a:rPr>
              <a:t>How is heart disease mortality rate connected to ethnicity in New York? </a:t>
            </a:r>
          </a:p>
          <a:p>
            <a:endParaRPr lang="en-US" sz="3200" dirty="0">
              <a:latin typeface="Helvetica" pitchFamily="2" charset="0"/>
            </a:endParaRPr>
          </a:p>
        </p:txBody>
      </p:sp>
      <p:pic>
        <p:nvPicPr>
          <p:cNvPr id="123" name="Picture 122" descr="A picture containing black, white, clock&#10;&#10;Description automatically generated">
            <a:extLst>
              <a:ext uri="{FF2B5EF4-FFF2-40B4-BE49-F238E27FC236}">
                <a16:creationId xmlns:a16="http://schemas.microsoft.com/office/drawing/2014/main" id="{B1F81497-EB26-C44D-99DD-830E883264FB}"/>
              </a:ext>
            </a:extLst>
          </p:cNvPr>
          <p:cNvPicPr>
            <a:picLocks noChangeAspect="1"/>
          </p:cNvPicPr>
          <p:nvPr/>
        </p:nvPicPr>
        <p:blipFill>
          <a:blip r:embed="rId24"/>
          <a:stretch>
            <a:fillRect/>
          </a:stretch>
        </p:blipFill>
        <p:spPr>
          <a:xfrm>
            <a:off x="29271118" y="39737746"/>
            <a:ext cx="1535256" cy="1535256"/>
          </a:xfrm>
          <a:prstGeom prst="rect">
            <a:avLst/>
          </a:prstGeom>
        </p:spPr>
      </p:pic>
      <p:sp>
        <p:nvSpPr>
          <p:cNvPr id="126" name="TextBox 125">
            <a:extLst>
              <a:ext uri="{FF2B5EF4-FFF2-40B4-BE49-F238E27FC236}">
                <a16:creationId xmlns:a16="http://schemas.microsoft.com/office/drawing/2014/main" id="{9C45897C-7737-224F-8808-89CEE9EFCD6F}"/>
              </a:ext>
            </a:extLst>
          </p:cNvPr>
          <p:cNvSpPr txBox="1"/>
          <p:nvPr/>
        </p:nvSpPr>
        <p:spPr>
          <a:xfrm>
            <a:off x="22340659" y="39966765"/>
            <a:ext cx="6790422" cy="1077218"/>
          </a:xfrm>
          <a:prstGeom prst="rect">
            <a:avLst/>
          </a:prstGeom>
          <a:noFill/>
        </p:spPr>
        <p:txBody>
          <a:bodyPr wrap="square" rtlCol="0">
            <a:spAutoFit/>
          </a:bodyPr>
          <a:lstStyle/>
          <a:p>
            <a:pPr algn="ctr"/>
            <a:r>
              <a:rPr lang="en-US" sz="3200" b="1" dirty="0"/>
              <a:t>Scan the QR code check out our results!</a:t>
            </a:r>
          </a:p>
        </p:txBody>
      </p:sp>
      <p:pic>
        <p:nvPicPr>
          <p:cNvPr id="4" name="Picture 3" descr="A picture containing text, map&#10;&#10;Description automatically generated">
            <a:extLst>
              <a:ext uri="{FF2B5EF4-FFF2-40B4-BE49-F238E27FC236}">
                <a16:creationId xmlns:a16="http://schemas.microsoft.com/office/drawing/2014/main" id="{30C65925-DB93-40DA-9A06-60A41A7C51A1}"/>
              </a:ext>
            </a:extLst>
          </p:cNvPr>
          <p:cNvPicPr>
            <a:picLocks noChangeAspect="1"/>
          </p:cNvPicPr>
          <p:nvPr/>
        </p:nvPicPr>
        <p:blipFill>
          <a:blip r:embed="rId25"/>
          <a:stretch>
            <a:fillRect/>
          </a:stretch>
        </p:blipFill>
        <p:spPr>
          <a:xfrm>
            <a:off x="12007962" y="22817020"/>
            <a:ext cx="7337986" cy="4127617"/>
          </a:xfrm>
          <a:prstGeom prst="rect">
            <a:avLst/>
          </a:prstGeom>
        </p:spPr>
      </p:pic>
      <p:pic>
        <p:nvPicPr>
          <p:cNvPr id="9" name="Picture 8">
            <a:extLst>
              <a:ext uri="{FF2B5EF4-FFF2-40B4-BE49-F238E27FC236}">
                <a16:creationId xmlns:a16="http://schemas.microsoft.com/office/drawing/2014/main" id="{09350820-58E9-4922-A302-A852314A617B}"/>
              </a:ext>
            </a:extLst>
          </p:cNvPr>
          <p:cNvPicPr>
            <a:picLocks noChangeAspect="1"/>
          </p:cNvPicPr>
          <p:nvPr/>
        </p:nvPicPr>
        <p:blipFill>
          <a:blip r:embed="rId26"/>
          <a:stretch>
            <a:fillRect/>
          </a:stretch>
        </p:blipFill>
        <p:spPr>
          <a:xfrm>
            <a:off x="15859835" y="27509957"/>
            <a:ext cx="4437184" cy="2495916"/>
          </a:xfrm>
          <a:prstGeom prst="rect">
            <a:avLst/>
          </a:prstGeom>
        </p:spPr>
      </p:pic>
      <p:pic>
        <p:nvPicPr>
          <p:cNvPr id="13" name="Picture 12" descr="A picture containing text, map&#10;&#10;Description automatically generated">
            <a:extLst>
              <a:ext uri="{FF2B5EF4-FFF2-40B4-BE49-F238E27FC236}">
                <a16:creationId xmlns:a16="http://schemas.microsoft.com/office/drawing/2014/main" id="{190679CE-FE05-4AED-B757-339CC6974D19}"/>
              </a:ext>
            </a:extLst>
          </p:cNvPr>
          <p:cNvPicPr>
            <a:picLocks noChangeAspect="1"/>
          </p:cNvPicPr>
          <p:nvPr/>
        </p:nvPicPr>
        <p:blipFill>
          <a:blip r:embed="rId25"/>
          <a:stretch>
            <a:fillRect/>
          </a:stretch>
        </p:blipFill>
        <p:spPr>
          <a:xfrm>
            <a:off x="11098265" y="27472931"/>
            <a:ext cx="4466549" cy="2512434"/>
          </a:xfrm>
          <a:prstGeom prst="rect">
            <a:avLst/>
          </a:prstGeom>
        </p:spPr>
      </p:pic>
      <p:pic>
        <p:nvPicPr>
          <p:cNvPr id="17" name="Picture 16">
            <a:extLst>
              <a:ext uri="{FF2B5EF4-FFF2-40B4-BE49-F238E27FC236}">
                <a16:creationId xmlns:a16="http://schemas.microsoft.com/office/drawing/2014/main" id="{9B9FB73A-17B7-433F-A741-F321E83D5283}"/>
              </a:ext>
            </a:extLst>
          </p:cNvPr>
          <p:cNvPicPr>
            <a:picLocks noChangeAspect="1"/>
          </p:cNvPicPr>
          <p:nvPr/>
        </p:nvPicPr>
        <p:blipFill>
          <a:blip r:embed="rId27"/>
          <a:stretch>
            <a:fillRect/>
          </a:stretch>
        </p:blipFill>
        <p:spPr>
          <a:xfrm>
            <a:off x="15859837" y="31191507"/>
            <a:ext cx="4437182" cy="2495915"/>
          </a:xfrm>
          <a:prstGeom prst="rect">
            <a:avLst/>
          </a:prstGeom>
        </p:spPr>
      </p:pic>
      <p:pic>
        <p:nvPicPr>
          <p:cNvPr id="21" name="Picture 20">
            <a:extLst>
              <a:ext uri="{FF2B5EF4-FFF2-40B4-BE49-F238E27FC236}">
                <a16:creationId xmlns:a16="http://schemas.microsoft.com/office/drawing/2014/main" id="{3052D1EF-5532-4F5F-8739-89AE7BCF6458}"/>
              </a:ext>
            </a:extLst>
          </p:cNvPr>
          <p:cNvPicPr>
            <a:picLocks noChangeAspect="1"/>
          </p:cNvPicPr>
          <p:nvPr/>
        </p:nvPicPr>
        <p:blipFill>
          <a:blip r:embed="rId28"/>
          <a:stretch>
            <a:fillRect/>
          </a:stretch>
        </p:blipFill>
        <p:spPr>
          <a:xfrm>
            <a:off x="11093105" y="31189477"/>
            <a:ext cx="4466548" cy="2512433"/>
          </a:xfrm>
          <a:prstGeom prst="rect">
            <a:avLst/>
          </a:prstGeom>
        </p:spPr>
      </p:pic>
      <p:pic>
        <p:nvPicPr>
          <p:cNvPr id="23" name="Picture 22" descr="A picture containing lined, water, orange, table&#10;&#10;Description automatically generated">
            <a:extLst>
              <a:ext uri="{FF2B5EF4-FFF2-40B4-BE49-F238E27FC236}">
                <a16:creationId xmlns:a16="http://schemas.microsoft.com/office/drawing/2014/main" id="{CFB6DF76-F6BF-44C1-A972-6463C44EBE1D}"/>
              </a:ext>
            </a:extLst>
          </p:cNvPr>
          <p:cNvPicPr>
            <a:picLocks noChangeAspect="1"/>
          </p:cNvPicPr>
          <p:nvPr/>
        </p:nvPicPr>
        <p:blipFill>
          <a:blip r:embed="rId29"/>
          <a:stretch>
            <a:fillRect/>
          </a:stretch>
        </p:blipFill>
        <p:spPr>
          <a:xfrm>
            <a:off x="12074394" y="34444096"/>
            <a:ext cx="7123373" cy="4246894"/>
          </a:xfrm>
          <a:prstGeom prst="rect">
            <a:avLst/>
          </a:prstGeom>
        </p:spPr>
      </p:pic>
      <p:sp>
        <p:nvSpPr>
          <p:cNvPr id="85" name="TextBox 84">
            <a:extLst>
              <a:ext uri="{FF2B5EF4-FFF2-40B4-BE49-F238E27FC236}">
                <a16:creationId xmlns:a16="http://schemas.microsoft.com/office/drawing/2014/main" id="{28384B3D-53CD-4C15-B4FB-C18D6FCA302B}"/>
              </a:ext>
            </a:extLst>
          </p:cNvPr>
          <p:cNvSpPr txBox="1"/>
          <p:nvPr/>
        </p:nvSpPr>
        <p:spPr>
          <a:xfrm>
            <a:off x="12345057" y="38567195"/>
            <a:ext cx="6663812" cy="461665"/>
          </a:xfrm>
          <a:prstGeom prst="rect">
            <a:avLst/>
          </a:prstGeom>
          <a:noFill/>
        </p:spPr>
        <p:txBody>
          <a:bodyPr wrap="none" rtlCol="0">
            <a:spAutoFit/>
          </a:bodyPr>
          <a:lstStyle/>
          <a:p>
            <a:pPr algn="ctr"/>
            <a:r>
              <a:rPr lang="en-US" sz="2400" dirty="0">
                <a:latin typeface="Helvetica" pitchFamily="2" charset="0"/>
              </a:rPr>
              <a:t>Social Vulnerability and Heart Disease Mortality</a:t>
            </a:r>
            <a:endParaRPr lang="en-US" dirty="0">
              <a:latin typeface="Helvetica" pitchFamily="2" charset="0"/>
            </a:endParaRPr>
          </a:p>
        </p:txBody>
      </p:sp>
      <p:sp>
        <p:nvSpPr>
          <p:cNvPr id="89" name="Rectangle 88">
            <a:extLst>
              <a:ext uri="{FF2B5EF4-FFF2-40B4-BE49-F238E27FC236}">
                <a16:creationId xmlns:a16="http://schemas.microsoft.com/office/drawing/2014/main" id="{DC41F1B0-9C40-45D2-AF52-7F9C2CB5B367}"/>
              </a:ext>
            </a:extLst>
          </p:cNvPr>
          <p:cNvSpPr>
            <a:spLocks/>
          </p:cNvSpPr>
          <p:nvPr/>
        </p:nvSpPr>
        <p:spPr bwMode="auto">
          <a:xfrm>
            <a:off x="21291653" y="36001087"/>
            <a:ext cx="9601200" cy="777240"/>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Helvetica" pitchFamily="2" charset="0"/>
                <a:ea typeface="Verdana" pitchFamily="-108" charset="0"/>
                <a:cs typeface="Verdana" pitchFamily="-108" charset="0"/>
                <a:sym typeface="Verdana" pitchFamily="-108" charset="0"/>
              </a:rPr>
              <a:t>Conclusion</a:t>
            </a:r>
          </a:p>
        </p:txBody>
      </p:sp>
      <p:sp>
        <p:nvSpPr>
          <p:cNvPr id="91" name="TextBox 90">
            <a:extLst>
              <a:ext uri="{FF2B5EF4-FFF2-40B4-BE49-F238E27FC236}">
                <a16:creationId xmlns:a16="http://schemas.microsoft.com/office/drawing/2014/main" id="{AF71B350-4350-4B98-BE7D-8A7C98A63D48}"/>
              </a:ext>
            </a:extLst>
          </p:cNvPr>
          <p:cNvSpPr txBox="1"/>
          <p:nvPr/>
        </p:nvSpPr>
        <p:spPr>
          <a:xfrm>
            <a:off x="21320626" y="36991687"/>
            <a:ext cx="9498890" cy="3323987"/>
          </a:xfrm>
          <a:prstGeom prst="rect">
            <a:avLst/>
          </a:prstGeom>
          <a:noFill/>
        </p:spPr>
        <p:txBody>
          <a:bodyPr wrap="square" rtlCol="0">
            <a:spAutoFit/>
          </a:bodyPr>
          <a:lstStyle/>
          <a:p>
            <a:pPr marL="457200" indent="-457200" algn="just">
              <a:buFont typeface="+mj-lt"/>
              <a:buAutoNum type="arabicPeriod"/>
            </a:pPr>
            <a:r>
              <a:rPr lang="en-US" sz="3000" dirty="0">
                <a:latin typeface="Helvetica" pitchFamily="2" charset="0"/>
              </a:rPr>
              <a:t>Heart disease mortality rate is inversely proportional to median income in NY</a:t>
            </a:r>
          </a:p>
          <a:p>
            <a:pPr marL="457200" indent="-457200" algn="just">
              <a:buFont typeface="+mj-lt"/>
              <a:buAutoNum type="arabicPeriod"/>
            </a:pPr>
            <a:r>
              <a:rPr lang="en-US" sz="3000" dirty="0">
                <a:latin typeface="Helvetica" pitchFamily="2" charset="0"/>
              </a:rPr>
              <a:t>Social vulnerability is a good indicator of heart disease mortality rate in the US</a:t>
            </a:r>
          </a:p>
          <a:p>
            <a:pPr marL="457200" indent="-457200" algn="just">
              <a:buFont typeface="+mj-lt"/>
              <a:buAutoNum type="arabicPeriod"/>
            </a:pPr>
            <a:r>
              <a:rPr lang="en-US" sz="3000" dirty="0">
                <a:latin typeface="Helvetica" pitchFamily="2" charset="0"/>
              </a:rPr>
              <a:t>In NY, Asian and Hispanic people are more likely to be affected than other ethnicities</a:t>
            </a:r>
          </a:p>
          <a:p>
            <a:pPr algn="just"/>
            <a:endParaRPr lang="en-US" sz="3000" dirty="0">
              <a:latin typeface="Helvetica" pitchFamily="2" charset="0"/>
            </a:endParaRPr>
          </a:p>
        </p:txBody>
      </p:sp>
    </p:spTree>
  </p:cSld>
  <p:clrMapOvr>
    <a:masterClrMapping/>
  </p:clrMapOvr>
  <p:transition/>
</p:sld>
</file>

<file path=ppt/theme/theme1.xml><?xml version="1.0" encoding="utf-8"?>
<a:theme xmlns:a="http://schemas.openxmlformats.org/drawingml/2006/main" name="Title &amp; Bullets">
  <a:themeElements>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a:majorFont>
        <a:latin typeface="Times"/>
        <a:ea typeface="ヒラギノ明朝 ProN W3"/>
        <a:cs typeface="ヒラギノ明朝 ProN W3"/>
      </a:majorFont>
      <a:minorFont>
        <a:latin typeface="Times"/>
        <a:ea typeface="ヒラギノ明朝 ProN W3"/>
        <a:cs typeface="ヒラギノ明朝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BE0E3"/>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defRPr>
        </a:defPPr>
      </a:lstStyle>
    </a:spDef>
    <a:lnDef>
      <a:spPr bwMode="auto">
        <a:xfrm>
          <a:off x="0" y="0"/>
          <a:ext cx="1" cy="1"/>
        </a:xfrm>
        <a:custGeom>
          <a:avLst/>
          <a:gdLst/>
          <a:ahLst/>
          <a:cxnLst/>
          <a:rect l="0" t="0" r="0" b="0"/>
          <a:pathLst/>
        </a:custGeom>
        <a:solidFill>
          <a:srgbClr val="BBE0E3"/>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24014</TotalTime>
  <Pages>0</Pages>
  <Words>774</Words>
  <Characters>0</Characters>
  <Application>Microsoft Office PowerPoint</Application>
  <PresentationFormat>Custom</PresentationFormat>
  <Lines>0</Lines>
  <Paragraphs>100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Courier New</vt:lpstr>
      <vt:lpstr>Helvetica</vt:lpstr>
      <vt:lpstr>Times</vt:lpstr>
      <vt:lpstr>Title &amp; Bullets</vt:lpstr>
      <vt:lpstr>PowerPoint Presentation</vt:lpstr>
    </vt:vector>
  </TitlesOfParts>
  <Manager>Peter Fox</Manager>
  <Company>Rensselaer Polytechnic Institute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Social and Personal Factors in Semantic Infusion Projects</dc:subject>
  <dc:creator>Patrick West</dc:creator>
  <cp:keywords/>
  <dc:description/>
  <cp:lastModifiedBy>Saswata Paul</cp:lastModifiedBy>
  <cp:revision>946</cp:revision>
  <cp:lastPrinted>2017-12-12T11:03:11Z</cp:lastPrinted>
  <dcterms:created xsi:type="dcterms:W3CDTF">2010-03-16T21:47:29Z</dcterms:created>
  <dcterms:modified xsi:type="dcterms:W3CDTF">2019-12-13T16:14:38Z</dcterms:modified>
  <cp:category/>
</cp:coreProperties>
</file>