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3827"/>
  </p:normalViewPr>
  <p:slideViewPr>
    <p:cSldViewPr>
      <p:cViewPr>
        <p:scale>
          <a:sx n="33" d="100"/>
          <a:sy n="33" d="100"/>
        </p:scale>
        <p:origin x="974" y="-159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vi.cdc.gov/" TargetMode="Externa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hyperlink" Target="http://www.data.ny.gov/" TargetMode="External"/><Relationship Id="rId12" Type="http://schemas.openxmlformats.org/officeDocument/2006/relationships/hyperlink" Target="https://pandas.pydata.org/" TargetMode="Externa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www.catalog.data.gov/" TargetMode="External"/><Relationship Id="rId11" Type="http://schemas.openxmlformats.org/officeDocument/2006/relationships/hyperlink" Target="https://scikit-learn.org/stable/" TargetMode="External"/><Relationship Id="rId24" Type="http://schemas.openxmlformats.org/officeDocument/2006/relationships/image" Target="../media/image14.png"/><Relationship Id="rId5" Type="http://schemas.openxmlformats.org/officeDocument/2006/relationships/hyperlink" Target="http://www.cdc.gov/" TargetMode="Externa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seaborn.pydata.org/" TargetMode="Externa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matplotlib.org/3.1.1/index.html" TargetMode="External"/><Relationship Id="rId14" Type="http://schemas.openxmlformats.org/officeDocument/2006/relationships/image" Target="../media/image4.tiff"/><Relationship Id="rId22" Type="http://schemas.openxmlformats.org/officeDocument/2006/relationships/image" Target="../media/image12.png"/><Relationship Id="rId2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202893"/>
            <a:chOff x="576544" y="12808367"/>
            <a:chExt cx="12227390" cy="15069218"/>
          </a:xfrm>
        </p:grpSpPr>
        <p:sp>
          <p:nvSpPr>
            <p:cNvPr id="2" name="Rectangle 1"/>
            <p:cNvSpPr/>
            <p:nvPr/>
          </p:nvSpPr>
          <p:spPr>
            <a:xfrm>
              <a:off x="581844" y="14018500"/>
              <a:ext cx="12222090" cy="13859085"/>
            </a:xfrm>
            <a:prstGeom prst="rect">
              <a:avLst/>
            </a:prstGeom>
          </p:spPr>
          <p:txBody>
            <a:bodyPr wrap="square">
              <a:spAutoFit/>
            </a:bodyPr>
            <a:lstStyle/>
            <a:p>
              <a:pPr algn="just"/>
              <a:r>
                <a:rPr lang="en-US" sz="3200" dirty="0">
                  <a:latin typeface="Helvetica" pitchFamily="2" charset="0"/>
                </a:rPr>
                <a:t>In this poster, we present our investigation of the factors that may be responsible for coronary heart disease in the United States. We perform two types of analysis - an analysis of coronary heart disease and median household income for New York State, and an analysis of coronary heart disease and social determinants for the entire United States. We obtain public domain data from </a:t>
              </a:r>
              <a:r>
                <a:rPr lang="en-US" sz="3200" dirty="0" err="1">
                  <a:latin typeface="Helvetica" pitchFamily="2" charset="0"/>
                </a:rPr>
                <a:t>www.cdc.gov</a:t>
              </a:r>
              <a:r>
                <a:rPr lang="en-US" sz="3200" dirty="0">
                  <a:latin typeface="Helvetica" pitchFamily="2" charset="0"/>
                </a:rPr>
                <a:t> and </a:t>
              </a:r>
              <a:r>
                <a:rPr lang="en-US" sz="3200" dirty="0" err="1">
                  <a:latin typeface="Helvetica" pitchFamily="2" charset="0"/>
                </a:rPr>
                <a:t>www.data.gov</a:t>
              </a:r>
              <a:r>
                <a:rPr lang="en-US" sz="3200" dirty="0">
                  <a:latin typeface="Helvetica" pitchFamily="2" charset="0"/>
                </a:rPr>
                <a:t> to perform our analysis. Our preliminary analysis shows interesting patterns between coronary heart disease mortality and social factors. Moreover, we train a machine learning model to see if it is possible to correctly predict coronary heart disease from the various factors, which shows around 67% accuracy in predicting heart disease mortality from social vulnerability factors.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5726498" y="530950"/>
            <a:ext cx="20885905" cy="2960273"/>
          </a:xfrm>
          <a:prstGeom prst="rect">
            <a:avLst/>
          </a:prstGeom>
          <a:noFill/>
          <a:ln w="12700">
            <a:noFill/>
            <a:miter lim="800000"/>
            <a:headEnd/>
            <a:tailEnd/>
          </a:ln>
        </p:spPr>
        <p:txBody>
          <a:bodyPr lIns="0" tIns="0" rIns="18747" bIns="0">
            <a:prstTxWarp prst="textNoShape">
              <a:avLst/>
            </a:prstTxWarp>
          </a:bodyPr>
          <a:lstStyle/>
          <a:p>
            <a:pPr algn="ctr"/>
            <a:r>
              <a:rPr lang="en-US" sz="6000" b="1" dirty="0">
                <a:solidFill>
                  <a:schemeClr val="accent6">
                    <a:lumMod val="75000"/>
                  </a:schemeClr>
                </a:solidFill>
                <a:latin typeface="Helvetica" pitchFamily="2" charset="0"/>
              </a:rPr>
              <a:t>A Study of Factors Affecting Heart Disease </a:t>
            </a:r>
          </a:p>
          <a:p>
            <a:pPr algn="ctr"/>
            <a:r>
              <a:rPr lang="en-US" sz="6000" b="1" dirty="0">
                <a:solidFill>
                  <a:schemeClr val="accent6">
                    <a:lumMod val="75000"/>
                  </a:schemeClr>
                </a:solidFill>
                <a:latin typeface="Helvetica" pitchFamily="2" charset="0"/>
              </a:rPr>
              <a:t>Mortality Rate in the United States </a:t>
            </a:r>
          </a:p>
          <a:p>
            <a:pPr algn="ctr"/>
            <a:r>
              <a:rPr lang="en-US" b="1" dirty="0">
                <a:latin typeface="Helvetica" pitchFamily="2" charset="0"/>
                <a:cs typeface="Arial" panose="020B0604020202020204" pitchFamily="34" charset="0"/>
              </a:rPr>
              <a:t>Ashraful Islam, Nicholas </a:t>
            </a:r>
            <a:r>
              <a:rPr lang="en-US" b="1" dirty="0" err="1">
                <a:latin typeface="Helvetica" pitchFamily="2" charset="0"/>
                <a:cs typeface="Arial" panose="020B0604020202020204" pitchFamily="34" charset="0"/>
              </a:rPr>
              <a:t>Luczak</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Saswata</a:t>
            </a:r>
            <a:r>
              <a:rPr lang="en-US" b="1" dirty="0">
                <a:latin typeface="Helvetica" pitchFamily="2" charset="0"/>
                <a:cs typeface="Arial" panose="020B0604020202020204" pitchFamily="34" charset="0"/>
              </a:rPr>
              <a:t> Paul, </a:t>
            </a:r>
            <a:r>
              <a:rPr lang="en-US" b="1" dirty="0" err="1">
                <a:latin typeface="Helvetica" pitchFamily="2" charset="0"/>
                <a:cs typeface="Arial" panose="020B0604020202020204" pitchFamily="34" charset="0"/>
              </a:rPr>
              <a:t>Yiyun</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su</a:t>
            </a:r>
            <a:endParaRPr lang="en-US" b="1" dirty="0">
              <a:latin typeface="Helvetica" pitchFamily="2" charset="0"/>
              <a:cs typeface="Arial" panose="020B0604020202020204" pitchFamily="34" charset="0"/>
            </a:endParaRPr>
          </a:p>
          <a:p>
            <a:pPr algn="ctr"/>
            <a:r>
              <a:rPr lang="en-US" b="1" dirty="0">
                <a:latin typeface="Helvetica" pitchFamily="2" charset="0"/>
                <a:cs typeface="Arial" panose="020B0604020202020204" pitchFamily="34" charset="0"/>
              </a:rPr>
              <a:t>{islama6, </a:t>
            </a:r>
            <a:r>
              <a:rPr lang="en-US" b="1" dirty="0" err="1">
                <a:latin typeface="Helvetica" pitchFamily="2" charset="0"/>
                <a:cs typeface="Arial" panose="020B0604020202020204" pitchFamily="34" charset="0"/>
              </a:rPr>
              <a:t>luczan</a:t>
            </a:r>
            <a:r>
              <a:rPr lang="en-US" b="1" dirty="0">
                <a:latin typeface="Helvetica" pitchFamily="2" charset="0"/>
                <a:cs typeface="Arial" panose="020B0604020202020204" pitchFamily="34" charset="0"/>
              </a:rPr>
              <a:t>, pauls4, syu4}@</a:t>
            </a:r>
            <a:r>
              <a:rPr lang="en-US" b="1" dirty="0" err="1">
                <a:latin typeface="Helvetica" pitchFamily="2" charset="0"/>
                <a:cs typeface="Arial" panose="020B0604020202020204" pitchFamily="34" charset="0"/>
              </a:rPr>
              <a:t>rpi.edu</a:t>
            </a:r>
            <a:r>
              <a:rPr lang="en-US" b="1" dirty="0">
                <a:latin typeface="Helvetica" pitchFamily="2" charset="0"/>
                <a:cs typeface="Arial" panose="020B0604020202020204" pitchFamily="34" charset="0"/>
              </a:rPr>
              <a:t> </a:t>
            </a:r>
            <a:endParaRPr lang="en-US" sz="1200" b="1" baseline="30000" dirty="0">
              <a:solidFill>
                <a:srgbClr val="333399"/>
              </a:solidFill>
              <a:latin typeface="Helvetica" pitchFamily="2" charset="0"/>
              <a:ea typeface="Arial Black" charset="0"/>
              <a:cs typeface="Arial" panose="020B0604020202020204" pitchFamily="34" charset="0"/>
              <a:sym typeface="Arial Black" pitchFamily="-108" charset="0"/>
            </a:endParaRPr>
          </a:p>
          <a:p>
            <a:pPr marL="17574" algn="ctr">
              <a:spcBef>
                <a:spcPts val="667"/>
              </a:spcBef>
            </a:pPr>
            <a:r>
              <a:rPr lang="en-US" sz="2000" b="1" baseline="30000" dirty="0">
                <a:solidFill>
                  <a:srgbClr val="333399"/>
                </a:solidFill>
                <a:latin typeface="Helvetica" pitchFamily="2" charset="0"/>
                <a:ea typeface="Arial Black" charset="0"/>
                <a:cs typeface="Arial Black" charset="0"/>
                <a:sym typeface="Arial Black" pitchFamily="-108" charset="0"/>
              </a:rPr>
              <a:t> </a:t>
            </a:r>
            <a:r>
              <a:rPr lang="en-US" sz="2000" b="1" dirty="0">
                <a:solidFill>
                  <a:srgbClr val="333399"/>
                </a:solidFill>
                <a:latin typeface="Helvetica" pitchFamily="2"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726763" y="39507113"/>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Helvetica" pitchFamily="2"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Helvetica" pitchFamily="2"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latin typeface="Helvetica" pitchFamily="2" charset="0"/>
                </a:rPr>
                <a:t> </a:t>
              </a:r>
              <a:endParaRPr lang="en-US" sz="2000" b="1" dirty="0">
                <a:solidFill>
                  <a:schemeClr val="tx1"/>
                </a:solidFill>
                <a:latin typeface="Helvetica" pitchFamily="2"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Helvetica" pitchFamily="2"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64444" y="13609637"/>
            <a:ext cx="9605363" cy="2801140"/>
            <a:chOff x="576544" y="12808369"/>
            <a:chExt cx="12227388" cy="458670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Workflow</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Analysis</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660674" y="261826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Format</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1140283" y="39365237"/>
            <a:ext cx="10169230" cy="185170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Helvetica" pitchFamily="2"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solidFill>
                  <a:schemeClr val="tx1"/>
                </a:solidFill>
                <a:latin typeface="Helvetica" pitchFamily="2" charset="0"/>
                <a:ea typeface="Verdana" pitchFamily="-108" charset="0"/>
                <a:cs typeface="Verdana" pitchFamily="-108" charset="0"/>
                <a:sym typeface="Verdana" pitchFamily="-108" charset="0"/>
                <a:hlinkClick r:id="rId5"/>
              </a:rPr>
              <a:t>www.cdc.gov</a:t>
            </a:r>
            <a:r>
              <a:rPr lang="en-US" sz="2200" dirty="0">
                <a:solidFill>
                  <a:schemeClr val="tx1"/>
                </a:solidFill>
                <a:latin typeface="Helvetica" pitchFamily="2" charset="0"/>
                <a:ea typeface="Verdana" pitchFamily="-108" charset="0"/>
                <a:cs typeface="Verdana" pitchFamily="-108" charset="0"/>
                <a:sym typeface="Verdana" pitchFamily="-108" charset="0"/>
              </a:rPr>
              <a:t>, </a:t>
            </a:r>
            <a:r>
              <a:rPr lang="en-US" sz="2200" dirty="0">
                <a:latin typeface="Helvetica" pitchFamily="2" charset="0"/>
                <a:hlinkClick r:id="rId6"/>
              </a:rPr>
              <a:t>www.catalog.data.gov</a:t>
            </a:r>
            <a:r>
              <a:rPr lang="en-US" sz="2200" dirty="0">
                <a:latin typeface="Helvetica" pitchFamily="2" charset="0"/>
              </a:rPr>
              <a:t>, </a:t>
            </a:r>
            <a:r>
              <a:rPr lang="en-US" sz="2200" dirty="0">
                <a:latin typeface="Helvetica" pitchFamily="2" charset="0"/>
                <a:hlinkClick r:id="rId7"/>
              </a:rPr>
              <a:t>www.data.ny.gov</a:t>
            </a:r>
            <a:r>
              <a:rPr lang="en-US" sz="2200" dirty="0">
                <a:latin typeface="Helvetica" pitchFamily="2" charset="0"/>
              </a:rPr>
              <a:t>, </a:t>
            </a:r>
            <a:r>
              <a:rPr lang="en-US" sz="2200" dirty="0">
                <a:latin typeface="Helvetica" pitchFamily="2" charset="0"/>
                <a:hlinkClick r:id="rId8"/>
              </a:rPr>
              <a:t>www.svi.cdc.gov</a:t>
            </a:r>
            <a:endParaRPr lang="en-US" sz="2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latin typeface="Helvetica" pitchFamily="2" charset="0"/>
                <a:hlinkClick r:id="rId9"/>
              </a:rPr>
              <a:t>https://matplotlib.org/3.1.1/index.html</a:t>
            </a:r>
            <a:r>
              <a:rPr lang="en-US" sz="2200" dirty="0">
                <a:latin typeface="Helvetica" pitchFamily="2" charset="0"/>
              </a:rPr>
              <a:t>, </a:t>
            </a:r>
            <a:r>
              <a:rPr lang="en-US" sz="2200" dirty="0">
                <a:latin typeface="Helvetica" pitchFamily="2" charset="0"/>
                <a:hlinkClick r:id="rId10"/>
              </a:rPr>
              <a:t>https://seaborn.pydata.org/</a:t>
            </a:r>
            <a:r>
              <a:rPr lang="en-US" sz="2200" dirty="0">
                <a:latin typeface="Helvetica" pitchFamily="2" charset="0"/>
              </a:rPr>
              <a:t>, </a:t>
            </a:r>
            <a:r>
              <a:rPr lang="en-US" sz="2200" dirty="0">
                <a:latin typeface="Helvetica" pitchFamily="2" charset="0"/>
                <a:hlinkClick r:id="rId11"/>
              </a:rPr>
              <a:t>https://scikit-learn.org/stable/</a:t>
            </a:r>
            <a:r>
              <a:rPr lang="en-US" sz="2200" dirty="0">
                <a:latin typeface="Helvetica" pitchFamily="2" charset="0"/>
              </a:rPr>
              <a:t>, </a:t>
            </a:r>
            <a:r>
              <a:rPr lang="en-US" sz="2200" dirty="0">
                <a:latin typeface="Helvetica" pitchFamily="2" charset="0"/>
                <a:hlinkClick r:id="rId12"/>
              </a:rPr>
              <a:t>https://pandas.pydata.org/</a:t>
            </a:r>
            <a:r>
              <a:rPr lang="en-US" sz="2200" dirty="0">
                <a:latin typeface="Helvetica" pitchFamily="2"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3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Helvetica" pitchFamily="2"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3"/>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4"/>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4"/>
          <a:stretch>
            <a:fillRect/>
          </a:stretch>
        </p:blipFill>
        <p:spPr>
          <a:xfrm>
            <a:off x="3286209" y="39741774"/>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3"/>
          <a:stretch>
            <a:fillRect/>
          </a:stretch>
        </p:blipFill>
        <p:spPr>
          <a:xfrm>
            <a:off x="6716504" y="39869876"/>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5"/>
          <a:stretch>
            <a:fillRect/>
          </a:stretch>
        </p:blipFill>
        <p:spPr>
          <a:xfrm>
            <a:off x="9616407" y="39739094"/>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6"/>
          <a:stretch>
            <a:fillRect/>
          </a:stretch>
        </p:blipFill>
        <p:spPr>
          <a:xfrm>
            <a:off x="5177637" y="1798638"/>
            <a:ext cx="4249229" cy="2134316"/>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E72F847-0246-BF4D-9801-475974F5E2F1}"/>
              </a:ext>
            </a:extLst>
          </p:cNvPr>
          <p:cNvPicPr>
            <a:picLocks noChangeAspect="1"/>
          </p:cNvPicPr>
          <p:nvPr/>
        </p:nvPicPr>
        <p:blipFill>
          <a:blip r:embed="rId17"/>
          <a:stretch>
            <a:fillRect/>
          </a:stretch>
        </p:blipFill>
        <p:spPr>
          <a:xfrm>
            <a:off x="362194" y="14676437"/>
            <a:ext cx="10401452" cy="6507860"/>
          </a:xfrm>
          <a:prstGeom prst="rect">
            <a:avLst/>
          </a:prstGeom>
        </p:spPr>
      </p:pic>
      <p:sp>
        <p:nvSpPr>
          <p:cNvPr id="30" name="TextBox 29">
            <a:extLst>
              <a:ext uri="{FF2B5EF4-FFF2-40B4-BE49-F238E27FC236}">
                <a16:creationId xmlns:a16="http://schemas.microsoft.com/office/drawing/2014/main" id="{3759D045-9C2B-E34C-8890-3F8772AC7C21}"/>
              </a:ext>
            </a:extLst>
          </p:cNvPr>
          <p:cNvSpPr txBox="1"/>
          <p:nvPr/>
        </p:nvSpPr>
        <p:spPr>
          <a:xfrm>
            <a:off x="677314" y="27002799"/>
            <a:ext cx="9588330" cy="12095619"/>
          </a:xfrm>
          <a:prstGeom prst="rect">
            <a:avLst/>
          </a:prstGeom>
          <a:noFill/>
        </p:spPr>
        <p:txBody>
          <a:bodyPr wrap="square" rtlCol="0">
            <a:spAutoFit/>
          </a:bodyPr>
          <a:lstStyle/>
          <a:p>
            <a:r>
              <a:rPr lang="en-US" sz="3000" b="1" dirty="0">
                <a:latin typeface="Helvetica" pitchFamily="2" charset="0"/>
              </a:rPr>
              <a:t>NYSERDA Low-to-Moderate-Income New York State Census Population Analysis Dataset</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data.ny.gov</a:t>
            </a:r>
            <a:endParaRPr lang="en-US" sz="3000" dirty="0">
              <a:latin typeface="Helvetica" pitchFamily="2" charset="0"/>
            </a:endParaRPr>
          </a:p>
          <a:p>
            <a:pPr>
              <a:buFont typeface="+mj-lt"/>
              <a:buAutoNum type="arabicPeriod"/>
            </a:pPr>
            <a:r>
              <a:rPr lang="en-US" sz="3000" dirty="0">
                <a:latin typeface="Helvetica" pitchFamily="2" charset="0"/>
              </a:rPr>
              <a:t> Maintainer: NY Open data</a:t>
            </a:r>
          </a:p>
          <a:p>
            <a:pPr>
              <a:buFont typeface="+mj-lt"/>
              <a:buAutoNum type="arabicPeriod"/>
            </a:pPr>
            <a:r>
              <a:rPr lang="en-US" sz="3000" dirty="0">
                <a:latin typeface="Helvetica" pitchFamily="2" charset="0"/>
              </a:rPr>
              <a:t> Maintainer email: </a:t>
            </a:r>
            <a:r>
              <a:rPr lang="en-US" sz="3000" dirty="0" err="1">
                <a:latin typeface="Helvetica" pitchFamily="2" charset="0"/>
              </a:rPr>
              <a:t>openny@nyserda.ny.gov</a:t>
            </a:r>
            <a:endParaRPr lang="en-US" sz="3000" dirty="0">
              <a:latin typeface="Helvetica" pitchFamily="2" charset="0"/>
            </a:endParaRPr>
          </a:p>
          <a:p>
            <a:pPr>
              <a:buFont typeface="+mj-lt"/>
              <a:buAutoNum type="arabicPeriod"/>
            </a:pPr>
            <a:r>
              <a:rPr lang="en-US" sz="3000" dirty="0">
                <a:latin typeface="Helvetica" pitchFamily="2" charset="0"/>
              </a:rPr>
              <a:t> Time: 2013-2015 </a:t>
            </a:r>
            <a:br>
              <a:rPr lang="en-US" sz="3000" dirty="0">
                <a:latin typeface="Helvetica" pitchFamily="2" charset="0"/>
              </a:rPr>
            </a:br>
            <a:endParaRPr lang="en-US" sz="3000" dirty="0">
              <a:latin typeface="Helvetica" pitchFamily="2" charset="0"/>
            </a:endParaRPr>
          </a:p>
          <a:p>
            <a:r>
              <a:rPr lang="en-US" sz="3000" b="1" dirty="0">
                <a:latin typeface="Helvetica" pitchFamily="2" charset="0"/>
              </a:rPr>
              <a:t>Heart Disease Mortality Data Among US Adults (35+) by State/Territory and County </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r>
              <a:rPr lang="en-US" sz="3000" dirty="0">
                <a:latin typeface="Helvetica" pitchFamily="2" charset="0"/>
              </a:rPr>
              <a:t>3. Publisher: Centers for Disease Control and Prevention</a:t>
            </a:r>
          </a:p>
          <a:p>
            <a:r>
              <a:rPr lang="en-US" sz="3000" dirty="0">
                <a:latin typeface="Helvetica" pitchFamily="2" charset="0"/>
              </a:rPr>
              <a:t>4. Maintainer: NY Open data</a:t>
            </a:r>
          </a:p>
          <a:p>
            <a:r>
              <a:rPr lang="en-US" sz="3000" dirty="0">
                <a:latin typeface="Helvetica" pitchFamily="2" charset="0"/>
              </a:rPr>
              <a:t>5. Maintainer email: </a:t>
            </a:r>
            <a:r>
              <a:rPr lang="en-US" sz="3000" dirty="0" err="1">
                <a:latin typeface="Helvetica" pitchFamily="2" charset="0"/>
              </a:rPr>
              <a:t>openny@nyserda.ny.gov</a:t>
            </a:r>
            <a:endParaRPr lang="en-US" sz="3000" dirty="0">
              <a:latin typeface="Helvetica" pitchFamily="2" charset="0"/>
            </a:endParaRPr>
          </a:p>
          <a:p>
            <a:r>
              <a:rPr lang="en-US" sz="3000" dirty="0">
                <a:latin typeface="Helvetica" pitchFamily="2" charset="0"/>
              </a:rPr>
              <a:t>6. Time: 2013-2015</a:t>
            </a:r>
          </a:p>
          <a:p>
            <a:endParaRPr lang="en-US" sz="3000" dirty="0">
              <a:latin typeface="Helvetica" pitchFamily="2" charset="0"/>
            </a:endParaRPr>
          </a:p>
          <a:p>
            <a:r>
              <a:rPr lang="en-US" sz="3000" b="1" dirty="0">
                <a:latin typeface="Helvetica" pitchFamily="2" charset="0"/>
              </a:rPr>
              <a:t>Social Vulnerability Index 2012 - 2014 </a:t>
            </a:r>
          </a:p>
          <a:p>
            <a:r>
              <a:rPr lang="en-US" sz="3000" dirty="0">
                <a:latin typeface="Helvetica" pitchFamily="2" charset="0"/>
              </a:rPr>
              <a:t>Collected from: </a:t>
            </a:r>
            <a:r>
              <a:rPr lang="en-US" sz="3000" dirty="0" err="1">
                <a:latin typeface="Helvetica" pitchFamily="2" charset="0"/>
              </a:rPr>
              <a:t>svi.cdc.gov</a:t>
            </a:r>
            <a:r>
              <a:rPr lang="en-US" sz="3000" dirty="0">
                <a:latin typeface="Helvetica" pitchFamily="2" charset="0"/>
              </a:rPr>
              <a:t> </a:t>
            </a: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cdc.gov</a:t>
            </a:r>
            <a:endParaRPr lang="en-US" sz="3000" dirty="0">
              <a:latin typeface="Helvetica" pitchFamily="2" charset="0"/>
            </a:endParaRPr>
          </a:p>
          <a:p>
            <a:pPr>
              <a:buFont typeface="+mj-lt"/>
              <a:buAutoNum type="arabicPeriod"/>
            </a:pPr>
            <a:r>
              <a:rPr lang="en-US" sz="3000" dirty="0">
                <a:latin typeface="Helvetica" pitchFamily="2" charset="0"/>
              </a:rPr>
              <a:t> Maintainer: Centers for Disease Control and Prevention </a:t>
            </a:r>
          </a:p>
          <a:p>
            <a:r>
              <a:rPr lang="en-US" sz="3000" dirty="0">
                <a:latin typeface="Helvetica" pitchFamily="2" charset="0"/>
              </a:rPr>
              <a:t>4. Maintainer email: </a:t>
            </a:r>
            <a:r>
              <a:rPr lang="en-US" sz="3000" dirty="0" err="1">
                <a:latin typeface="Helvetica" pitchFamily="2" charset="0"/>
              </a:rPr>
              <a:t>dhdsprequests@cdc.gov</a:t>
            </a:r>
            <a:endParaRPr lang="en-US" sz="3000" dirty="0">
              <a:latin typeface="Helvetica" pitchFamily="2" charset="0"/>
            </a:endParaRPr>
          </a:p>
        </p:txBody>
      </p:sp>
      <p:sp>
        <p:nvSpPr>
          <p:cNvPr id="31" name="TextBox 30">
            <a:extLst>
              <a:ext uri="{FF2B5EF4-FFF2-40B4-BE49-F238E27FC236}">
                <a16:creationId xmlns:a16="http://schemas.microsoft.com/office/drawing/2014/main" id="{08A64960-8E5D-0B42-B78A-9E940233F8BE}"/>
              </a:ext>
            </a:extLst>
          </p:cNvPr>
          <p:cNvSpPr txBox="1"/>
          <p:nvPr/>
        </p:nvSpPr>
        <p:spPr>
          <a:xfrm>
            <a:off x="10683904" y="4932397"/>
            <a:ext cx="9944737" cy="7792903"/>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Median Income in New York State </a:t>
            </a: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dirty="0">
              <a:latin typeface="Helvetica" pitchFamily="2" charset="0"/>
            </a:endParaRPr>
          </a:p>
          <a:p>
            <a:pPr algn="ctr"/>
            <a:br>
              <a:rPr lang="en-US" dirty="0">
                <a:latin typeface="Helvetica" pitchFamily="2" charset="0"/>
              </a:rPr>
            </a:br>
            <a:endParaRPr lang="en-US" dirty="0">
              <a:latin typeface="Helvetica" pitchFamily="2" charset="0"/>
            </a:endParaRPr>
          </a:p>
          <a:p>
            <a:pPr algn="ctr"/>
            <a:endParaRPr lang="en-US" dirty="0">
              <a:latin typeface="Helvetica" pitchFamily="2" charset="0"/>
            </a:endParaRPr>
          </a:p>
        </p:txBody>
      </p:sp>
      <p:pic>
        <p:nvPicPr>
          <p:cNvPr id="34" name="Picture 33" descr="A screenshot of a cell phone&#10;&#10;Description automatically generated">
            <a:extLst>
              <a:ext uri="{FF2B5EF4-FFF2-40B4-BE49-F238E27FC236}">
                <a16:creationId xmlns:a16="http://schemas.microsoft.com/office/drawing/2014/main" id="{CC218680-9011-BC4D-8804-A7108127C552}"/>
              </a:ext>
            </a:extLst>
          </p:cNvPr>
          <p:cNvPicPr>
            <a:picLocks noChangeAspect="1"/>
          </p:cNvPicPr>
          <p:nvPr/>
        </p:nvPicPr>
        <p:blipFill>
          <a:blip r:embed="rId18"/>
          <a:stretch>
            <a:fillRect/>
          </a:stretch>
        </p:blipFill>
        <p:spPr>
          <a:xfrm>
            <a:off x="11681648" y="6234561"/>
            <a:ext cx="7867871" cy="4336072"/>
          </a:xfrm>
          <a:prstGeom prst="rect">
            <a:avLst/>
          </a:prstGeom>
        </p:spPr>
      </p:pic>
      <p:pic>
        <p:nvPicPr>
          <p:cNvPr id="41" name="Picture 40" descr="A close up of a logo&#10;&#10;Description automatically generated">
            <a:extLst>
              <a:ext uri="{FF2B5EF4-FFF2-40B4-BE49-F238E27FC236}">
                <a16:creationId xmlns:a16="http://schemas.microsoft.com/office/drawing/2014/main" id="{70B9F3DB-4377-2D4A-82F7-150DF366B58C}"/>
              </a:ext>
            </a:extLst>
          </p:cNvPr>
          <p:cNvPicPr>
            <a:picLocks noChangeAspect="1"/>
          </p:cNvPicPr>
          <p:nvPr/>
        </p:nvPicPr>
        <p:blipFill>
          <a:blip r:embed="rId19"/>
          <a:stretch>
            <a:fillRect/>
          </a:stretch>
        </p:blipFill>
        <p:spPr>
          <a:xfrm>
            <a:off x="10454481" y="11246994"/>
            <a:ext cx="6125740" cy="3617483"/>
          </a:xfrm>
          <a:prstGeom prst="rect">
            <a:avLst/>
          </a:prstGeom>
        </p:spPr>
      </p:pic>
      <p:pic>
        <p:nvPicPr>
          <p:cNvPr id="57" name="Picture 56" descr="A close up of a map&#10;&#10;Description automatically generated">
            <a:extLst>
              <a:ext uri="{FF2B5EF4-FFF2-40B4-BE49-F238E27FC236}">
                <a16:creationId xmlns:a16="http://schemas.microsoft.com/office/drawing/2014/main" id="{140735CC-5196-F146-A448-D6754CC98D95}"/>
              </a:ext>
            </a:extLst>
          </p:cNvPr>
          <p:cNvPicPr>
            <a:picLocks noChangeAspect="1"/>
          </p:cNvPicPr>
          <p:nvPr/>
        </p:nvPicPr>
        <p:blipFill>
          <a:blip r:embed="rId20"/>
          <a:stretch>
            <a:fillRect/>
          </a:stretch>
        </p:blipFill>
        <p:spPr>
          <a:xfrm>
            <a:off x="15559881" y="11227748"/>
            <a:ext cx="5479718" cy="3568189"/>
          </a:xfrm>
          <a:prstGeom prst="rect">
            <a:avLst/>
          </a:prstGeom>
        </p:spPr>
      </p:pic>
      <p:sp>
        <p:nvSpPr>
          <p:cNvPr id="58" name="TextBox 57">
            <a:extLst>
              <a:ext uri="{FF2B5EF4-FFF2-40B4-BE49-F238E27FC236}">
                <a16:creationId xmlns:a16="http://schemas.microsoft.com/office/drawing/2014/main" id="{BF3B9410-C2E5-0B4F-ABE7-FCA68E979F57}"/>
              </a:ext>
            </a:extLst>
          </p:cNvPr>
          <p:cNvSpPr txBox="1"/>
          <p:nvPr/>
        </p:nvSpPr>
        <p:spPr>
          <a:xfrm>
            <a:off x="11140281" y="15464294"/>
            <a:ext cx="9244971" cy="150810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itchFamily="2" charset="0"/>
              </a:rPr>
              <a:t>Heart disease mortality rate is usually inversely related to median income in New York. </a:t>
            </a:r>
          </a:p>
          <a:p>
            <a:endParaRPr lang="en-US" sz="3000" dirty="0">
              <a:latin typeface="Helvetica" pitchFamily="2" charset="0"/>
            </a:endParaRPr>
          </a:p>
        </p:txBody>
      </p:sp>
      <p:sp>
        <p:nvSpPr>
          <p:cNvPr id="59" name="TextBox 58">
            <a:extLst>
              <a:ext uri="{FF2B5EF4-FFF2-40B4-BE49-F238E27FC236}">
                <a16:creationId xmlns:a16="http://schemas.microsoft.com/office/drawing/2014/main" id="{07539B12-4C60-974E-873B-711E25B0F479}"/>
              </a:ext>
            </a:extLst>
          </p:cNvPr>
          <p:cNvSpPr txBox="1"/>
          <p:nvPr/>
        </p:nvSpPr>
        <p:spPr>
          <a:xfrm>
            <a:off x="11292681" y="16810037"/>
            <a:ext cx="8610600" cy="1754326"/>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Social Vulnerability </a:t>
            </a:r>
          </a:p>
          <a:p>
            <a:pPr algn="ctr"/>
            <a:endParaRPr lang="en-US" sz="3600" b="1" dirty="0">
              <a:latin typeface="Helvetica" pitchFamily="2" charset="0"/>
            </a:endParaRPr>
          </a:p>
        </p:txBody>
      </p:sp>
      <p:sp>
        <p:nvSpPr>
          <p:cNvPr id="71" name="TextBox 70">
            <a:extLst>
              <a:ext uri="{FF2B5EF4-FFF2-40B4-BE49-F238E27FC236}">
                <a16:creationId xmlns:a16="http://schemas.microsoft.com/office/drawing/2014/main" id="{2CC1BBBB-CF94-FF4D-850E-4AD69ED00EE4}"/>
              </a:ext>
            </a:extLst>
          </p:cNvPr>
          <p:cNvSpPr txBox="1"/>
          <p:nvPr/>
        </p:nvSpPr>
        <p:spPr>
          <a:xfrm>
            <a:off x="13385054" y="26911590"/>
            <a:ext cx="4035079" cy="812530"/>
          </a:xfrm>
          <a:prstGeom prst="rect">
            <a:avLst/>
          </a:prstGeom>
          <a:noFill/>
        </p:spPr>
        <p:txBody>
          <a:bodyPr wrap="none" rtlCol="0">
            <a:spAutoFit/>
          </a:bodyPr>
          <a:lstStyle/>
          <a:p>
            <a:r>
              <a:rPr lang="en-US" sz="2400" dirty="0">
                <a:latin typeface="Helvetica" pitchFamily="2" charset="0"/>
              </a:rPr>
              <a:t>Heart disease mortality rate </a:t>
            </a:r>
            <a:endParaRPr lang="en-US" dirty="0">
              <a:latin typeface="Helvetica" pitchFamily="2" charset="0"/>
            </a:endParaRPr>
          </a:p>
          <a:p>
            <a:endParaRPr lang="en-US" dirty="0">
              <a:latin typeface="Helvetica" pitchFamily="2" charset="0"/>
            </a:endParaRPr>
          </a:p>
        </p:txBody>
      </p:sp>
      <p:sp>
        <p:nvSpPr>
          <p:cNvPr id="72" name="TextBox 71">
            <a:extLst>
              <a:ext uri="{FF2B5EF4-FFF2-40B4-BE49-F238E27FC236}">
                <a16:creationId xmlns:a16="http://schemas.microsoft.com/office/drawing/2014/main" id="{78475261-AE3E-B94F-B4AA-4DF0C8A66D0C}"/>
              </a:ext>
            </a:extLst>
          </p:cNvPr>
          <p:cNvSpPr txBox="1"/>
          <p:nvPr/>
        </p:nvSpPr>
        <p:spPr>
          <a:xfrm>
            <a:off x="11133039" y="30184894"/>
            <a:ext cx="4655442" cy="812530"/>
          </a:xfrm>
          <a:prstGeom prst="rect">
            <a:avLst/>
          </a:prstGeom>
          <a:noFill/>
        </p:spPr>
        <p:txBody>
          <a:bodyPr wrap="none" rtlCol="0">
            <a:spAutoFit/>
          </a:bodyPr>
          <a:lstStyle/>
          <a:p>
            <a:pPr algn="ctr"/>
            <a:r>
              <a:rPr lang="en-US" sz="2400" dirty="0">
                <a:latin typeface="Helvetica" pitchFamily="2" charset="0"/>
              </a:rPr>
              <a:t>Overall social vulnerability index </a:t>
            </a:r>
            <a:endParaRPr lang="en-US" dirty="0">
              <a:latin typeface="Helvetica" pitchFamily="2" charset="0"/>
            </a:endParaRPr>
          </a:p>
          <a:p>
            <a:endParaRPr lang="en-US" dirty="0">
              <a:latin typeface="Helvetica" pitchFamily="2" charset="0"/>
            </a:endParaRPr>
          </a:p>
        </p:txBody>
      </p:sp>
      <p:pic>
        <p:nvPicPr>
          <p:cNvPr id="75" name="Picture 74" descr="A screenshot of a cell phone&#10;&#10;Description automatically generated">
            <a:extLst>
              <a:ext uri="{FF2B5EF4-FFF2-40B4-BE49-F238E27FC236}">
                <a16:creationId xmlns:a16="http://schemas.microsoft.com/office/drawing/2014/main" id="{9E60CD13-9DCF-854B-B525-27B04756AAF6}"/>
              </a:ext>
            </a:extLst>
          </p:cNvPr>
          <p:cNvPicPr>
            <a:picLocks noChangeAspect="1"/>
          </p:cNvPicPr>
          <p:nvPr/>
        </p:nvPicPr>
        <p:blipFill>
          <a:blip r:embed="rId21"/>
          <a:stretch>
            <a:fillRect/>
          </a:stretch>
        </p:blipFill>
        <p:spPr>
          <a:xfrm>
            <a:off x="22535165" y="6240671"/>
            <a:ext cx="5985169" cy="3845496"/>
          </a:xfrm>
          <a:prstGeom prst="rect">
            <a:avLst/>
          </a:prstGeom>
        </p:spPr>
      </p:pic>
      <p:sp>
        <p:nvSpPr>
          <p:cNvPr id="108" name="TextBox 107">
            <a:extLst>
              <a:ext uri="{FF2B5EF4-FFF2-40B4-BE49-F238E27FC236}">
                <a16:creationId xmlns:a16="http://schemas.microsoft.com/office/drawing/2014/main" id="{FD220490-06CF-8740-BC6D-422E2316B515}"/>
              </a:ext>
            </a:extLst>
          </p:cNvPr>
          <p:cNvSpPr txBox="1"/>
          <p:nvPr/>
        </p:nvSpPr>
        <p:spPr>
          <a:xfrm>
            <a:off x="16111995" y="30211884"/>
            <a:ext cx="4019886" cy="1181862"/>
          </a:xfrm>
          <a:prstGeom prst="rect">
            <a:avLst/>
          </a:prstGeom>
          <a:noFill/>
        </p:spPr>
        <p:txBody>
          <a:bodyPr wrap="square" rtlCol="0">
            <a:spAutoFit/>
          </a:bodyPr>
          <a:lstStyle/>
          <a:p>
            <a:pPr algn="ctr"/>
            <a:r>
              <a:rPr lang="en-US" sz="2400" dirty="0">
                <a:latin typeface="Helvetica" pitchFamily="2" charset="0"/>
              </a:rPr>
              <a:t>Household Composition and Disability </a:t>
            </a:r>
          </a:p>
          <a:p>
            <a:endParaRPr lang="en-US" dirty="0">
              <a:latin typeface="Helvetica" pitchFamily="2" charset="0"/>
            </a:endParaRPr>
          </a:p>
        </p:txBody>
      </p:sp>
      <p:sp>
        <p:nvSpPr>
          <p:cNvPr id="110" name="TextBox 109">
            <a:extLst>
              <a:ext uri="{FF2B5EF4-FFF2-40B4-BE49-F238E27FC236}">
                <a16:creationId xmlns:a16="http://schemas.microsoft.com/office/drawing/2014/main" id="{3B10B412-52EB-7E41-A55E-99FEB355F9EA}"/>
              </a:ext>
            </a:extLst>
          </p:cNvPr>
          <p:cNvSpPr txBox="1"/>
          <p:nvPr/>
        </p:nvSpPr>
        <p:spPr>
          <a:xfrm>
            <a:off x="16433946" y="33720565"/>
            <a:ext cx="3316935" cy="812530"/>
          </a:xfrm>
          <a:prstGeom prst="rect">
            <a:avLst/>
          </a:prstGeom>
          <a:noFill/>
        </p:spPr>
        <p:txBody>
          <a:bodyPr wrap="none" rtlCol="0">
            <a:spAutoFit/>
          </a:bodyPr>
          <a:lstStyle/>
          <a:p>
            <a:pPr algn="ctr"/>
            <a:r>
              <a:rPr lang="en-US" sz="2400" dirty="0">
                <a:latin typeface="Helvetica" pitchFamily="2" charset="0"/>
              </a:rPr>
              <a:t>Socioeconomic Status </a:t>
            </a:r>
          </a:p>
          <a:p>
            <a:endParaRPr lang="en-US" dirty="0">
              <a:latin typeface="Helvetica" pitchFamily="2" charset="0"/>
            </a:endParaRPr>
          </a:p>
        </p:txBody>
      </p:sp>
      <p:sp>
        <p:nvSpPr>
          <p:cNvPr id="111" name="TextBox 110">
            <a:extLst>
              <a:ext uri="{FF2B5EF4-FFF2-40B4-BE49-F238E27FC236}">
                <a16:creationId xmlns:a16="http://schemas.microsoft.com/office/drawing/2014/main" id="{B23EF84B-F55C-804C-A210-F1C350BD8003}"/>
              </a:ext>
            </a:extLst>
          </p:cNvPr>
          <p:cNvSpPr txBox="1"/>
          <p:nvPr/>
        </p:nvSpPr>
        <p:spPr>
          <a:xfrm>
            <a:off x="11352204" y="33720565"/>
            <a:ext cx="4055277" cy="812530"/>
          </a:xfrm>
          <a:prstGeom prst="rect">
            <a:avLst/>
          </a:prstGeom>
          <a:noFill/>
        </p:spPr>
        <p:txBody>
          <a:bodyPr wrap="none" rtlCol="0">
            <a:spAutoFit/>
          </a:bodyPr>
          <a:lstStyle/>
          <a:p>
            <a:pPr algn="ctr"/>
            <a:r>
              <a:rPr lang="en-US" sz="2400" dirty="0">
                <a:latin typeface="Helvetica" pitchFamily="2" charset="0"/>
              </a:rPr>
              <a:t>Housing and Transportation </a:t>
            </a:r>
          </a:p>
          <a:p>
            <a:pPr algn="ctr"/>
            <a:endParaRPr lang="en-US" dirty="0">
              <a:latin typeface="Helvetica" pitchFamily="2" charset="0"/>
            </a:endParaRPr>
          </a:p>
        </p:txBody>
      </p:sp>
      <p:sp>
        <p:nvSpPr>
          <p:cNvPr id="79" name="TextBox 78">
            <a:extLst>
              <a:ext uri="{FF2B5EF4-FFF2-40B4-BE49-F238E27FC236}">
                <a16:creationId xmlns:a16="http://schemas.microsoft.com/office/drawing/2014/main" id="{61F090E0-DDC2-0745-AEC3-6D153D057984}"/>
              </a:ext>
            </a:extLst>
          </p:cNvPr>
          <p:cNvSpPr txBox="1"/>
          <p:nvPr/>
        </p:nvSpPr>
        <p:spPr>
          <a:xfrm>
            <a:off x="11230712" y="18266099"/>
            <a:ext cx="9050831"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15 US census variables to determine the Social vulnerability of each county </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Social vulnerability is a good indicator of Heart disease</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higher the overall vulnerability of a community the less likely they are to live a healthy lifestyle; therefore, their likelihood of coronary-related mortalities sees an increase as a result. </a:t>
            </a:r>
          </a:p>
          <a:p>
            <a:pPr algn="just"/>
            <a:endParaRPr lang="en-US" sz="3200" dirty="0">
              <a:latin typeface="Helvetica" panose="020B0604020202020204" pitchFamily="34" charset="0"/>
              <a:cs typeface="Helvetica" panose="020B0604020202020204" pitchFamily="34" charset="0"/>
            </a:endParaRPr>
          </a:p>
        </p:txBody>
      </p:sp>
      <p:sp>
        <p:nvSpPr>
          <p:cNvPr id="116" name="TextBox 115">
            <a:extLst>
              <a:ext uri="{FF2B5EF4-FFF2-40B4-BE49-F238E27FC236}">
                <a16:creationId xmlns:a16="http://schemas.microsoft.com/office/drawing/2014/main" id="{5A604EBF-75D9-EE4B-B79C-FD9E372D34E0}"/>
              </a:ext>
            </a:extLst>
          </p:cNvPr>
          <p:cNvSpPr txBox="1"/>
          <p:nvPr/>
        </p:nvSpPr>
        <p:spPr>
          <a:xfrm>
            <a:off x="21006519" y="4932397"/>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Ethnicity in New York State</a:t>
            </a:r>
          </a:p>
        </p:txBody>
      </p:sp>
      <p:sp>
        <p:nvSpPr>
          <p:cNvPr id="118" name="TextBox 117">
            <a:extLst>
              <a:ext uri="{FF2B5EF4-FFF2-40B4-BE49-F238E27FC236}">
                <a16:creationId xmlns:a16="http://schemas.microsoft.com/office/drawing/2014/main" id="{8C2A2F71-70B9-624B-90DD-E6F3C2215BD3}"/>
              </a:ext>
            </a:extLst>
          </p:cNvPr>
          <p:cNvSpPr txBox="1"/>
          <p:nvPr/>
        </p:nvSpPr>
        <p:spPr>
          <a:xfrm>
            <a:off x="21219995" y="10462198"/>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Learning Heart Disease Mortality from Social Vulnerability Factors</a:t>
            </a:r>
          </a:p>
        </p:txBody>
      </p:sp>
      <p:sp>
        <p:nvSpPr>
          <p:cNvPr id="99" name="TextBox 98">
            <a:extLst>
              <a:ext uri="{FF2B5EF4-FFF2-40B4-BE49-F238E27FC236}">
                <a16:creationId xmlns:a16="http://schemas.microsoft.com/office/drawing/2014/main" id="{1003305B-C643-D747-92FE-E6CBE845F29A}"/>
              </a:ext>
            </a:extLst>
          </p:cNvPr>
          <p:cNvSpPr txBox="1"/>
          <p:nvPr/>
        </p:nvSpPr>
        <p:spPr>
          <a:xfrm>
            <a:off x="21309512" y="11961443"/>
            <a:ext cx="9117556" cy="2179058"/>
          </a:xfrm>
          <a:prstGeom prst="rect">
            <a:avLst/>
          </a:prstGeom>
          <a:noFill/>
        </p:spPr>
        <p:txBody>
          <a:bodyPr wrap="square" rtlCol="0">
            <a:spAutoFit/>
          </a:bodyPr>
          <a:lstStyle/>
          <a:p>
            <a:r>
              <a:rPr lang="en-US" sz="3000" dirty="0">
                <a:latin typeface="Helvetica" pitchFamily="2" charset="0"/>
              </a:rPr>
              <a:t>12 SVI factors were used </a:t>
            </a:r>
          </a:p>
          <a:p>
            <a:endParaRPr lang="en-US" dirty="0">
              <a:latin typeface="Helvetica" pitchFamily="2" charset="0"/>
            </a:endParaRPr>
          </a:p>
          <a:p>
            <a:r>
              <a:rPr lang="en-US" sz="3000" b="1" dirty="0">
                <a:latin typeface="Helvetica" pitchFamily="2" charset="0"/>
              </a:rPr>
              <a:t>Correlation between heart disease mortality and SVI factors</a:t>
            </a:r>
          </a:p>
          <a:p>
            <a:pPr marL="342900" indent="-342900">
              <a:buFont typeface="Arial" panose="020B0604020202020204" pitchFamily="34" charset="0"/>
              <a:buChar char="•"/>
            </a:pPr>
            <a:endParaRPr lang="en-US" dirty="0">
              <a:latin typeface="Helvetica" pitchFamily="2" charset="0"/>
            </a:endParaRPr>
          </a:p>
        </p:txBody>
      </p:sp>
      <p:pic>
        <p:nvPicPr>
          <p:cNvPr id="101" name="Picture 100" descr="A screenshot of a cell phone&#10;&#10;Description automatically generated">
            <a:extLst>
              <a:ext uri="{FF2B5EF4-FFF2-40B4-BE49-F238E27FC236}">
                <a16:creationId xmlns:a16="http://schemas.microsoft.com/office/drawing/2014/main" id="{D9C4D534-167C-1243-AAE9-E0783B6A6D80}"/>
              </a:ext>
            </a:extLst>
          </p:cNvPr>
          <p:cNvPicPr>
            <a:picLocks noChangeAspect="1"/>
          </p:cNvPicPr>
          <p:nvPr/>
        </p:nvPicPr>
        <p:blipFill>
          <a:blip r:embed="rId22"/>
          <a:stretch>
            <a:fillRect/>
          </a:stretch>
        </p:blipFill>
        <p:spPr>
          <a:xfrm>
            <a:off x="21164259" y="13800007"/>
            <a:ext cx="9143222" cy="4838830"/>
          </a:xfrm>
          <a:prstGeom prst="rect">
            <a:avLst/>
          </a:prstGeom>
        </p:spPr>
      </p:pic>
      <p:sp>
        <p:nvSpPr>
          <p:cNvPr id="102" name="TextBox 101">
            <a:extLst>
              <a:ext uri="{FF2B5EF4-FFF2-40B4-BE49-F238E27FC236}">
                <a16:creationId xmlns:a16="http://schemas.microsoft.com/office/drawing/2014/main" id="{0A5820BF-1C8E-254A-972F-73890BCD630E}"/>
              </a:ext>
            </a:extLst>
          </p:cNvPr>
          <p:cNvSpPr txBox="1"/>
          <p:nvPr/>
        </p:nvSpPr>
        <p:spPr>
          <a:xfrm>
            <a:off x="21132847" y="18672115"/>
            <a:ext cx="983053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latin typeface="Helvetica" pitchFamily="2" charset="0"/>
              </a:rPr>
              <a:t>Heart-disease-death-rate highly correlates with </a:t>
            </a:r>
            <a:r>
              <a:rPr lang="en-US" sz="3000" b="1" dirty="0">
                <a:latin typeface="Helvetica" pitchFamily="2" charset="0"/>
              </a:rPr>
              <a:t>poverty</a:t>
            </a:r>
            <a:r>
              <a:rPr lang="en-US" sz="3000" dirty="0">
                <a:latin typeface="Helvetica" pitchFamily="2" charset="0"/>
              </a:rPr>
              <a:t> and </a:t>
            </a:r>
            <a:r>
              <a:rPr lang="en-US" sz="3000" b="1" dirty="0">
                <a:latin typeface="Helvetica" pitchFamily="2" charset="0"/>
              </a:rPr>
              <a:t>no-high-school-diploma-household</a:t>
            </a:r>
          </a:p>
          <a:p>
            <a:pPr marL="342900" indent="-342900" algn="just">
              <a:buFont typeface="Arial" panose="020B0604020202020204" pitchFamily="34" charset="0"/>
              <a:buChar char="•"/>
            </a:pPr>
            <a:r>
              <a:rPr lang="en-US" sz="3000" dirty="0">
                <a:latin typeface="Helvetica" pitchFamily="2" charset="0"/>
              </a:rPr>
              <a:t>Heart-disease-death-rate inversely correlates with </a:t>
            </a:r>
            <a:r>
              <a:rPr lang="en-US" sz="3000" b="1" dirty="0">
                <a:latin typeface="Helvetica" pitchFamily="2" charset="0"/>
              </a:rPr>
              <a:t>per-capita-income</a:t>
            </a:r>
            <a:r>
              <a:rPr lang="en-US" sz="3000" dirty="0">
                <a:latin typeface="Helvetica" pitchFamily="2" charset="0"/>
              </a:rPr>
              <a:t> and </a:t>
            </a:r>
            <a:r>
              <a:rPr lang="en-US" sz="3000" b="1" dirty="0">
                <a:latin typeface="Helvetica" pitchFamily="2" charset="0"/>
              </a:rPr>
              <a:t>limited-English-speaking-ability</a:t>
            </a:r>
            <a:endParaRPr lang="en-US" sz="3000" dirty="0">
              <a:latin typeface="Helvetica" pitchFamily="2" charset="0"/>
            </a:endParaRPr>
          </a:p>
          <a:p>
            <a:pPr algn="just"/>
            <a:endParaRPr lang="en-US" sz="3000" dirty="0">
              <a:latin typeface="Helvetica" pitchFamily="2" charset="0"/>
            </a:endParaRPr>
          </a:p>
        </p:txBody>
      </p:sp>
      <p:sp>
        <p:nvSpPr>
          <p:cNvPr id="103" name="TextBox 102">
            <a:extLst>
              <a:ext uri="{FF2B5EF4-FFF2-40B4-BE49-F238E27FC236}">
                <a16:creationId xmlns:a16="http://schemas.microsoft.com/office/drawing/2014/main" id="{C7C645EB-0C45-8444-B563-44752107E1F5}"/>
              </a:ext>
            </a:extLst>
          </p:cNvPr>
          <p:cNvSpPr txBox="1"/>
          <p:nvPr/>
        </p:nvSpPr>
        <p:spPr>
          <a:xfrm>
            <a:off x="21520298" y="21743581"/>
            <a:ext cx="8906770" cy="7417415"/>
          </a:xfrm>
          <a:prstGeom prst="rect">
            <a:avLst/>
          </a:prstGeom>
          <a:noFill/>
        </p:spPr>
        <p:txBody>
          <a:bodyPr wrap="square" rtlCol="0">
            <a:spAutoFit/>
          </a:bodyPr>
          <a:lstStyle/>
          <a:p>
            <a:pPr algn="ctr"/>
            <a:r>
              <a:rPr lang="en-US" sz="3600" b="1" dirty="0">
                <a:latin typeface="Helvetica" pitchFamily="2" charset="0"/>
              </a:rPr>
              <a:t>Machine Learning</a:t>
            </a:r>
          </a:p>
          <a:p>
            <a:pPr marL="457200" indent="-457200" algn="just">
              <a:buFont typeface="Arial" panose="020B0604020202020204" pitchFamily="34" charset="0"/>
              <a:buChar char="•"/>
            </a:pPr>
            <a:r>
              <a:rPr lang="en-US" sz="3000" dirty="0">
                <a:latin typeface="Helvetica" pitchFamily="2" charset="0"/>
              </a:rPr>
              <a:t>Convert heart rate mortality values to categorical values:</a:t>
            </a:r>
          </a:p>
          <a:p>
            <a:pPr marL="861163" lvl="1" indent="-457200" algn="just">
              <a:buFont typeface="Courier New" panose="02070309020205020404" pitchFamily="49" charset="0"/>
              <a:buChar char="o"/>
            </a:pPr>
            <a:r>
              <a:rPr lang="en-US" sz="3000" dirty="0">
                <a:latin typeface="Helvetica" pitchFamily="2" charset="0"/>
              </a:rPr>
              <a:t>Low: 0 – 320</a:t>
            </a:r>
          </a:p>
          <a:p>
            <a:pPr marL="861163" lvl="1" indent="-457200" algn="just">
              <a:buFont typeface="Courier New" panose="02070309020205020404" pitchFamily="49" charset="0"/>
              <a:buChar char="o"/>
            </a:pPr>
            <a:r>
              <a:rPr lang="en-US" sz="3000" dirty="0">
                <a:latin typeface="Helvetica" pitchFamily="2" charset="0"/>
              </a:rPr>
              <a:t>Medium: 320 – 420</a:t>
            </a:r>
          </a:p>
          <a:p>
            <a:pPr marL="861163" lvl="1" indent="-457200" algn="just">
              <a:buFont typeface="Courier New" panose="02070309020205020404" pitchFamily="49" charset="0"/>
              <a:buChar char="o"/>
            </a:pPr>
            <a:r>
              <a:rPr lang="en-US" sz="3000" dirty="0">
                <a:latin typeface="Helvetica" pitchFamily="2" charset="0"/>
              </a:rPr>
              <a:t>High: 420 – 800</a:t>
            </a:r>
          </a:p>
          <a:p>
            <a:pPr marL="457200" indent="-457200" algn="just">
              <a:buFont typeface="Arial" panose="020B0604020202020204" pitchFamily="34" charset="0"/>
              <a:buChar char="•"/>
            </a:pPr>
            <a:r>
              <a:rPr lang="en-US" sz="3000" dirty="0">
                <a:latin typeface="Helvetica" pitchFamily="2" charset="0"/>
              </a:rPr>
              <a:t>Training data: 777 Samples</a:t>
            </a:r>
          </a:p>
          <a:p>
            <a:pPr marL="457200" indent="-457200" algn="just">
              <a:buFont typeface="Arial" panose="020B0604020202020204" pitchFamily="34" charset="0"/>
              <a:buChar char="•"/>
            </a:pPr>
            <a:r>
              <a:rPr lang="en-US" sz="3000" dirty="0">
                <a:latin typeface="Helvetica" pitchFamily="2" charset="0"/>
              </a:rPr>
              <a:t>Testing data: 333 Samples</a:t>
            </a:r>
          </a:p>
          <a:p>
            <a:pPr marL="457200" indent="-457200" algn="just">
              <a:buFont typeface="Arial" panose="020B0604020202020204" pitchFamily="34" charset="0"/>
              <a:buChar char="•"/>
            </a:pPr>
            <a:r>
              <a:rPr lang="en-US" sz="3000" dirty="0">
                <a:latin typeface="Helvetica" pitchFamily="2" charset="0"/>
              </a:rPr>
              <a:t>Each input feature has 12 dimension</a:t>
            </a:r>
          </a:p>
          <a:p>
            <a:pPr marL="457200" indent="-457200" algn="just">
              <a:buFont typeface="Arial" panose="020B0604020202020204" pitchFamily="34" charset="0"/>
              <a:buChar char="•"/>
            </a:pPr>
            <a:endParaRPr lang="en-US" sz="3000" dirty="0">
              <a:latin typeface="Helvetica" pitchFamily="2" charset="0"/>
            </a:endParaRPr>
          </a:p>
          <a:p>
            <a:pPr algn="just"/>
            <a:r>
              <a:rPr lang="en-US" sz="3000" b="1" dirty="0">
                <a:latin typeface="Helvetica" pitchFamily="2" charset="0"/>
              </a:rPr>
              <a:t>SVM Classification</a:t>
            </a:r>
          </a:p>
          <a:p>
            <a:pPr marL="457200" indent="-457200" algn="just">
              <a:buFont typeface="Arial" panose="020B0604020202020204" pitchFamily="34" charset="0"/>
              <a:buChar char="•"/>
            </a:pPr>
            <a:r>
              <a:rPr lang="en-US" sz="3000" dirty="0">
                <a:latin typeface="Helvetica" pitchFamily="2" charset="0"/>
              </a:rPr>
              <a:t>3 class SVM with RBF kernel</a:t>
            </a:r>
          </a:p>
          <a:p>
            <a:pPr marL="457200" indent="-457200" algn="just">
              <a:buFont typeface="Arial" panose="020B0604020202020204" pitchFamily="34" charset="0"/>
              <a:buChar char="•"/>
            </a:pPr>
            <a:r>
              <a:rPr lang="en-US" sz="3000" dirty="0">
                <a:latin typeface="Helvetica" pitchFamily="2" charset="0"/>
              </a:rPr>
              <a:t>Test Accuracy: 66.36%</a:t>
            </a:r>
          </a:p>
          <a:p>
            <a:pPr algn="just"/>
            <a:endParaRPr lang="en-US" sz="2800" dirty="0">
              <a:latin typeface="Helvetica" pitchFamily="2" charset="0"/>
            </a:endParaRPr>
          </a:p>
          <a:p>
            <a:pPr algn="just"/>
            <a:endParaRPr lang="en-US" sz="2800" dirty="0">
              <a:latin typeface="Helvetica" pitchFamily="2" charset="0"/>
            </a:endParaRPr>
          </a:p>
          <a:p>
            <a:pPr marL="457200" indent="-457200" algn="just">
              <a:buFont typeface="Arial" panose="020B0604020202020204" pitchFamily="34" charset="0"/>
              <a:buChar char="•"/>
            </a:pPr>
            <a:endParaRPr lang="en-US" sz="2800" dirty="0">
              <a:latin typeface="Helvetica" pitchFamily="2" charset="0"/>
            </a:endParaRPr>
          </a:p>
        </p:txBody>
      </p:sp>
      <p:pic>
        <p:nvPicPr>
          <p:cNvPr id="112" name="Picture 111" descr="A screenshot of a cell phone&#10;&#10;Description automatically generated">
            <a:extLst>
              <a:ext uri="{FF2B5EF4-FFF2-40B4-BE49-F238E27FC236}">
                <a16:creationId xmlns:a16="http://schemas.microsoft.com/office/drawing/2014/main" id="{7D60E4BD-702E-AD4E-BBB7-C91D0E1FE3DF}"/>
              </a:ext>
            </a:extLst>
          </p:cNvPr>
          <p:cNvPicPr>
            <a:picLocks noChangeAspect="1"/>
          </p:cNvPicPr>
          <p:nvPr/>
        </p:nvPicPr>
        <p:blipFill>
          <a:blip r:embed="rId23"/>
          <a:stretch>
            <a:fillRect/>
          </a:stretch>
        </p:blipFill>
        <p:spPr>
          <a:xfrm>
            <a:off x="23859596" y="28076021"/>
            <a:ext cx="4228174" cy="3800810"/>
          </a:xfrm>
          <a:prstGeom prst="rect">
            <a:avLst/>
          </a:prstGeom>
        </p:spPr>
      </p:pic>
      <p:sp>
        <p:nvSpPr>
          <p:cNvPr id="113" name="TextBox 112">
            <a:extLst>
              <a:ext uri="{FF2B5EF4-FFF2-40B4-BE49-F238E27FC236}">
                <a16:creationId xmlns:a16="http://schemas.microsoft.com/office/drawing/2014/main" id="{5B7F376E-BE74-B546-B1CF-696F56698163}"/>
              </a:ext>
            </a:extLst>
          </p:cNvPr>
          <p:cNvSpPr txBox="1"/>
          <p:nvPr/>
        </p:nvSpPr>
        <p:spPr>
          <a:xfrm>
            <a:off x="21775479" y="31916142"/>
            <a:ext cx="4535665" cy="3323987"/>
          </a:xfrm>
          <a:prstGeom prst="rect">
            <a:avLst/>
          </a:prstGeom>
          <a:noFill/>
        </p:spPr>
        <p:txBody>
          <a:bodyPr wrap="none" rtlCol="0">
            <a:spAutoFit/>
          </a:bodyPr>
          <a:lstStyle/>
          <a:p>
            <a:pPr lvl="0"/>
            <a:r>
              <a:rPr lang="en-US" sz="3000" b="1" dirty="0">
                <a:latin typeface="Helvetica" pitchFamily="2" charset="0"/>
              </a:rPr>
              <a:t>Decision Tree Classifier</a:t>
            </a:r>
          </a:p>
          <a:p>
            <a:pPr marL="457200" lvl="0" indent="-457200">
              <a:buFont typeface="Arial" panose="020B0604020202020204" pitchFamily="34" charset="0"/>
              <a:buChar char="•"/>
            </a:pPr>
            <a:r>
              <a:rPr lang="en-US" sz="3000" dirty="0">
                <a:latin typeface="Helvetica" pitchFamily="2" charset="0"/>
              </a:rPr>
              <a:t>Test Accuracy: 52.60%</a:t>
            </a:r>
          </a:p>
          <a:p>
            <a:pPr marL="457200" lvl="0" indent="-457200">
              <a:buFont typeface="Arial" panose="020B0604020202020204" pitchFamily="34" charset="0"/>
              <a:buChar char="•"/>
            </a:pPr>
            <a:endParaRPr lang="en-US" sz="3000" dirty="0">
              <a:latin typeface="Helvetica" pitchFamily="2" charset="0"/>
            </a:endParaRPr>
          </a:p>
          <a:p>
            <a:pPr lvl="0"/>
            <a:r>
              <a:rPr lang="en-US" sz="3000" b="1" dirty="0">
                <a:latin typeface="Helvetica" pitchFamily="2" charset="0"/>
              </a:rPr>
              <a:t>K-NN Classifier</a:t>
            </a:r>
          </a:p>
          <a:p>
            <a:pPr marL="457200" lvl="0" indent="-457200">
              <a:buFont typeface="Arial" panose="020B0604020202020204" pitchFamily="34" charset="0"/>
              <a:buChar char="•"/>
            </a:pPr>
            <a:r>
              <a:rPr lang="en-US" sz="3000" dirty="0">
                <a:latin typeface="Helvetica" pitchFamily="2" charset="0"/>
              </a:rPr>
              <a:t>10 nearest neighbors</a:t>
            </a:r>
          </a:p>
          <a:p>
            <a:pPr marL="457200" lvl="0" indent="-457200">
              <a:buFont typeface="Arial" panose="020B0604020202020204" pitchFamily="34" charset="0"/>
              <a:buChar char="•"/>
            </a:pPr>
            <a:r>
              <a:rPr lang="en-US" sz="3000" dirty="0">
                <a:latin typeface="Helvetica" pitchFamily="2" charset="0"/>
              </a:rPr>
              <a:t>Test Accuracy: 66.36%</a:t>
            </a:r>
          </a:p>
          <a:p>
            <a:endParaRPr lang="en-US" sz="3000" dirty="0">
              <a:latin typeface="Helvetica" pitchFamily="2" charset="0"/>
            </a:endParaRPr>
          </a:p>
        </p:txBody>
      </p:sp>
      <p:sp>
        <p:nvSpPr>
          <p:cNvPr id="119" name="TextBox 118">
            <a:extLst>
              <a:ext uri="{FF2B5EF4-FFF2-40B4-BE49-F238E27FC236}">
                <a16:creationId xmlns:a16="http://schemas.microsoft.com/office/drawing/2014/main" id="{603123BD-5FAF-0145-8269-1DEAF56589D8}"/>
              </a:ext>
            </a:extLst>
          </p:cNvPr>
          <p:cNvSpPr txBox="1"/>
          <p:nvPr/>
        </p:nvSpPr>
        <p:spPr>
          <a:xfrm>
            <a:off x="21721111" y="35153294"/>
            <a:ext cx="8794395" cy="904863"/>
          </a:xfrm>
          <a:prstGeom prst="rect">
            <a:avLst/>
          </a:prstGeom>
          <a:noFill/>
        </p:spPr>
        <p:txBody>
          <a:bodyPr wrap="none" rtlCol="0">
            <a:spAutoFit/>
          </a:bodyPr>
          <a:lstStyle/>
          <a:p>
            <a:r>
              <a:rPr lang="en-US" sz="3000" dirty="0">
                <a:solidFill>
                  <a:schemeClr val="tx1"/>
                </a:solidFill>
                <a:latin typeface="Helvetica" pitchFamily="2" charset="0"/>
              </a:rPr>
              <a:t>SVM and K-NN seem to work best for this problem</a:t>
            </a:r>
          </a:p>
          <a:p>
            <a:endParaRPr lang="en-US" dirty="0">
              <a:latin typeface="Helvetica" pitchFamily="2" charset="0"/>
            </a:endParaRPr>
          </a:p>
        </p:txBody>
      </p:sp>
      <p:sp>
        <p:nvSpPr>
          <p:cNvPr id="127" name="Rectangle 126">
            <a:extLst>
              <a:ext uri="{FF2B5EF4-FFF2-40B4-BE49-F238E27FC236}">
                <a16:creationId xmlns:a16="http://schemas.microsoft.com/office/drawing/2014/main" id="{787C35E9-7CD2-D849-9562-94159ED2D2C1}"/>
              </a:ext>
            </a:extLst>
          </p:cNvPr>
          <p:cNvSpPr>
            <a:spLocks/>
          </p:cNvSpPr>
          <p:nvPr/>
        </p:nvSpPr>
        <p:spPr bwMode="auto">
          <a:xfrm>
            <a:off x="624681" y="21435675"/>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Research Questions</a:t>
            </a:r>
          </a:p>
        </p:txBody>
      </p:sp>
      <p:sp>
        <p:nvSpPr>
          <p:cNvPr id="120" name="TextBox 119">
            <a:extLst>
              <a:ext uri="{FF2B5EF4-FFF2-40B4-BE49-F238E27FC236}">
                <a16:creationId xmlns:a16="http://schemas.microsoft.com/office/drawing/2014/main" id="{21B2B6A5-517F-024A-AEE7-BCC5FBE62D60}"/>
              </a:ext>
            </a:extLst>
          </p:cNvPr>
          <p:cNvSpPr txBox="1"/>
          <p:nvPr/>
        </p:nvSpPr>
        <p:spPr>
          <a:xfrm>
            <a:off x="653654" y="22426275"/>
            <a:ext cx="9498890" cy="3539430"/>
          </a:xfrm>
          <a:prstGeom prst="rect">
            <a:avLst/>
          </a:prstGeom>
          <a:noFill/>
        </p:spPr>
        <p:txBody>
          <a:bodyPr wrap="square" rtlCol="0">
            <a:spAutoFit/>
          </a:bodyPr>
          <a:lstStyle/>
          <a:p>
            <a:pPr marL="457200" indent="-457200">
              <a:buFont typeface="+mj-lt"/>
              <a:buAutoNum type="arabicPeriod"/>
            </a:pPr>
            <a:r>
              <a:rPr lang="en-US" sz="3200" dirty="0">
                <a:latin typeface="Helvetica" pitchFamily="2" charset="0"/>
              </a:rPr>
              <a:t>How is heart disease mortality rate connected to the median income in New York State? </a:t>
            </a:r>
          </a:p>
          <a:p>
            <a:pPr marL="457200" indent="-457200">
              <a:buFont typeface="+mj-lt"/>
              <a:buAutoNum type="arabicPeriod"/>
            </a:pPr>
            <a:r>
              <a:rPr lang="en-US" sz="3200" dirty="0">
                <a:latin typeface="Helvetica" pitchFamily="2" charset="0"/>
              </a:rPr>
              <a:t>How is heart disease mortality rate connected to social vulnerability in the United States?</a:t>
            </a:r>
          </a:p>
          <a:p>
            <a:pPr marL="457200" indent="-457200">
              <a:buFont typeface="+mj-lt"/>
              <a:buAutoNum type="arabicPeriod"/>
            </a:pPr>
            <a:r>
              <a:rPr lang="en-US" sz="3200" dirty="0">
                <a:latin typeface="Helvetica" pitchFamily="2" charset="0"/>
              </a:rPr>
              <a:t>How I heart disease rate connected to ethnicity in New York? </a:t>
            </a:r>
          </a:p>
          <a:p>
            <a:endParaRPr lang="en-US" sz="3200" dirty="0">
              <a:latin typeface="Helvetica" pitchFamily="2" charset="0"/>
            </a:endParaRPr>
          </a:p>
        </p:txBody>
      </p:sp>
      <p:pic>
        <p:nvPicPr>
          <p:cNvPr id="123" name="Picture 122" descr="A picture containing black, white, clock&#10;&#10;Description automatically generated">
            <a:extLst>
              <a:ext uri="{FF2B5EF4-FFF2-40B4-BE49-F238E27FC236}">
                <a16:creationId xmlns:a16="http://schemas.microsoft.com/office/drawing/2014/main" id="{B1F81497-EB26-C44D-99DD-830E883264FB}"/>
              </a:ext>
            </a:extLst>
          </p:cNvPr>
          <p:cNvPicPr>
            <a:picLocks noChangeAspect="1"/>
          </p:cNvPicPr>
          <p:nvPr/>
        </p:nvPicPr>
        <p:blipFill>
          <a:blip r:embed="rId24"/>
          <a:stretch>
            <a:fillRect/>
          </a:stretch>
        </p:blipFill>
        <p:spPr>
          <a:xfrm>
            <a:off x="29271118" y="39737746"/>
            <a:ext cx="1535256" cy="1535256"/>
          </a:xfrm>
          <a:prstGeom prst="rect">
            <a:avLst/>
          </a:prstGeom>
        </p:spPr>
      </p:pic>
      <p:sp>
        <p:nvSpPr>
          <p:cNvPr id="126" name="TextBox 125">
            <a:extLst>
              <a:ext uri="{FF2B5EF4-FFF2-40B4-BE49-F238E27FC236}">
                <a16:creationId xmlns:a16="http://schemas.microsoft.com/office/drawing/2014/main" id="{9C45897C-7737-224F-8808-89CEE9EFCD6F}"/>
              </a:ext>
            </a:extLst>
          </p:cNvPr>
          <p:cNvSpPr txBox="1"/>
          <p:nvPr/>
        </p:nvSpPr>
        <p:spPr>
          <a:xfrm>
            <a:off x="22340659" y="39966765"/>
            <a:ext cx="6790422" cy="1077218"/>
          </a:xfrm>
          <a:prstGeom prst="rect">
            <a:avLst/>
          </a:prstGeom>
          <a:noFill/>
        </p:spPr>
        <p:txBody>
          <a:bodyPr wrap="square" rtlCol="0">
            <a:spAutoFit/>
          </a:bodyPr>
          <a:lstStyle/>
          <a:p>
            <a:pPr algn="ctr"/>
            <a:r>
              <a:rPr lang="en-US" sz="3200" b="1" dirty="0"/>
              <a:t>Scan the QR code check out our results!</a:t>
            </a:r>
          </a:p>
        </p:txBody>
      </p:sp>
      <p:pic>
        <p:nvPicPr>
          <p:cNvPr id="4" name="Picture 3" descr="A picture containing text, map&#10;&#10;Description automatically generated">
            <a:extLst>
              <a:ext uri="{FF2B5EF4-FFF2-40B4-BE49-F238E27FC236}">
                <a16:creationId xmlns:a16="http://schemas.microsoft.com/office/drawing/2014/main" id="{30C65925-DB93-40DA-9A06-60A41A7C51A1}"/>
              </a:ext>
            </a:extLst>
          </p:cNvPr>
          <p:cNvPicPr>
            <a:picLocks noChangeAspect="1"/>
          </p:cNvPicPr>
          <p:nvPr/>
        </p:nvPicPr>
        <p:blipFill>
          <a:blip r:embed="rId25"/>
          <a:stretch>
            <a:fillRect/>
          </a:stretch>
        </p:blipFill>
        <p:spPr>
          <a:xfrm>
            <a:off x="12007962" y="22817020"/>
            <a:ext cx="7337986" cy="4127617"/>
          </a:xfrm>
          <a:prstGeom prst="rect">
            <a:avLst/>
          </a:prstGeom>
        </p:spPr>
      </p:pic>
      <p:pic>
        <p:nvPicPr>
          <p:cNvPr id="9" name="Picture 8">
            <a:extLst>
              <a:ext uri="{FF2B5EF4-FFF2-40B4-BE49-F238E27FC236}">
                <a16:creationId xmlns:a16="http://schemas.microsoft.com/office/drawing/2014/main" id="{09350820-58E9-4922-A302-A852314A617B}"/>
              </a:ext>
            </a:extLst>
          </p:cNvPr>
          <p:cNvPicPr>
            <a:picLocks noChangeAspect="1"/>
          </p:cNvPicPr>
          <p:nvPr/>
        </p:nvPicPr>
        <p:blipFill>
          <a:blip r:embed="rId26"/>
          <a:stretch>
            <a:fillRect/>
          </a:stretch>
        </p:blipFill>
        <p:spPr>
          <a:xfrm>
            <a:off x="15859835" y="27509957"/>
            <a:ext cx="4437184" cy="2495916"/>
          </a:xfrm>
          <a:prstGeom prst="rect">
            <a:avLst/>
          </a:prstGeom>
        </p:spPr>
      </p:pic>
      <p:pic>
        <p:nvPicPr>
          <p:cNvPr id="13" name="Picture 12" descr="A picture containing text, map&#10;&#10;Description automatically generated">
            <a:extLst>
              <a:ext uri="{FF2B5EF4-FFF2-40B4-BE49-F238E27FC236}">
                <a16:creationId xmlns:a16="http://schemas.microsoft.com/office/drawing/2014/main" id="{190679CE-FE05-4AED-B757-339CC6974D19}"/>
              </a:ext>
            </a:extLst>
          </p:cNvPr>
          <p:cNvPicPr>
            <a:picLocks noChangeAspect="1"/>
          </p:cNvPicPr>
          <p:nvPr/>
        </p:nvPicPr>
        <p:blipFill>
          <a:blip r:embed="rId25"/>
          <a:stretch>
            <a:fillRect/>
          </a:stretch>
        </p:blipFill>
        <p:spPr>
          <a:xfrm>
            <a:off x="11098265" y="27472931"/>
            <a:ext cx="4466549" cy="2512434"/>
          </a:xfrm>
          <a:prstGeom prst="rect">
            <a:avLst/>
          </a:prstGeom>
        </p:spPr>
      </p:pic>
      <p:pic>
        <p:nvPicPr>
          <p:cNvPr id="17" name="Picture 16">
            <a:extLst>
              <a:ext uri="{FF2B5EF4-FFF2-40B4-BE49-F238E27FC236}">
                <a16:creationId xmlns:a16="http://schemas.microsoft.com/office/drawing/2014/main" id="{9B9FB73A-17B7-433F-A741-F321E83D5283}"/>
              </a:ext>
            </a:extLst>
          </p:cNvPr>
          <p:cNvPicPr>
            <a:picLocks noChangeAspect="1"/>
          </p:cNvPicPr>
          <p:nvPr/>
        </p:nvPicPr>
        <p:blipFill>
          <a:blip r:embed="rId27"/>
          <a:stretch>
            <a:fillRect/>
          </a:stretch>
        </p:blipFill>
        <p:spPr>
          <a:xfrm>
            <a:off x="15859837" y="31191507"/>
            <a:ext cx="4437182" cy="2495915"/>
          </a:xfrm>
          <a:prstGeom prst="rect">
            <a:avLst/>
          </a:prstGeom>
        </p:spPr>
      </p:pic>
      <p:pic>
        <p:nvPicPr>
          <p:cNvPr id="21" name="Picture 20">
            <a:extLst>
              <a:ext uri="{FF2B5EF4-FFF2-40B4-BE49-F238E27FC236}">
                <a16:creationId xmlns:a16="http://schemas.microsoft.com/office/drawing/2014/main" id="{3052D1EF-5532-4F5F-8739-89AE7BCF6458}"/>
              </a:ext>
            </a:extLst>
          </p:cNvPr>
          <p:cNvPicPr>
            <a:picLocks noChangeAspect="1"/>
          </p:cNvPicPr>
          <p:nvPr/>
        </p:nvPicPr>
        <p:blipFill>
          <a:blip r:embed="rId28"/>
          <a:stretch>
            <a:fillRect/>
          </a:stretch>
        </p:blipFill>
        <p:spPr>
          <a:xfrm>
            <a:off x="11093105" y="31189477"/>
            <a:ext cx="4466548" cy="2512433"/>
          </a:xfrm>
          <a:prstGeom prst="rect">
            <a:avLst/>
          </a:prstGeom>
        </p:spPr>
      </p:pic>
      <p:pic>
        <p:nvPicPr>
          <p:cNvPr id="23" name="Picture 22" descr="A picture containing lined, water, orange, table&#10;&#10;Description automatically generated">
            <a:extLst>
              <a:ext uri="{FF2B5EF4-FFF2-40B4-BE49-F238E27FC236}">
                <a16:creationId xmlns:a16="http://schemas.microsoft.com/office/drawing/2014/main" id="{CFB6DF76-F6BF-44C1-A972-6463C44EBE1D}"/>
              </a:ext>
            </a:extLst>
          </p:cNvPr>
          <p:cNvPicPr>
            <a:picLocks noChangeAspect="1"/>
          </p:cNvPicPr>
          <p:nvPr/>
        </p:nvPicPr>
        <p:blipFill>
          <a:blip r:embed="rId29"/>
          <a:stretch>
            <a:fillRect/>
          </a:stretch>
        </p:blipFill>
        <p:spPr>
          <a:xfrm>
            <a:off x="12074394" y="34444096"/>
            <a:ext cx="7123373" cy="4246894"/>
          </a:xfrm>
          <a:prstGeom prst="rect">
            <a:avLst/>
          </a:prstGeom>
        </p:spPr>
      </p:pic>
      <p:sp>
        <p:nvSpPr>
          <p:cNvPr id="85" name="TextBox 84">
            <a:extLst>
              <a:ext uri="{FF2B5EF4-FFF2-40B4-BE49-F238E27FC236}">
                <a16:creationId xmlns:a16="http://schemas.microsoft.com/office/drawing/2014/main" id="{28384B3D-53CD-4C15-B4FB-C18D6FCA302B}"/>
              </a:ext>
            </a:extLst>
          </p:cNvPr>
          <p:cNvSpPr txBox="1"/>
          <p:nvPr/>
        </p:nvSpPr>
        <p:spPr>
          <a:xfrm>
            <a:off x="12345057" y="38567195"/>
            <a:ext cx="6663812" cy="461665"/>
          </a:xfrm>
          <a:prstGeom prst="rect">
            <a:avLst/>
          </a:prstGeom>
          <a:noFill/>
        </p:spPr>
        <p:txBody>
          <a:bodyPr wrap="none" rtlCol="0">
            <a:spAutoFit/>
          </a:bodyPr>
          <a:lstStyle/>
          <a:p>
            <a:pPr algn="ctr"/>
            <a:r>
              <a:rPr lang="en-US" sz="2400" dirty="0">
                <a:latin typeface="Helvetica" pitchFamily="2" charset="0"/>
              </a:rPr>
              <a:t>Social Vulnerability and Heart Disease Mortality</a:t>
            </a:r>
            <a:endParaRPr lang="en-US" dirty="0">
              <a:latin typeface="Helvetica" pitchFamily="2" charset="0"/>
            </a:endParaRPr>
          </a:p>
        </p:txBody>
      </p:sp>
      <p:sp>
        <p:nvSpPr>
          <p:cNvPr id="89" name="Rectangle 88">
            <a:extLst>
              <a:ext uri="{FF2B5EF4-FFF2-40B4-BE49-F238E27FC236}">
                <a16:creationId xmlns:a16="http://schemas.microsoft.com/office/drawing/2014/main" id="{DC41F1B0-9C40-45D2-AF52-7F9C2CB5B367}"/>
              </a:ext>
            </a:extLst>
          </p:cNvPr>
          <p:cNvSpPr>
            <a:spLocks/>
          </p:cNvSpPr>
          <p:nvPr/>
        </p:nvSpPr>
        <p:spPr bwMode="auto">
          <a:xfrm>
            <a:off x="21291653" y="3600108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Conclusion</a:t>
            </a:r>
          </a:p>
        </p:txBody>
      </p:sp>
      <p:sp>
        <p:nvSpPr>
          <p:cNvPr id="91" name="TextBox 90">
            <a:extLst>
              <a:ext uri="{FF2B5EF4-FFF2-40B4-BE49-F238E27FC236}">
                <a16:creationId xmlns:a16="http://schemas.microsoft.com/office/drawing/2014/main" id="{AF71B350-4350-4B98-BE7D-8A7C98A63D48}"/>
              </a:ext>
            </a:extLst>
          </p:cNvPr>
          <p:cNvSpPr txBox="1"/>
          <p:nvPr/>
        </p:nvSpPr>
        <p:spPr>
          <a:xfrm>
            <a:off x="21320626" y="36991687"/>
            <a:ext cx="9498890" cy="3323987"/>
          </a:xfrm>
          <a:prstGeom prst="rect">
            <a:avLst/>
          </a:prstGeom>
          <a:noFill/>
        </p:spPr>
        <p:txBody>
          <a:bodyPr wrap="square" rtlCol="0">
            <a:spAutoFit/>
          </a:bodyPr>
          <a:lstStyle/>
          <a:p>
            <a:pPr marL="457200" indent="-457200" algn="just">
              <a:buFont typeface="+mj-lt"/>
              <a:buAutoNum type="arabicPeriod"/>
            </a:pPr>
            <a:r>
              <a:rPr lang="en-US" sz="3000" dirty="0">
                <a:latin typeface="Helvetica" pitchFamily="2" charset="0"/>
              </a:rPr>
              <a:t>Heart disease mortality rate is inversely proportional to median income in NY</a:t>
            </a:r>
          </a:p>
          <a:p>
            <a:pPr marL="457200" indent="-457200" algn="just">
              <a:buFont typeface="+mj-lt"/>
              <a:buAutoNum type="arabicPeriod"/>
            </a:pPr>
            <a:r>
              <a:rPr lang="en-US" sz="3000" dirty="0">
                <a:latin typeface="Helvetica" pitchFamily="2" charset="0"/>
              </a:rPr>
              <a:t>Social vulnerability is a good indicator of heart disease mortality rate in the US</a:t>
            </a:r>
          </a:p>
          <a:p>
            <a:pPr marL="457200" indent="-457200" algn="just">
              <a:buFont typeface="+mj-lt"/>
              <a:buAutoNum type="arabicPeriod"/>
            </a:pPr>
            <a:r>
              <a:rPr lang="en-US" sz="3000" dirty="0">
                <a:latin typeface="Helvetica" pitchFamily="2" charset="0"/>
              </a:rPr>
              <a:t>In NY, Asian and Hispanic people are more likely to be affected than other ethnicities</a:t>
            </a:r>
          </a:p>
          <a:p>
            <a:pPr algn="just"/>
            <a:endParaRPr lang="en-US" sz="3000" dirty="0">
              <a:latin typeface="Helvetica" pitchFamily="2"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24014</TotalTime>
  <Pages>0</Pages>
  <Words>773</Words>
  <Characters>0</Characters>
  <Application>Microsoft Office PowerPoint</Application>
  <PresentationFormat>Custom</PresentationFormat>
  <Lines>0</Lines>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Helvetica</vt:lpstr>
      <vt:lpstr>Times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Saswata Paul</cp:lastModifiedBy>
  <cp:revision>944</cp:revision>
  <cp:lastPrinted>2017-12-12T11:03:11Z</cp:lastPrinted>
  <dcterms:created xsi:type="dcterms:W3CDTF">2010-03-16T21:47:29Z</dcterms:created>
  <dcterms:modified xsi:type="dcterms:W3CDTF">2019-12-13T16:09:40Z</dcterms:modified>
  <cp:category/>
</cp:coreProperties>
</file>