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6" r:id="rId2"/>
    <p:sldId id="284" r:id="rId3"/>
    <p:sldId id="285" r:id="rId4"/>
    <p:sldId id="286" r:id="rId5"/>
    <p:sldId id="288" r:id="rId6"/>
    <p:sldId id="276" r:id="rId7"/>
    <p:sldId id="278" r:id="rId8"/>
    <p:sldId id="279" r:id="rId9"/>
    <p:sldId id="287" r:id="rId10"/>
    <p:sldId id="280" r:id="rId11"/>
    <p:sldId id="281"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3"/>
    <p:restoredTop sz="86370"/>
  </p:normalViewPr>
  <p:slideViewPr>
    <p:cSldViewPr snapToGrid="0">
      <p:cViewPr varScale="1">
        <p:scale>
          <a:sx n="109" d="100"/>
          <a:sy n="109" d="100"/>
        </p:scale>
        <p:origin x="99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ce Hopkins" userId="1c18b156-c50f-424f-8e3d-9ed1247ebf92" providerId="ADAL" clId="{B568724F-E8CE-6846-B074-ED9F251FA4E3}"/>
    <pc:docChg chg="custSel modSld">
      <pc:chgData name="Bryce Hopkins" userId="1c18b156-c50f-424f-8e3d-9ed1247ebf92" providerId="ADAL" clId="{B568724F-E8CE-6846-B074-ED9F251FA4E3}" dt="2024-05-23T22:11:03.545" v="148" actId="20577"/>
      <pc:docMkLst>
        <pc:docMk/>
      </pc:docMkLst>
      <pc:sldChg chg="modNotesTx">
        <pc:chgData name="Bryce Hopkins" userId="1c18b156-c50f-424f-8e3d-9ed1247ebf92" providerId="ADAL" clId="{B568724F-E8CE-6846-B074-ED9F251FA4E3}" dt="2024-05-23T22:11:03.545" v="148" actId="20577"/>
        <pc:sldMkLst>
          <pc:docMk/>
          <pc:sldMk cId="991149565" sldId="262"/>
        </pc:sldMkLst>
      </pc:sldChg>
      <pc:sldChg chg="modSp mod">
        <pc:chgData name="Bryce Hopkins" userId="1c18b156-c50f-424f-8e3d-9ed1247ebf92" providerId="ADAL" clId="{B568724F-E8CE-6846-B074-ED9F251FA4E3}" dt="2024-05-23T22:08:08.296" v="36" actId="20577"/>
        <pc:sldMkLst>
          <pc:docMk/>
          <pc:sldMk cId="1338744377" sldId="269"/>
        </pc:sldMkLst>
        <pc:spChg chg="mod">
          <ac:chgData name="Bryce Hopkins" userId="1c18b156-c50f-424f-8e3d-9ed1247ebf92" providerId="ADAL" clId="{B568724F-E8CE-6846-B074-ED9F251FA4E3}" dt="2024-05-23T22:08:08.296" v="36" actId="20577"/>
          <ac:spMkLst>
            <pc:docMk/>
            <pc:sldMk cId="1338744377" sldId="269"/>
            <ac:spMk id="6" creationId="{C34CB3F3-8BF3-8C09-4F62-D259C21955B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907BF-4D7B-5A4B-A6D2-B0123FB5CCD1}" type="doc">
      <dgm:prSet loTypeId="urn:microsoft.com/office/officeart/2005/8/layout/chevron2" loCatId="" qsTypeId="urn:microsoft.com/office/officeart/2005/8/quickstyle/simple3" qsCatId="simple" csTypeId="urn:microsoft.com/office/officeart/2005/8/colors/accent1_2" csCatId="accent1" phldr="1"/>
      <dgm:spPr/>
      <dgm:t>
        <a:bodyPr/>
        <a:lstStyle/>
        <a:p>
          <a:endParaRPr lang="en-US"/>
        </a:p>
      </dgm:t>
    </dgm:pt>
    <dgm:pt modelId="{593FEBA3-D17C-4647-9F21-7931379AFF8F}">
      <dgm:prSet phldrT="[Text]"/>
      <dgm:spPr/>
      <dgm:t>
        <a:bodyPr/>
        <a:lstStyle/>
        <a:p>
          <a:endParaRPr lang="en-US" dirty="0"/>
        </a:p>
      </dgm:t>
    </dgm:pt>
    <dgm:pt modelId="{397F6FDF-B336-F440-9C17-36D3CA13B00B}" type="parTrans" cxnId="{F6383655-6503-A049-A45F-87058F656346}">
      <dgm:prSet/>
      <dgm:spPr/>
      <dgm:t>
        <a:bodyPr/>
        <a:lstStyle/>
        <a:p>
          <a:endParaRPr lang="en-US"/>
        </a:p>
      </dgm:t>
    </dgm:pt>
    <dgm:pt modelId="{E02D9CCD-F34C-AD45-AC4D-0B376E44B969}" type="sibTrans" cxnId="{F6383655-6503-A049-A45F-87058F656346}">
      <dgm:prSet/>
      <dgm:spPr/>
      <dgm:t>
        <a:bodyPr/>
        <a:lstStyle/>
        <a:p>
          <a:endParaRPr lang="en-US" b="1"/>
        </a:p>
      </dgm:t>
    </dgm:pt>
    <dgm:pt modelId="{0D97F71C-81AE-D14B-949D-98CBAD0D8D96}">
      <dgm:prSet/>
      <dgm:spPr/>
      <dgm:t>
        <a:bodyPr/>
        <a:lstStyle/>
        <a:p>
          <a:r>
            <a:rPr lang="en-US" dirty="0"/>
            <a:t>Start</a:t>
          </a:r>
        </a:p>
      </dgm:t>
    </dgm:pt>
    <dgm:pt modelId="{83600811-A8B8-6E43-9E2D-842038B0A073}" type="parTrans" cxnId="{6A8D3FCF-93BB-594E-9D18-62FD8E2BD9D8}">
      <dgm:prSet/>
      <dgm:spPr/>
      <dgm:t>
        <a:bodyPr/>
        <a:lstStyle/>
        <a:p>
          <a:endParaRPr lang="en-US"/>
        </a:p>
      </dgm:t>
    </dgm:pt>
    <dgm:pt modelId="{D12D4928-58F3-F642-8816-33F968BCCF28}" type="sibTrans" cxnId="{6A8D3FCF-93BB-594E-9D18-62FD8E2BD9D8}">
      <dgm:prSet/>
      <dgm:spPr/>
      <dgm:t>
        <a:bodyPr/>
        <a:lstStyle/>
        <a:p>
          <a:endParaRPr lang="en-US"/>
        </a:p>
      </dgm:t>
    </dgm:pt>
    <dgm:pt modelId="{B83226CD-9BCE-FB4E-9DA9-1080B2729E3E}">
      <dgm:prSet/>
      <dgm:spPr/>
      <dgm:t>
        <a:bodyPr/>
        <a:lstStyle/>
        <a:p>
          <a:endParaRPr lang="en-US" dirty="0"/>
        </a:p>
      </dgm:t>
    </dgm:pt>
    <dgm:pt modelId="{C04C7977-0822-2640-A045-C81D33ADB5E3}" type="parTrans" cxnId="{3138E5F8-F5E6-D548-8538-084B7D0DD5E9}">
      <dgm:prSet/>
      <dgm:spPr/>
      <dgm:t>
        <a:bodyPr/>
        <a:lstStyle/>
        <a:p>
          <a:endParaRPr lang="en-US"/>
        </a:p>
      </dgm:t>
    </dgm:pt>
    <dgm:pt modelId="{3070DDBE-5345-794B-8CD3-F705BFE14502}" type="sibTrans" cxnId="{3138E5F8-F5E6-D548-8538-084B7D0DD5E9}">
      <dgm:prSet/>
      <dgm:spPr/>
      <dgm:t>
        <a:bodyPr/>
        <a:lstStyle/>
        <a:p>
          <a:endParaRPr lang="en-US"/>
        </a:p>
      </dgm:t>
    </dgm:pt>
    <dgm:pt modelId="{E8DE1C56-8079-8C49-BF68-539592316DCC}">
      <dgm:prSet/>
      <dgm:spPr/>
      <dgm:t>
        <a:bodyPr/>
        <a:lstStyle/>
        <a:p>
          <a:endParaRPr lang="en-US" dirty="0"/>
        </a:p>
      </dgm:t>
    </dgm:pt>
    <dgm:pt modelId="{1EF2797A-21BE-844C-8488-38359DC51642}" type="parTrans" cxnId="{9C64EA89-BBB5-0641-9116-2E21C8D65C89}">
      <dgm:prSet/>
      <dgm:spPr/>
      <dgm:t>
        <a:bodyPr/>
        <a:lstStyle/>
        <a:p>
          <a:endParaRPr lang="en-US"/>
        </a:p>
      </dgm:t>
    </dgm:pt>
    <dgm:pt modelId="{5E759286-31BC-6B49-8A22-5879E25A5ADB}" type="sibTrans" cxnId="{9C64EA89-BBB5-0641-9116-2E21C8D65C89}">
      <dgm:prSet/>
      <dgm:spPr/>
      <dgm:t>
        <a:bodyPr/>
        <a:lstStyle/>
        <a:p>
          <a:endParaRPr lang="en-US"/>
        </a:p>
      </dgm:t>
    </dgm:pt>
    <dgm:pt modelId="{B32F5168-C7AD-5042-9C2A-DC929AE67FFA}">
      <dgm:prSet/>
      <dgm:spPr/>
      <dgm:t>
        <a:bodyPr/>
        <a:lstStyle/>
        <a:p>
          <a:r>
            <a:rPr lang="en-US" dirty="0"/>
            <a:t>End</a:t>
          </a:r>
        </a:p>
      </dgm:t>
    </dgm:pt>
    <dgm:pt modelId="{F7BA0190-B1DB-8446-9919-3ABA7857C63E}" type="parTrans" cxnId="{C0A76400-94BB-0F45-B65C-B5472CB631D8}">
      <dgm:prSet/>
      <dgm:spPr/>
      <dgm:t>
        <a:bodyPr/>
        <a:lstStyle/>
        <a:p>
          <a:endParaRPr lang="en-US"/>
        </a:p>
      </dgm:t>
    </dgm:pt>
    <dgm:pt modelId="{8BB1B9C7-8B93-3C40-A0DE-E5F066DE0B03}" type="sibTrans" cxnId="{C0A76400-94BB-0F45-B65C-B5472CB631D8}">
      <dgm:prSet/>
      <dgm:spPr/>
      <dgm:t>
        <a:bodyPr/>
        <a:lstStyle/>
        <a:p>
          <a:endParaRPr lang="en-US"/>
        </a:p>
      </dgm:t>
    </dgm:pt>
    <dgm:pt modelId="{9DD20EE7-EEDA-3149-87C3-5EA5C36F04EF}">
      <dgm:prSet/>
      <dgm:spPr/>
      <dgm:t>
        <a:bodyPr/>
        <a:lstStyle/>
        <a:p>
          <a:endParaRPr lang="en-US" dirty="0"/>
        </a:p>
      </dgm:t>
    </dgm:pt>
    <dgm:pt modelId="{F44BCD8D-7586-7845-AC7E-99E1FD6BBE1C}" type="parTrans" cxnId="{4C9F7793-7616-FF4E-ACC0-F858B0F9DECF}">
      <dgm:prSet/>
      <dgm:spPr/>
      <dgm:t>
        <a:bodyPr/>
        <a:lstStyle/>
        <a:p>
          <a:endParaRPr lang="en-US"/>
        </a:p>
      </dgm:t>
    </dgm:pt>
    <dgm:pt modelId="{14A31638-9F11-4546-85B7-70353E7F474A}" type="sibTrans" cxnId="{4C9F7793-7616-FF4E-ACC0-F858B0F9DECF}">
      <dgm:prSet/>
      <dgm:spPr/>
      <dgm:t>
        <a:bodyPr/>
        <a:lstStyle/>
        <a:p>
          <a:endParaRPr lang="en-US"/>
        </a:p>
      </dgm:t>
    </dgm:pt>
    <dgm:pt modelId="{CDAE6501-5F0D-894B-A437-012F355586F2}" type="pres">
      <dgm:prSet presAssocID="{67C907BF-4D7B-5A4B-A6D2-B0123FB5CCD1}" presName="linearFlow" presStyleCnt="0">
        <dgm:presLayoutVars>
          <dgm:dir/>
          <dgm:animLvl val="lvl"/>
          <dgm:resizeHandles val="exact"/>
        </dgm:presLayoutVars>
      </dgm:prSet>
      <dgm:spPr/>
    </dgm:pt>
    <dgm:pt modelId="{89E73138-CB20-C94E-A579-F3BBE0EF03CB}" type="pres">
      <dgm:prSet presAssocID="{0D97F71C-81AE-D14B-949D-98CBAD0D8D96}" presName="composite" presStyleCnt="0"/>
      <dgm:spPr/>
    </dgm:pt>
    <dgm:pt modelId="{9DE523B7-1797-3C42-8BF6-17E97D73779D}" type="pres">
      <dgm:prSet presAssocID="{0D97F71C-81AE-D14B-949D-98CBAD0D8D96}" presName="parentText" presStyleLbl="alignNode1" presStyleIdx="0" presStyleCnt="6">
        <dgm:presLayoutVars>
          <dgm:chMax val="1"/>
          <dgm:bulletEnabled val="1"/>
        </dgm:presLayoutVars>
      </dgm:prSet>
      <dgm:spPr/>
    </dgm:pt>
    <dgm:pt modelId="{070C03AE-6170-6148-B3E2-2A189B070A59}" type="pres">
      <dgm:prSet presAssocID="{0D97F71C-81AE-D14B-949D-98CBAD0D8D96}" presName="descendantText" presStyleLbl="alignAcc1" presStyleIdx="0" presStyleCnt="6">
        <dgm:presLayoutVars>
          <dgm:bulletEnabled val="1"/>
        </dgm:presLayoutVars>
      </dgm:prSet>
      <dgm:spPr/>
    </dgm:pt>
    <dgm:pt modelId="{AC5B6D92-059E-F140-AB5F-475B3AA8490C}" type="pres">
      <dgm:prSet presAssocID="{D12D4928-58F3-F642-8816-33F968BCCF28}" presName="sp" presStyleCnt="0"/>
      <dgm:spPr/>
    </dgm:pt>
    <dgm:pt modelId="{D940C1B4-7B25-1A41-9BCE-24855317472D}" type="pres">
      <dgm:prSet presAssocID="{593FEBA3-D17C-4647-9F21-7931379AFF8F}" presName="composite" presStyleCnt="0"/>
      <dgm:spPr/>
    </dgm:pt>
    <dgm:pt modelId="{7EA6254D-C245-D841-9868-4873F732D348}" type="pres">
      <dgm:prSet presAssocID="{593FEBA3-D17C-4647-9F21-7931379AFF8F}" presName="parentText" presStyleLbl="alignNode1" presStyleIdx="1" presStyleCnt="6">
        <dgm:presLayoutVars>
          <dgm:chMax val="1"/>
          <dgm:bulletEnabled val="1"/>
        </dgm:presLayoutVars>
      </dgm:prSet>
      <dgm:spPr/>
    </dgm:pt>
    <dgm:pt modelId="{B8619E10-A4F2-3448-8D36-35859BDD0414}" type="pres">
      <dgm:prSet presAssocID="{593FEBA3-D17C-4647-9F21-7931379AFF8F}" presName="descendantText" presStyleLbl="alignAcc1" presStyleIdx="1" presStyleCnt="6">
        <dgm:presLayoutVars>
          <dgm:bulletEnabled val="1"/>
        </dgm:presLayoutVars>
      </dgm:prSet>
      <dgm:spPr/>
    </dgm:pt>
    <dgm:pt modelId="{FC651185-B792-2847-A290-F6E65E99667C}" type="pres">
      <dgm:prSet presAssocID="{E02D9CCD-F34C-AD45-AC4D-0B376E44B969}" presName="sp" presStyleCnt="0"/>
      <dgm:spPr/>
    </dgm:pt>
    <dgm:pt modelId="{DAC061B4-8B84-1F45-8D18-B97688EC42C8}" type="pres">
      <dgm:prSet presAssocID="{9DD20EE7-EEDA-3149-87C3-5EA5C36F04EF}" presName="composite" presStyleCnt="0"/>
      <dgm:spPr/>
    </dgm:pt>
    <dgm:pt modelId="{3EAA14CC-352C-424D-956A-ECCD1772F81C}" type="pres">
      <dgm:prSet presAssocID="{9DD20EE7-EEDA-3149-87C3-5EA5C36F04EF}" presName="parentText" presStyleLbl="alignNode1" presStyleIdx="2" presStyleCnt="6">
        <dgm:presLayoutVars>
          <dgm:chMax val="1"/>
          <dgm:bulletEnabled val="1"/>
        </dgm:presLayoutVars>
      </dgm:prSet>
      <dgm:spPr/>
    </dgm:pt>
    <dgm:pt modelId="{BCA5348B-136E-184D-8C4D-C5EB0D8CADD9}" type="pres">
      <dgm:prSet presAssocID="{9DD20EE7-EEDA-3149-87C3-5EA5C36F04EF}" presName="descendantText" presStyleLbl="alignAcc1" presStyleIdx="2" presStyleCnt="6">
        <dgm:presLayoutVars>
          <dgm:bulletEnabled val="1"/>
        </dgm:presLayoutVars>
      </dgm:prSet>
      <dgm:spPr/>
    </dgm:pt>
    <dgm:pt modelId="{89E20A9B-7ECA-F14D-A0BA-728F7E9374E6}" type="pres">
      <dgm:prSet presAssocID="{14A31638-9F11-4546-85B7-70353E7F474A}" presName="sp" presStyleCnt="0"/>
      <dgm:spPr/>
    </dgm:pt>
    <dgm:pt modelId="{F9331B2C-9811-2B40-BC5C-2143DBCF9BC6}" type="pres">
      <dgm:prSet presAssocID="{B83226CD-9BCE-FB4E-9DA9-1080B2729E3E}" presName="composite" presStyleCnt="0"/>
      <dgm:spPr/>
    </dgm:pt>
    <dgm:pt modelId="{C7C5AB77-82B4-B648-BD11-209A4AE0B6E4}" type="pres">
      <dgm:prSet presAssocID="{B83226CD-9BCE-FB4E-9DA9-1080B2729E3E}" presName="parentText" presStyleLbl="alignNode1" presStyleIdx="3" presStyleCnt="6">
        <dgm:presLayoutVars>
          <dgm:chMax val="1"/>
          <dgm:bulletEnabled val="1"/>
        </dgm:presLayoutVars>
      </dgm:prSet>
      <dgm:spPr/>
    </dgm:pt>
    <dgm:pt modelId="{6DA8B385-B66E-DD41-BB12-81C56146297C}" type="pres">
      <dgm:prSet presAssocID="{B83226CD-9BCE-FB4E-9DA9-1080B2729E3E}" presName="descendantText" presStyleLbl="alignAcc1" presStyleIdx="3" presStyleCnt="6">
        <dgm:presLayoutVars>
          <dgm:bulletEnabled val="1"/>
        </dgm:presLayoutVars>
      </dgm:prSet>
      <dgm:spPr/>
    </dgm:pt>
    <dgm:pt modelId="{CADF185E-1476-894C-B80D-57E7827D95CE}" type="pres">
      <dgm:prSet presAssocID="{3070DDBE-5345-794B-8CD3-F705BFE14502}" presName="sp" presStyleCnt="0"/>
      <dgm:spPr/>
    </dgm:pt>
    <dgm:pt modelId="{8FCDAD30-D857-A04D-AFB6-804C753B6CF3}" type="pres">
      <dgm:prSet presAssocID="{E8DE1C56-8079-8C49-BF68-539592316DCC}" presName="composite" presStyleCnt="0"/>
      <dgm:spPr/>
    </dgm:pt>
    <dgm:pt modelId="{6D6B00DA-2F38-F640-908E-929032F58109}" type="pres">
      <dgm:prSet presAssocID="{E8DE1C56-8079-8C49-BF68-539592316DCC}" presName="parentText" presStyleLbl="alignNode1" presStyleIdx="4" presStyleCnt="6">
        <dgm:presLayoutVars>
          <dgm:chMax val="1"/>
          <dgm:bulletEnabled val="1"/>
        </dgm:presLayoutVars>
      </dgm:prSet>
      <dgm:spPr/>
    </dgm:pt>
    <dgm:pt modelId="{34946A9E-0B5D-B746-8508-FEDB2A970E38}" type="pres">
      <dgm:prSet presAssocID="{E8DE1C56-8079-8C49-BF68-539592316DCC}" presName="descendantText" presStyleLbl="alignAcc1" presStyleIdx="4" presStyleCnt="6">
        <dgm:presLayoutVars>
          <dgm:bulletEnabled val="1"/>
        </dgm:presLayoutVars>
      </dgm:prSet>
      <dgm:spPr/>
    </dgm:pt>
    <dgm:pt modelId="{E5A40813-6C7E-BE4A-BD25-3AD643088495}" type="pres">
      <dgm:prSet presAssocID="{5E759286-31BC-6B49-8A22-5879E25A5ADB}" presName="sp" presStyleCnt="0"/>
      <dgm:spPr/>
    </dgm:pt>
    <dgm:pt modelId="{CEB77CDB-98BF-8141-BDE0-7F5C672EA33F}" type="pres">
      <dgm:prSet presAssocID="{B32F5168-C7AD-5042-9C2A-DC929AE67FFA}" presName="composite" presStyleCnt="0"/>
      <dgm:spPr/>
    </dgm:pt>
    <dgm:pt modelId="{15D494E3-2A0F-904A-8B1A-813A3FD12DAF}" type="pres">
      <dgm:prSet presAssocID="{B32F5168-C7AD-5042-9C2A-DC929AE67FFA}" presName="parentText" presStyleLbl="alignNode1" presStyleIdx="5" presStyleCnt="6">
        <dgm:presLayoutVars>
          <dgm:chMax val="1"/>
          <dgm:bulletEnabled val="1"/>
        </dgm:presLayoutVars>
      </dgm:prSet>
      <dgm:spPr/>
    </dgm:pt>
    <dgm:pt modelId="{DE942196-F884-7F40-9F2D-53990D2A4BD4}" type="pres">
      <dgm:prSet presAssocID="{B32F5168-C7AD-5042-9C2A-DC929AE67FFA}" presName="descendantText" presStyleLbl="alignAcc1" presStyleIdx="5" presStyleCnt="6">
        <dgm:presLayoutVars>
          <dgm:bulletEnabled val="1"/>
        </dgm:presLayoutVars>
      </dgm:prSet>
      <dgm:spPr/>
    </dgm:pt>
  </dgm:ptLst>
  <dgm:cxnLst>
    <dgm:cxn modelId="{C0A76400-94BB-0F45-B65C-B5472CB631D8}" srcId="{67C907BF-4D7B-5A4B-A6D2-B0123FB5CCD1}" destId="{B32F5168-C7AD-5042-9C2A-DC929AE67FFA}" srcOrd="5" destOrd="0" parTransId="{F7BA0190-B1DB-8446-9919-3ABA7857C63E}" sibTransId="{8BB1B9C7-8B93-3C40-A0DE-E5F066DE0B03}"/>
    <dgm:cxn modelId="{278C242F-39A1-434D-B382-9893C573A76B}" type="presOf" srcId="{B32F5168-C7AD-5042-9C2A-DC929AE67FFA}" destId="{15D494E3-2A0F-904A-8B1A-813A3FD12DAF}" srcOrd="0" destOrd="0" presId="urn:microsoft.com/office/officeart/2005/8/layout/chevron2"/>
    <dgm:cxn modelId="{56061554-5EA1-E04A-971A-C58C52735A27}" type="presOf" srcId="{B83226CD-9BCE-FB4E-9DA9-1080B2729E3E}" destId="{C7C5AB77-82B4-B648-BD11-209A4AE0B6E4}" srcOrd="0" destOrd="0" presId="urn:microsoft.com/office/officeart/2005/8/layout/chevron2"/>
    <dgm:cxn modelId="{F6383655-6503-A049-A45F-87058F656346}" srcId="{67C907BF-4D7B-5A4B-A6D2-B0123FB5CCD1}" destId="{593FEBA3-D17C-4647-9F21-7931379AFF8F}" srcOrd="1" destOrd="0" parTransId="{397F6FDF-B336-F440-9C17-36D3CA13B00B}" sibTransId="{E02D9CCD-F34C-AD45-AC4D-0B376E44B969}"/>
    <dgm:cxn modelId="{96C2EC71-E320-1E47-9F7C-582D578EF579}" type="presOf" srcId="{593FEBA3-D17C-4647-9F21-7931379AFF8F}" destId="{7EA6254D-C245-D841-9868-4873F732D348}" srcOrd="0" destOrd="0" presId="urn:microsoft.com/office/officeart/2005/8/layout/chevron2"/>
    <dgm:cxn modelId="{9C64EA89-BBB5-0641-9116-2E21C8D65C89}" srcId="{67C907BF-4D7B-5A4B-A6D2-B0123FB5CCD1}" destId="{E8DE1C56-8079-8C49-BF68-539592316DCC}" srcOrd="4" destOrd="0" parTransId="{1EF2797A-21BE-844C-8488-38359DC51642}" sibTransId="{5E759286-31BC-6B49-8A22-5879E25A5ADB}"/>
    <dgm:cxn modelId="{4C9F7793-7616-FF4E-ACC0-F858B0F9DECF}" srcId="{67C907BF-4D7B-5A4B-A6D2-B0123FB5CCD1}" destId="{9DD20EE7-EEDA-3149-87C3-5EA5C36F04EF}" srcOrd="2" destOrd="0" parTransId="{F44BCD8D-7586-7845-AC7E-99E1FD6BBE1C}" sibTransId="{14A31638-9F11-4546-85B7-70353E7F474A}"/>
    <dgm:cxn modelId="{0286F2AC-5611-4E4B-8F32-8D8A0A25D0F1}" type="presOf" srcId="{0D97F71C-81AE-D14B-949D-98CBAD0D8D96}" destId="{9DE523B7-1797-3C42-8BF6-17E97D73779D}" srcOrd="0" destOrd="0" presId="urn:microsoft.com/office/officeart/2005/8/layout/chevron2"/>
    <dgm:cxn modelId="{11DBD2B8-7F09-0F43-BD0A-A6B59CE57F01}" type="presOf" srcId="{67C907BF-4D7B-5A4B-A6D2-B0123FB5CCD1}" destId="{CDAE6501-5F0D-894B-A437-012F355586F2}" srcOrd="0" destOrd="0" presId="urn:microsoft.com/office/officeart/2005/8/layout/chevron2"/>
    <dgm:cxn modelId="{6A8D3FCF-93BB-594E-9D18-62FD8E2BD9D8}" srcId="{67C907BF-4D7B-5A4B-A6D2-B0123FB5CCD1}" destId="{0D97F71C-81AE-D14B-949D-98CBAD0D8D96}" srcOrd="0" destOrd="0" parTransId="{83600811-A8B8-6E43-9E2D-842038B0A073}" sibTransId="{D12D4928-58F3-F642-8816-33F968BCCF28}"/>
    <dgm:cxn modelId="{63D3B0E4-8A52-F644-9156-5016F7CA5BF7}" type="presOf" srcId="{9DD20EE7-EEDA-3149-87C3-5EA5C36F04EF}" destId="{3EAA14CC-352C-424D-956A-ECCD1772F81C}" srcOrd="0" destOrd="0" presId="urn:microsoft.com/office/officeart/2005/8/layout/chevron2"/>
    <dgm:cxn modelId="{3138E5F8-F5E6-D548-8538-084B7D0DD5E9}" srcId="{67C907BF-4D7B-5A4B-A6D2-B0123FB5CCD1}" destId="{B83226CD-9BCE-FB4E-9DA9-1080B2729E3E}" srcOrd="3" destOrd="0" parTransId="{C04C7977-0822-2640-A045-C81D33ADB5E3}" sibTransId="{3070DDBE-5345-794B-8CD3-F705BFE14502}"/>
    <dgm:cxn modelId="{144579FA-BADE-2D45-B570-CEB081AFEA29}" type="presOf" srcId="{E8DE1C56-8079-8C49-BF68-539592316DCC}" destId="{6D6B00DA-2F38-F640-908E-929032F58109}" srcOrd="0" destOrd="0" presId="urn:microsoft.com/office/officeart/2005/8/layout/chevron2"/>
    <dgm:cxn modelId="{A9239960-80CE-964C-8E5B-D371294FDDEE}" type="presParOf" srcId="{CDAE6501-5F0D-894B-A437-012F355586F2}" destId="{89E73138-CB20-C94E-A579-F3BBE0EF03CB}" srcOrd="0" destOrd="0" presId="urn:microsoft.com/office/officeart/2005/8/layout/chevron2"/>
    <dgm:cxn modelId="{0D8072A2-85E1-4042-BC75-DFDF6D57D751}" type="presParOf" srcId="{89E73138-CB20-C94E-A579-F3BBE0EF03CB}" destId="{9DE523B7-1797-3C42-8BF6-17E97D73779D}" srcOrd="0" destOrd="0" presId="urn:microsoft.com/office/officeart/2005/8/layout/chevron2"/>
    <dgm:cxn modelId="{CB53C546-883E-344F-9AC3-DDC56021AE38}" type="presParOf" srcId="{89E73138-CB20-C94E-A579-F3BBE0EF03CB}" destId="{070C03AE-6170-6148-B3E2-2A189B070A59}" srcOrd="1" destOrd="0" presId="urn:microsoft.com/office/officeart/2005/8/layout/chevron2"/>
    <dgm:cxn modelId="{A218FFCC-34F0-F540-9CF3-BBE9F84EC84F}" type="presParOf" srcId="{CDAE6501-5F0D-894B-A437-012F355586F2}" destId="{AC5B6D92-059E-F140-AB5F-475B3AA8490C}" srcOrd="1" destOrd="0" presId="urn:microsoft.com/office/officeart/2005/8/layout/chevron2"/>
    <dgm:cxn modelId="{0B455449-8DCF-C84B-B314-6ECEEE8738F7}" type="presParOf" srcId="{CDAE6501-5F0D-894B-A437-012F355586F2}" destId="{D940C1B4-7B25-1A41-9BCE-24855317472D}" srcOrd="2" destOrd="0" presId="urn:microsoft.com/office/officeart/2005/8/layout/chevron2"/>
    <dgm:cxn modelId="{88B59A12-C10C-854C-9F46-21F29F7F7B85}" type="presParOf" srcId="{D940C1B4-7B25-1A41-9BCE-24855317472D}" destId="{7EA6254D-C245-D841-9868-4873F732D348}" srcOrd="0" destOrd="0" presId="urn:microsoft.com/office/officeart/2005/8/layout/chevron2"/>
    <dgm:cxn modelId="{E8A1D68D-1E01-4445-879B-765636A281B6}" type="presParOf" srcId="{D940C1B4-7B25-1A41-9BCE-24855317472D}" destId="{B8619E10-A4F2-3448-8D36-35859BDD0414}" srcOrd="1" destOrd="0" presId="urn:microsoft.com/office/officeart/2005/8/layout/chevron2"/>
    <dgm:cxn modelId="{5CC7AB38-2107-124A-B260-D2EA2AF08C60}" type="presParOf" srcId="{CDAE6501-5F0D-894B-A437-012F355586F2}" destId="{FC651185-B792-2847-A290-F6E65E99667C}" srcOrd="3" destOrd="0" presId="urn:microsoft.com/office/officeart/2005/8/layout/chevron2"/>
    <dgm:cxn modelId="{C59EF486-D8C1-B440-98CE-B267CA12116C}" type="presParOf" srcId="{CDAE6501-5F0D-894B-A437-012F355586F2}" destId="{DAC061B4-8B84-1F45-8D18-B97688EC42C8}" srcOrd="4" destOrd="0" presId="urn:microsoft.com/office/officeart/2005/8/layout/chevron2"/>
    <dgm:cxn modelId="{F3E6ABCB-8F6D-A64D-98C7-E40858B26466}" type="presParOf" srcId="{DAC061B4-8B84-1F45-8D18-B97688EC42C8}" destId="{3EAA14CC-352C-424D-956A-ECCD1772F81C}" srcOrd="0" destOrd="0" presId="urn:microsoft.com/office/officeart/2005/8/layout/chevron2"/>
    <dgm:cxn modelId="{EB49F900-7809-794A-A268-A7248ECA060E}" type="presParOf" srcId="{DAC061B4-8B84-1F45-8D18-B97688EC42C8}" destId="{BCA5348B-136E-184D-8C4D-C5EB0D8CADD9}" srcOrd="1" destOrd="0" presId="urn:microsoft.com/office/officeart/2005/8/layout/chevron2"/>
    <dgm:cxn modelId="{71F43C08-9339-5240-8ABB-67382A87B858}" type="presParOf" srcId="{CDAE6501-5F0D-894B-A437-012F355586F2}" destId="{89E20A9B-7ECA-F14D-A0BA-728F7E9374E6}" srcOrd="5" destOrd="0" presId="urn:microsoft.com/office/officeart/2005/8/layout/chevron2"/>
    <dgm:cxn modelId="{98A6F222-7A8C-C340-9F53-9AAA871269D5}" type="presParOf" srcId="{CDAE6501-5F0D-894B-A437-012F355586F2}" destId="{F9331B2C-9811-2B40-BC5C-2143DBCF9BC6}" srcOrd="6" destOrd="0" presId="urn:microsoft.com/office/officeart/2005/8/layout/chevron2"/>
    <dgm:cxn modelId="{0C53F1DC-BB4B-1643-89B5-E563F7BB852C}" type="presParOf" srcId="{F9331B2C-9811-2B40-BC5C-2143DBCF9BC6}" destId="{C7C5AB77-82B4-B648-BD11-209A4AE0B6E4}" srcOrd="0" destOrd="0" presId="urn:microsoft.com/office/officeart/2005/8/layout/chevron2"/>
    <dgm:cxn modelId="{77F77FCD-8445-4C47-B052-AE0990D0F838}" type="presParOf" srcId="{F9331B2C-9811-2B40-BC5C-2143DBCF9BC6}" destId="{6DA8B385-B66E-DD41-BB12-81C56146297C}" srcOrd="1" destOrd="0" presId="urn:microsoft.com/office/officeart/2005/8/layout/chevron2"/>
    <dgm:cxn modelId="{EB3FFCD0-169E-4342-A877-A935540790A4}" type="presParOf" srcId="{CDAE6501-5F0D-894B-A437-012F355586F2}" destId="{CADF185E-1476-894C-B80D-57E7827D95CE}" srcOrd="7" destOrd="0" presId="urn:microsoft.com/office/officeart/2005/8/layout/chevron2"/>
    <dgm:cxn modelId="{694A1BC0-034D-2E42-ABE3-491D83911D1B}" type="presParOf" srcId="{CDAE6501-5F0D-894B-A437-012F355586F2}" destId="{8FCDAD30-D857-A04D-AFB6-804C753B6CF3}" srcOrd="8" destOrd="0" presId="urn:microsoft.com/office/officeart/2005/8/layout/chevron2"/>
    <dgm:cxn modelId="{71FFFAC3-0D79-B04D-9EBC-B6AB9BF19D03}" type="presParOf" srcId="{8FCDAD30-D857-A04D-AFB6-804C753B6CF3}" destId="{6D6B00DA-2F38-F640-908E-929032F58109}" srcOrd="0" destOrd="0" presId="urn:microsoft.com/office/officeart/2005/8/layout/chevron2"/>
    <dgm:cxn modelId="{F2E99CE5-4D9D-4641-806E-FA544FC40AE2}" type="presParOf" srcId="{8FCDAD30-D857-A04D-AFB6-804C753B6CF3}" destId="{34946A9E-0B5D-B746-8508-FEDB2A970E38}" srcOrd="1" destOrd="0" presId="urn:microsoft.com/office/officeart/2005/8/layout/chevron2"/>
    <dgm:cxn modelId="{EC33D299-1FC7-124C-BB33-E53A6F0FA42E}" type="presParOf" srcId="{CDAE6501-5F0D-894B-A437-012F355586F2}" destId="{E5A40813-6C7E-BE4A-BD25-3AD643088495}" srcOrd="9" destOrd="0" presId="urn:microsoft.com/office/officeart/2005/8/layout/chevron2"/>
    <dgm:cxn modelId="{9667E175-C497-114F-AA99-ABB0CAD71098}" type="presParOf" srcId="{CDAE6501-5F0D-894B-A437-012F355586F2}" destId="{CEB77CDB-98BF-8141-BDE0-7F5C672EA33F}" srcOrd="10" destOrd="0" presId="urn:microsoft.com/office/officeart/2005/8/layout/chevron2"/>
    <dgm:cxn modelId="{9EA5561C-2F55-9647-AF57-2C71022AB53A}" type="presParOf" srcId="{CEB77CDB-98BF-8141-BDE0-7F5C672EA33F}" destId="{15D494E3-2A0F-904A-8B1A-813A3FD12DAF}" srcOrd="0" destOrd="0" presId="urn:microsoft.com/office/officeart/2005/8/layout/chevron2"/>
    <dgm:cxn modelId="{B6CCE8F1-7D6C-0645-B3AB-4F83BA268A40}" type="presParOf" srcId="{CEB77CDB-98BF-8141-BDE0-7F5C672EA33F}" destId="{DE942196-F884-7F40-9F2D-53990D2A4BD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523B7-1797-3C42-8BF6-17E97D73779D}">
      <dsp:nvSpPr>
        <dsp:cNvPr id="0" name=""/>
        <dsp:cNvSpPr/>
      </dsp:nvSpPr>
      <dsp:spPr>
        <a:xfrm rot="5400000">
          <a:off x="-113050" y="115220"/>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Start</a:t>
          </a:r>
        </a:p>
      </dsp:txBody>
      <dsp:txXfrm rot="-5400000">
        <a:off x="1" y="265954"/>
        <a:ext cx="527570" cy="226102"/>
      </dsp:txXfrm>
    </dsp:sp>
    <dsp:sp modelId="{070C03AE-6170-6148-B3E2-2A189B070A59}">
      <dsp:nvSpPr>
        <dsp:cNvPr id="0" name=""/>
        <dsp:cNvSpPr/>
      </dsp:nvSpPr>
      <dsp:spPr>
        <a:xfrm rot="5400000">
          <a:off x="2222011" y="-169227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EA6254D-C245-D841-9868-4873F732D348}">
      <dsp:nvSpPr>
        <dsp:cNvPr id="0" name=""/>
        <dsp:cNvSpPr/>
      </dsp:nvSpPr>
      <dsp:spPr>
        <a:xfrm rot="5400000">
          <a:off x="-113050" y="768583"/>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919317"/>
        <a:ext cx="527570" cy="226102"/>
      </dsp:txXfrm>
    </dsp:sp>
    <dsp:sp modelId="{B8619E10-A4F2-3448-8D36-35859BDD0414}">
      <dsp:nvSpPr>
        <dsp:cNvPr id="0" name=""/>
        <dsp:cNvSpPr/>
      </dsp:nvSpPr>
      <dsp:spPr>
        <a:xfrm rot="5400000">
          <a:off x="2222011" y="-103890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EAA14CC-352C-424D-956A-ECCD1772F81C}">
      <dsp:nvSpPr>
        <dsp:cNvPr id="0" name=""/>
        <dsp:cNvSpPr/>
      </dsp:nvSpPr>
      <dsp:spPr>
        <a:xfrm rot="5400000">
          <a:off x="-113050" y="1421945"/>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1572679"/>
        <a:ext cx="527570" cy="226102"/>
      </dsp:txXfrm>
    </dsp:sp>
    <dsp:sp modelId="{BCA5348B-136E-184D-8C4D-C5EB0D8CADD9}">
      <dsp:nvSpPr>
        <dsp:cNvPr id="0" name=""/>
        <dsp:cNvSpPr/>
      </dsp:nvSpPr>
      <dsp:spPr>
        <a:xfrm rot="5400000">
          <a:off x="2222011" y="-38554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C5AB77-82B4-B648-BD11-209A4AE0B6E4}">
      <dsp:nvSpPr>
        <dsp:cNvPr id="0" name=""/>
        <dsp:cNvSpPr/>
      </dsp:nvSpPr>
      <dsp:spPr>
        <a:xfrm rot="5400000">
          <a:off x="-113050" y="2075308"/>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226042"/>
        <a:ext cx="527570" cy="226102"/>
      </dsp:txXfrm>
    </dsp:sp>
    <dsp:sp modelId="{6DA8B385-B66E-DD41-BB12-81C56146297C}">
      <dsp:nvSpPr>
        <dsp:cNvPr id="0" name=""/>
        <dsp:cNvSpPr/>
      </dsp:nvSpPr>
      <dsp:spPr>
        <a:xfrm rot="5400000">
          <a:off x="2222011" y="26781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D6B00DA-2F38-F640-908E-929032F58109}">
      <dsp:nvSpPr>
        <dsp:cNvPr id="0" name=""/>
        <dsp:cNvSpPr/>
      </dsp:nvSpPr>
      <dsp:spPr>
        <a:xfrm rot="5400000">
          <a:off x="-113050" y="2728671"/>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879405"/>
        <a:ext cx="527570" cy="226102"/>
      </dsp:txXfrm>
    </dsp:sp>
    <dsp:sp modelId="{34946A9E-0B5D-B746-8508-FEDB2A970E38}">
      <dsp:nvSpPr>
        <dsp:cNvPr id="0" name=""/>
        <dsp:cNvSpPr/>
      </dsp:nvSpPr>
      <dsp:spPr>
        <a:xfrm rot="5400000">
          <a:off x="2222011" y="92117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D494E3-2A0F-904A-8B1A-813A3FD12DAF}">
      <dsp:nvSpPr>
        <dsp:cNvPr id="0" name=""/>
        <dsp:cNvSpPr/>
      </dsp:nvSpPr>
      <dsp:spPr>
        <a:xfrm rot="5400000">
          <a:off x="-113050" y="3382034"/>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End</a:t>
          </a:r>
        </a:p>
      </dsp:txBody>
      <dsp:txXfrm rot="-5400000">
        <a:off x="1" y="3532768"/>
        <a:ext cx="527570" cy="226102"/>
      </dsp:txXfrm>
    </dsp:sp>
    <dsp:sp modelId="{DE942196-F884-7F40-9F2D-53990D2A4BD4}">
      <dsp:nvSpPr>
        <dsp:cNvPr id="0" name=""/>
        <dsp:cNvSpPr/>
      </dsp:nvSpPr>
      <dsp:spPr>
        <a:xfrm rot="5400000">
          <a:off x="2222011" y="157454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07668-3684-0247-BB64-7A66617D6687}"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9A8BA-5FAF-324F-B292-B5BFDBF64679}" type="slidenum">
              <a:rPr lang="en-US" smtClean="0"/>
              <a:t>‹#›</a:t>
            </a:fld>
            <a:endParaRPr lang="en-US"/>
          </a:p>
        </p:txBody>
      </p:sp>
    </p:spTree>
    <p:extLst>
      <p:ext uri="{BB962C8B-B14F-4D97-AF65-F5344CB8AC3E}">
        <p14:creationId xmlns:p14="http://schemas.microsoft.com/office/powerpoint/2010/main" val="47606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1</a:t>
            </a:fld>
            <a:endParaRPr lang="en-US"/>
          </a:p>
        </p:txBody>
      </p:sp>
    </p:spTree>
    <p:extLst>
      <p:ext uri="{BB962C8B-B14F-4D97-AF65-F5344CB8AC3E}">
        <p14:creationId xmlns:p14="http://schemas.microsoft.com/office/powerpoint/2010/main" val="87275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74E9B-20C7-46DC-1561-6B1FE047DC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25F54-2329-73C4-3B60-7278148A6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39F91-C9C4-7F43-D243-15ABEC8F7F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291988-B293-2DF5-859B-CE73A475C21B}"/>
              </a:ext>
            </a:extLst>
          </p:cNvPr>
          <p:cNvSpPr>
            <a:spLocks noGrp="1"/>
          </p:cNvSpPr>
          <p:nvPr>
            <p:ph type="sldNum" sz="quarter" idx="5"/>
          </p:nvPr>
        </p:nvSpPr>
        <p:spPr/>
        <p:txBody>
          <a:bodyPr/>
          <a:lstStyle/>
          <a:p>
            <a:fld id="{B879A8BA-5FAF-324F-B292-B5BFDBF64679}" type="slidenum">
              <a:rPr lang="en-US" smtClean="0"/>
              <a:t>10</a:t>
            </a:fld>
            <a:endParaRPr lang="en-US"/>
          </a:p>
        </p:txBody>
      </p:sp>
    </p:spTree>
    <p:extLst>
      <p:ext uri="{BB962C8B-B14F-4D97-AF65-F5344CB8AC3E}">
        <p14:creationId xmlns:p14="http://schemas.microsoft.com/office/powerpoint/2010/main" val="4049450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FB603-7510-AD02-6D35-A55B17B68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94987-16B5-31DE-6F59-1F9FF8A57F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0B7EF-EB1C-17FE-E6F8-80737102D8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399A01-9EAC-E6F5-F641-DDFE56E4BCE1}"/>
              </a:ext>
            </a:extLst>
          </p:cNvPr>
          <p:cNvSpPr>
            <a:spLocks noGrp="1"/>
          </p:cNvSpPr>
          <p:nvPr>
            <p:ph type="sldNum" sz="quarter" idx="5"/>
          </p:nvPr>
        </p:nvSpPr>
        <p:spPr/>
        <p:txBody>
          <a:bodyPr/>
          <a:lstStyle/>
          <a:p>
            <a:fld id="{B879A8BA-5FAF-324F-B292-B5BFDBF64679}" type="slidenum">
              <a:rPr lang="en-US" smtClean="0"/>
              <a:t>11</a:t>
            </a:fld>
            <a:endParaRPr lang="en-US"/>
          </a:p>
        </p:txBody>
      </p:sp>
    </p:spTree>
    <p:extLst>
      <p:ext uri="{BB962C8B-B14F-4D97-AF65-F5344CB8AC3E}">
        <p14:creationId xmlns:p14="http://schemas.microsoft.com/office/powerpoint/2010/main" val="207026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1668D-D729-8FF7-1DD1-7F1C7ECA5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3B94C-AA87-AE2B-D409-5DB06E401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69A54-4AFC-AF7E-123F-52A14FC39D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E3AA6A-F496-949F-CB3E-19A929D10736}"/>
              </a:ext>
            </a:extLst>
          </p:cNvPr>
          <p:cNvSpPr>
            <a:spLocks noGrp="1"/>
          </p:cNvSpPr>
          <p:nvPr>
            <p:ph type="sldNum" sz="quarter" idx="5"/>
          </p:nvPr>
        </p:nvSpPr>
        <p:spPr/>
        <p:txBody>
          <a:bodyPr/>
          <a:lstStyle/>
          <a:p>
            <a:fld id="{B879A8BA-5FAF-324F-B292-B5BFDBF64679}" type="slidenum">
              <a:rPr lang="en-US" smtClean="0"/>
              <a:t>12</a:t>
            </a:fld>
            <a:endParaRPr lang="en-US"/>
          </a:p>
        </p:txBody>
      </p:sp>
    </p:spTree>
    <p:extLst>
      <p:ext uri="{BB962C8B-B14F-4D97-AF65-F5344CB8AC3E}">
        <p14:creationId xmlns:p14="http://schemas.microsoft.com/office/powerpoint/2010/main" val="109936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2</a:t>
            </a:fld>
            <a:endParaRPr lang="en-US"/>
          </a:p>
        </p:txBody>
      </p:sp>
    </p:spTree>
    <p:extLst>
      <p:ext uri="{BB962C8B-B14F-4D97-AF65-F5344CB8AC3E}">
        <p14:creationId xmlns:p14="http://schemas.microsoft.com/office/powerpoint/2010/main" val="85629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B495-1A70-6935-FA98-C965834E86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77225-73D0-9034-E1C3-2E3693DE64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C1E5F-9B91-EA26-C73F-484CC49812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FB4BD8-668F-C164-CA9F-C4D0FFD7F9BE}"/>
              </a:ext>
            </a:extLst>
          </p:cNvPr>
          <p:cNvSpPr>
            <a:spLocks noGrp="1"/>
          </p:cNvSpPr>
          <p:nvPr>
            <p:ph type="sldNum" sz="quarter" idx="5"/>
          </p:nvPr>
        </p:nvSpPr>
        <p:spPr/>
        <p:txBody>
          <a:bodyPr/>
          <a:lstStyle/>
          <a:p>
            <a:fld id="{B879A8BA-5FAF-324F-B292-B5BFDBF64679}" type="slidenum">
              <a:rPr lang="en-US" smtClean="0"/>
              <a:t>3</a:t>
            </a:fld>
            <a:endParaRPr lang="en-US"/>
          </a:p>
        </p:txBody>
      </p:sp>
    </p:spTree>
    <p:extLst>
      <p:ext uri="{BB962C8B-B14F-4D97-AF65-F5344CB8AC3E}">
        <p14:creationId xmlns:p14="http://schemas.microsoft.com/office/powerpoint/2010/main" val="24034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36FE-8CF5-F56B-67AB-CC60B7E4B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460EF-9377-93BD-AD3D-18EDD0CFE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17FB9-BBCE-B683-E5D1-EAE19AE6FD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C5BEE6-8C9A-22DA-8600-CD3A368DF60A}"/>
              </a:ext>
            </a:extLst>
          </p:cNvPr>
          <p:cNvSpPr>
            <a:spLocks noGrp="1"/>
          </p:cNvSpPr>
          <p:nvPr>
            <p:ph type="sldNum" sz="quarter" idx="5"/>
          </p:nvPr>
        </p:nvSpPr>
        <p:spPr/>
        <p:txBody>
          <a:bodyPr/>
          <a:lstStyle/>
          <a:p>
            <a:fld id="{B879A8BA-5FAF-324F-B292-B5BFDBF64679}" type="slidenum">
              <a:rPr lang="en-US" smtClean="0"/>
              <a:t>4</a:t>
            </a:fld>
            <a:endParaRPr lang="en-US"/>
          </a:p>
        </p:txBody>
      </p:sp>
    </p:spTree>
    <p:extLst>
      <p:ext uri="{BB962C8B-B14F-4D97-AF65-F5344CB8AC3E}">
        <p14:creationId xmlns:p14="http://schemas.microsoft.com/office/powerpoint/2010/main" val="183886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15887-5049-C5F2-04E3-B1C9EE61D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61D20-4CC6-6693-668C-84194FA73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244AF-9A7D-35F0-773F-901F267AF6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4F3072-5579-43BC-098C-FA576E0B63BB}"/>
              </a:ext>
            </a:extLst>
          </p:cNvPr>
          <p:cNvSpPr>
            <a:spLocks noGrp="1"/>
          </p:cNvSpPr>
          <p:nvPr>
            <p:ph type="sldNum" sz="quarter" idx="5"/>
          </p:nvPr>
        </p:nvSpPr>
        <p:spPr/>
        <p:txBody>
          <a:bodyPr/>
          <a:lstStyle/>
          <a:p>
            <a:fld id="{B879A8BA-5FAF-324F-B292-B5BFDBF64679}" type="slidenum">
              <a:rPr lang="en-US" smtClean="0"/>
              <a:t>5</a:t>
            </a:fld>
            <a:endParaRPr lang="en-US"/>
          </a:p>
        </p:txBody>
      </p:sp>
    </p:spTree>
    <p:extLst>
      <p:ext uri="{BB962C8B-B14F-4D97-AF65-F5344CB8AC3E}">
        <p14:creationId xmlns:p14="http://schemas.microsoft.com/office/powerpoint/2010/main" val="277546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29940-1846-EC2B-D1B3-607D8906E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19CDFC-BE78-C066-5B84-CAB74C48EE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741F8-2102-A1A2-E37B-5AF3EF48ED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CE9F38-7490-BBD7-E44B-FB7E90082B50}"/>
              </a:ext>
            </a:extLst>
          </p:cNvPr>
          <p:cNvSpPr>
            <a:spLocks noGrp="1"/>
          </p:cNvSpPr>
          <p:nvPr>
            <p:ph type="sldNum" sz="quarter" idx="5"/>
          </p:nvPr>
        </p:nvSpPr>
        <p:spPr/>
        <p:txBody>
          <a:bodyPr/>
          <a:lstStyle/>
          <a:p>
            <a:fld id="{B879A8BA-5FAF-324F-B292-B5BFDBF64679}" type="slidenum">
              <a:rPr lang="en-US" smtClean="0"/>
              <a:t>6</a:t>
            </a:fld>
            <a:endParaRPr lang="en-US"/>
          </a:p>
        </p:txBody>
      </p:sp>
    </p:spTree>
    <p:extLst>
      <p:ext uri="{BB962C8B-B14F-4D97-AF65-F5344CB8AC3E}">
        <p14:creationId xmlns:p14="http://schemas.microsoft.com/office/powerpoint/2010/main" val="132178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0E22-5E09-D4B5-4BC4-F6CBFE7A4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42BDE-F4F9-C16D-9E47-8367435F8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A1C3E-615B-D100-5CB7-9A620BF604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BEA388-9466-90BE-17A7-3629835459FB}"/>
              </a:ext>
            </a:extLst>
          </p:cNvPr>
          <p:cNvSpPr>
            <a:spLocks noGrp="1"/>
          </p:cNvSpPr>
          <p:nvPr>
            <p:ph type="sldNum" sz="quarter" idx="5"/>
          </p:nvPr>
        </p:nvSpPr>
        <p:spPr/>
        <p:txBody>
          <a:bodyPr/>
          <a:lstStyle/>
          <a:p>
            <a:fld id="{B879A8BA-5FAF-324F-B292-B5BFDBF64679}" type="slidenum">
              <a:rPr lang="en-US" smtClean="0"/>
              <a:t>7</a:t>
            </a:fld>
            <a:endParaRPr lang="en-US"/>
          </a:p>
        </p:txBody>
      </p:sp>
    </p:spTree>
    <p:extLst>
      <p:ext uri="{BB962C8B-B14F-4D97-AF65-F5344CB8AC3E}">
        <p14:creationId xmlns:p14="http://schemas.microsoft.com/office/powerpoint/2010/main" val="125514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58E22-8CB0-E9E0-5D7C-BCB26B7331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AF48C-82A9-26BF-04D7-1ED16CDC23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21C24-DAD1-2E5F-4FCF-93DB08278F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C72685-EC52-89C1-D382-2D70A37310B9}"/>
              </a:ext>
            </a:extLst>
          </p:cNvPr>
          <p:cNvSpPr>
            <a:spLocks noGrp="1"/>
          </p:cNvSpPr>
          <p:nvPr>
            <p:ph type="sldNum" sz="quarter" idx="5"/>
          </p:nvPr>
        </p:nvSpPr>
        <p:spPr/>
        <p:txBody>
          <a:bodyPr/>
          <a:lstStyle/>
          <a:p>
            <a:fld id="{B879A8BA-5FAF-324F-B292-B5BFDBF64679}" type="slidenum">
              <a:rPr lang="en-US" smtClean="0"/>
              <a:t>8</a:t>
            </a:fld>
            <a:endParaRPr lang="en-US"/>
          </a:p>
        </p:txBody>
      </p:sp>
    </p:spTree>
    <p:extLst>
      <p:ext uri="{BB962C8B-B14F-4D97-AF65-F5344CB8AC3E}">
        <p14:creationId xmlns:p14="http://schemas.microsoft.com/office/powerpoint/2010/main" val="148921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CAD5B-D07D-A185-3F9E-E0F7585502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9D972-618C-EF3F-CFBD-4B4F8883E6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A8E503-CA3A-564E-2E05-25E6501ECD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1D97EB-54EF-433B-64A6-E0648FB55D86}"/>
              </a:ext>
            </a:extLst>
          </p:cNvPr>
          <p:cNvSpPr>
            <a:spLocks noGrp="1"/>
          </p:cNvSpPr>
          <p:nvPr>
            <p:ph type="sldNum" sz="quarter" idx="5"/>
          </p:nvPr>
        </p:nvSpPr>
        <p:spPr/>
        <p:txBody>
          <a:bodyPr/>
          <a:lstStyle/>
          <a:p>
            <a:fld id="{B879A8BA-5FAF-324F-B292-B5BFDBF64679}" type="slidenum">
              <a:rPr lang="en-US" smtClean="0"/>
              <a:t>9</a:t>
            </a:fld>
            <a:endParaRPr lang="en-US"/>
          </a:p>
        </p:txBody>
      </p:sp>
    </p:spTree>
    <p:extLst>
      <p:ext uri="{BB962C8B-B14F-4D97-AF65-F5344CB8AC3E}">
        <p14:creationId xmlns:p14="http://schemas.microsoft.com/office/powerpoint/2010/main" val="267505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72E8-D166-F002-5219-AE397FFDD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2FD70-3783-7AF1-39D2-7AA4D146D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DD9C-D0E7-EE8F-1DF4-F386784652F3}"/>
              </a:ext>
            </a:extLst>
          </p:cNvPr>
          <p:cNvSpPr>
            <a:spLocks noGrp="1"/>
          </p:cNvSpPr>
          <p:nvPr>
            <p:ph type="dt" sz="half" idx="10"/>
          </p:nvPr>
        </p:nvSpPr>
        <p:spPr>
          <a:xfrm>
            <a:off x="9014637" y="6356348"/>
            <a:ext cx="2743200" cy="365125"/>
          </a:xfrm>
        </p:spPr>
        <p:txBody>
          <a:bodyPr/>
          <a:lstStyle/>
          <a:p>
            <a:fld id="{2FE06052-50CA-B744-8BEC-FAC66263FC9E}" type="datetime1">
              <a:rPr lang="en-US" smtClean="0"/>
              <a:t>12/10/24</a:t>
            </a:fld>
            <a:endParaRPr lang="en-US"/>
          </a:p>
        </p:txBody>
      </p:sp>
      <p:sp>
        <p:nvSpPr>
          <p:cNvPr id="5" name="Footer Placeholder 4">
            <a:extLst>
              <a:ext uri="{FF2B5EF4-FFF2-40B4-BE49-F238E27FC236}">
                <a16:creationId xmlns:a16="http://schemas.microsoft.com/office/drawing/2014/main" id="{AE933407-C477-498E-140B-4F12E584F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B56B6-32CB-1052-CCB9-5EB413821860}"/>
              </a:ext>
            </a:extLst>
          </p:cNvPr>
          <p:cNvSpPr>
            <a:spLocks noGrp="1"/>
          </p:cNvSpPr>
          <p:nvPr>
            <p:ph type="sldNum" sz="quarter" idx="12"/>
          </p:nvPr>
        </p:nvSpPr>
        <p:spPr>
          <a:xfrm>
            <a:off x="572386" y="6356349"/>
            <a:ext cx="2743200" cy="365125"/>
          </a:xfrm>
        </p:spPr>
        <p:txBody>
          <a:bodyPr/>
          <a:lstStyle>
            <a:lvl1pPr algn="l">
              <a:defRPr/>
            </a:lvl1pPr>
          </a:lstStyle>
          <a:p>
            <a:fld id="{54640CC0-6DEF-E146-B864-7B2BFF49D381}" type="slidenum">
              <a:rPr lang="en-US" smtClean="0"/>
              <a:pPr/>
              <a:t>‹#›</a:t>
            </a:fld>
            <a:endParaRPr lang="en-US" dirty="0"/>
          </a:p>
        </p:txBody>
      </p:sp>
    </p:spTree>
    <p:extLst>
      <p:ext uri="{BB962C8B-B14F-4D97-AF65-F5344CB8AC3E}">
        <p14:creationId xmlns:p14="http://schemas.microsoft.com/office/powerpoint/2010/main" val="185481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B639-4EE6-944A-1FE0-B12223941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5071B-21D1-6873-15C4-D16AD4DA8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9E057-68F4-D8D5-5198-F3DC1EECBE3E}"/>
              </a:ext>
            </a:extLst>
          </p:cNvPr>
          <p:cNvSpPr>
            <a:spLocks noGrp="1"/>
          </p:cNvSpPr>
          <p:nvPr>
            <p:ph type="dt" sz="half" idx="10"/>
          </p:nvPr>
        </p:nvSpPr>
        <p:spPr/>
        <p:txBody>
          <a:bodyPr/>
          <a:lstStyle/>
          <a:p>
            <a:fld id="{64C78ADA-2E9D-7C45-940B-3C89C14B33F9}" type="datetime1">
              <a:rPr lang="en-US" smtClean="0"/>
              <a:t>12/10/24</a:t>
            </a:fld>
            <a:endParaRPr lang="en-US"/>
          </a:p>
        </p:txBody>
      </p:sp>
      <p:sp>
        <p:nvSpPr>
          <p:cNvPr id="5" name="Footer Placeholder 4">
            <a:extLst>
              <a:ext uri="{FF2B5EF4-FFF2-40B4-BE49-F238E27FC236}">
                <a16:creationId xmlns:a16="http://schemas.microsoft.com/office/drawing/2014/main" id="{46BD468B-EFAA-7A5C-727A-198B35C8E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E44FF-0732-F998-9E07-50A90C88C188}"/>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5492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6EE65-979B-83D0-5523-F1A7404D46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15272B-560E-CB69-ADCB-37E477A98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E76E-9E85-BF06-A5A8-F80AAB9B7DFF}"/>
              </a:ext>
            </a:extLst>
          </p:cNvPr>
          <p:cNvSpPr>
            <a:spLocks noGrp="1"/>
          </p:cNvSpPr>
          <p:nvPr>
            <p:ph type="dt" sz="half" idx="10"/>
          </p:nvPr>
        </p:nvSpPr>
        <p:spPr/>
        <p:txBody>
          <a:bodyPr/>
          <a:lstStyle/>
          <a:p>
            <a:fld id="{C22C2036-5155-C74D-81C2-EFD03851AE43}" type="datetime1">
              <a:rPr lang="en-US" smtClean="0"/>
              <a:t>12/10/24</a:t>
            </a:fld>
            <a:endParaRPr lang="en-US"/>
          </a:p>
        </p:txBody>
      </p:sp>
      <p:sp>
        <p:nvSpPr>
          <p:cNvPr id="5" name="Footer Placeholder 4">
            <a:extLst>
              <a:ext uri="{FF2B5EF4-FFF2-40B4-BE49-F238E27FC236}">
                <a16:creationId xmlns:a16="http://schemas.microsoft.com/office/drawing/2014/main" id="{C8DA6931-FAC9-828E-82F3-708D047E9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E27B7-83EB-F6DF-54CF-2536BC9F0590}"/>
              </a:ext>
            </a:extLst>
          </p:cNvPr>
          <p:cNvSpPr>
            <a:spLocks noGrp="1"/>
          </p:cNvSpPr>
          <p:nvPr>
            <p:ph type="sldNum" sz="quarter" idx="12"/>
          </p:nvPr>
        </p:nvSpPr>
        <p:spPr/>
        <p:txBody>
          <a:bodyPr/>
          <a:lstStyle/>
          <a:p>
            <a:fld id="{54640CC0-6DEF-E146-B864-7B2BFF49D381}" type="slidenum">
              <a:rPr lang="en-US" smtClean="0"/>
              <a:t>‹#›</a:t>
            </a:fld>
            <a:endParaRPr lang="en-US"/>
          </a:p>
        </p:txBody>
      </p:sp>
    </p:spTree>
    <p:extLst>
      <p:ext uri="{BB962C8B-B14F-4D97-AF65-F5344CB8AC3E}">
        <p14:creationId xmlns:p14="http://schemas.microsoft.com/office/powerpoint/2010/main" val="344805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FB59-5808-C9A9-33DD-CC2D5D6E5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29163-407E-0434-9B9B-600D1912D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E68EF-183B-30B7-BB1D-357CD92D8DFD}"/>
              </a:ext>
            </a:extLst>
          </p:cNvPr>
          <p:cNvSpPr>
            <a:spLocks noGrp="1"/>
          </p:cNvSpPr>
          <p:nvPr>
            <p:ph type="dt" sz="half" idx="10"/>
          </p:nvPr>
        </p:nvSpPr>
        <p:spPr/>
        <p:txBody>
          <a:bodyPr/>
          <a:lstStyle/>
          <a:p>
            <a:fld id="{6473172E-12FB-4A47-AA24-435286343A8F}" type="datetime1">
              <a:rPr lang="en-US" smtClean="0"/>
              <a:t>12/10/24</a:t>
            </a:fld>
            <a:endParaRPr lang="en-US"/>
          </a:p>
        </p:txBody>
      </p:sp>
      <p:sp>
        <p:nvSpPr>
          <p:cNvPr id="5" name="Footer Placeholder 4">
            <a:extLst>
              <a:ext uri="{FF2B5EF4-FFF2-40B4-BE49-F238E27FC236}">
                <a16:creationId xmlns:a16="http://schemas.microsoft.com/office/drawing/2014/main" id="{FF2697C8-35B9-F94B-0120-474BEA132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2372-C75C-C146-1F9E-D728AAB5C4A9}"/>
              </a:ext>
            </a:extLst>
          </p:cNvPr>
          <p:cNvSpPr>
            <a:spLocks noGrp="1"/>
          </p:cNvSpPr>
          <p:nvPr>
            <p:ph type="sldNum" sz="quarter" idx="12"/>
          </p:nvPr>
        </p:nvSpPr>
        <p:spPr>
          <a:xfrm>
            <a:off x="838200" y="6505211"/>
            <a:ext cx="2743200" cy="365125"/>
          </a:xfrm>
        </p:spPr>
        <p:txBody>
          <a:body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385378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4A1E-2292-8EBF-2C34-7B5D10682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0AEDD-FD67-A530-347D-D705C3F7E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F35B7-E441-D0C3-9831-CA6D982A98DE}"/>
              </a:ext>
            </a:extLst>
          </p:cNvPr>
          <p:cNvSpPr>
            <a:spLocks noGrp="1"/>
          </p:cNvSpPr>
          <p:nvPr>
            <p:ph type="dt" sz="half" idx="10"/>
          </p:nvPr>
        </p:nvSpPr>
        <p:spPr/>
        <p:txBody>
          <a:bodyPr/>
          <a:lstStyle/>
          <a:p>
            <a:fld id="{19248129-FCCE-AA46-9A02-27CF4071C94D}" type="datetime1">
              <a:rPr lang="en-US" smtClean="0"/>
              <a:t>12/10/24</a:t>
            </a:fld>
            <a:endParaRPr lang="en-US"/>
          </a:p>
        </p:txBody>
      </p:sp>
      <p:sp>
        <p:nvSpPr>
          <p:cNvPr id="5" name="Footer Placeholder 4">
            <a:extLst>
              <a:ext uri="{FF2B5EF4-FFF2-40B4-BE49-F238E27FC236}">
                <a16:creationId xmlns:a16="http://schemas.microsoft.com/office/drawing/2014/main" id="{24D41F68-474A-4D8F-80F5-D42123C4A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1662C-57E8-ABA2-CFBC-1498CF578BB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75501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62-6F5A-058D-326E-2DCEBE253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A4001-97A4-8D5F-BEC3-AE16CC753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A7CC1D-C182-8F31-F2B8-9BA49A716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A8ECF-50B5-2F8A-9A45-9D4477D7B501}"/>
              </a:ext>
            </a:extLst>
          </p:cNvPr>
          <p:cNvSpPr>
            <a:spLocks noGrp="1"/>
          </p:cNvSpPr>
          <p:nvPr>
            <p:ph type="dt" sz="half" idx="10"/>
          </p:nvPr>
        </p:nvSpPr>
        <p:spPr/>
        <p:txBody>
          <a:bodyPr/>
          <a:lstStyle/>
          <a:p>
            <a:fld id="{BC82CEA2-659B-964B-AA48-4370F2392D30}" type="datetime1">
              <a:rPr lang="en-US" smtClean="0"/>
              <a:t>12/10/24</a:t>
            </a:fld>
            <a:endParaRPr lang="en-US"/>
          </a:p>
        </p:txBody>
      </p:sp>
      <p:sp>
        <p:nvSpPr>
          <p:cNvPr id="6" name="Footer Placeholder 5">
            <a:extLst>
              <a:ext uri="{FF2B5EF4-FFF2-40B4-BE49-F238E27FC236}">
                <a16:creationId xmlns:a16="http://schemas.microsoft.com/office/drawing/2014/main" id="{2711DD96-C6F8-9C91-16D0-D9F070FFF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237B5-7725-BCA4-B33C-D886BC4794B6}"/>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39707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6841-D729-9626-0F0B-2D995D27D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304CF7-DE9C-E2B8-8BE9-53BD0BE43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1FC44-19EC-A4E0-C818-693B9125B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E4331-8461-7A0C-1412-1D7E55909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CAA64-8656-F10A-3A9A-FF6966669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93ABB-7D24-24C7-D5B5-1AFAEE0DAC80}"/>
              </a:ext>
            </a:extLst>
          </p:cNvPr>
          <p:cNvSpPr>
            <a:spLocks noGrp="1"/>
          </p:cNvSpPr>
          <p:nvPr>
            <p:ph type="dt" sz="half" idx="10"/>
          </p:nvPr>
        </p:nvSpPr>
        <p:spPr/>
        <p:txBody>
          <a:bodyPr/>
          <a:lstStyle/>
          <a:p>
            <a:fld id="{81124A4F-DF81-A643-950A-C4DEDB10298D}" type="datetime1">
              <a:rPr lang="en-US" smtClean="0"/>
              <a:t>12/10/24</a:t>
            </a:fld>
            <a:endParaRPr lang="en-US"/>
          </a:p>
        </p:txBody>
      </p:sp>
      <p:sp>
        <p:nvSpPr>
          <p:cNvPr id="8" name="Footer Placeholder 7">
            <a:extLst>
              <a:ext uri="{FF2B5EF4-FFF2-40B4-BE49-F238E27FC236}">
                <a16:creationId xmlns:a16="http://schemas.microsoft.com/office/drawing/2014/main" id="{D0080E58-8F4F-AF49-033A-FDB0A38A0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477EB-A76B-B25B-1F56-510B33967A61}"/>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4645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786-2DC9-7710-6FA6-E9055C874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BD10B-8FF1-9AA7-A1FF-5FDBF1FC84CF}"/>
              </a:ext>
            </a:extLst>
          </p:cNvPr>
          <p:cNvSpPr>
            <a:spLocks noGrp="1"/>
          </p:cNvSpPr>
          <p:nvPr>
            <p:ph type="dt" sz="half" idx="10"/>
          </p:nvPr>
        </p:nvSpPr>
        <p:spPr/>
        <p:txBody>
          <a:bodyPr/>
          <a:lstStyle/>
          <a:p>
            <a:fld id="{F4DEF9D0-DB88-D84E-B59D-4377ABEF81DF}" type="datetime1">
              <a:rPr lang="en-US" smtClean="0"/>
              <a:t>12/10/24</a:t>
            </a:fld>
            <a:endParaRPr lang="en-US"/>
          </a:p>
        </p:txBody>
      </p:sp>
      <p:sp>
        <p:nvSpPr>
          <p:cNvPr id="4" name="Footer Placeholder 3">
            <a:extLst>
              <a:ext uri="{FF2B5EF4-FFF2-40B4-BE49-F238E27FC236}">
                <a16:creationId xmlns:a16="http://schemas.microsoft.com/office/drawing/2014/main" id="{7F839FC1-DD65-00E0-AB30-F47406903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30017-3EE4-61F4-4B97-4138161AF523}"/>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57170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3B260-E37D-7767-C004-B1404A9EBCC9}"/>
              </a:ext>
            </a:extLst>
          </p:cNvPr>
          <p:cNvSpPr>
            <a:spLocks noGrp="1"/>
          </p:cNvSpPr>
          <p:nvPr>
            <p:ph type="dt" sz="half" idx="10"/>
          </p:nvPr>
        </p:nvSpPr>
        <p:spPr/>
        <p:txBody>
          <a:bodyPr/>
          <a:lstStyle/>
          <a:p>
            <a:fld id="{068C271D-8763-F049-BBE5-2C853DDF229B}" type="datetime1">
              <a:rPr lang="en-US" smtClean="0"/>
              <a:t>12/10/24</a:t>
            </a:fld>
            <a:endParaRPr lang="en-US"/>
          </a:p>
        </p:txBody>
      </p:sp>
      <p:sp>
        <p:nvSpPr>
          <p:cNvPr id="3" name="Footer Placeholder 2">
            <a:extLst>
              <a:ext uri="{FF2B5EF4-FFF2-40B4-BE49-F238E27FC236}">
                <a16:creationId xmlns:a16="http://schemas.microsoft.com/office/drawing/2014/main" id="{40F6B7D6-70A5-A1DE-1E5E-7B5FCC41F6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F7A10B-7230-BDB5-330B-DD102F62855D}"/>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184501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71D3-2646-7E10-5852-75774A15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ED18F-B8D4-A080-0C57-9F590757A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EEFC3-06B0-ED17-E1DC-F7C4CA261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D24E9-C804-E420-B9D3-7EE68A91C75E}"/>
              </a:ext>
            </a:extLst>
          </p:cNvPr>
          <p:cNvSpPr>
            <a:spLocks noGrp="1"/>
          </p:cNvSpPr>
          <p:nvPr>
            <p:ph type="dt" sz="half" idx="10"/>
          </p:nvPr>
        </p:nvSpPr>
        <p:spPr/>
        <p:txBody>
          <a:bodyPr/>
          <a:lstStyle/>
          <a:p>
            <a:fld id="{2A51087F-1D88-DB47-94A8-EB65BC726D54}" type="datetime1">
              <a:rPr lang="en-US" smtClean="0"/>
              <a:t>12/10/24</a:t>
            </a:fld>
            <a:endParaRPr lang="en-US"/>
          </a:p>
        </p:txBody>
      </p:sp>
      <p:sp>
        <p:nvSpPr>
          <p:cNvPr id="6" name="Footer Placeholder 5">
            <a:extLst>
              <a:ext uri="{FF2B5EF4-FFF2-40B4-BE49-F238E27FC236}">
                <a16:creationId xmlns:a16="http://schemas.microsoft.com/office/drawing/2014/main" id="{45E8C281-4F4F-420B-51E8-A0FD0C7E4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DB141-0D3B-517E-E45E-CE38F3DFDE4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6033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844B-0DB6-6B84-A137-94CBA99A4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CABD42-A05D-C9D1-D500-9A4DC908B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AAF0C-6F71-90B8-51EB-58588FA28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50065-E75C-0107-5FCF-326A8005B8E5}"/>
              </a:ext>
            </a:extLst>
          </p:cNvPr>
          <p:cNvSpPr>
            <a:spLocks noGrp="1"/>
          </p:cNvSpPr>
          <p:nvPr>
            <p:ph type="dt" sz="half" idx="10"/>
          </p:nvPr>
        </p:nvSpPr>
        <p:spPr/>
        <p:txBody>
          <a:bodyPr/>
          <a:lstStyle/>
          <a:p>
            <a:fld id="{A11C1556-B664-BD40-A394-A22AA75159F1}" type="datetime1">
              <a:rPr lang="en-US" smtClean="0"/>
              <a:t>12/10/24</a:t>
            </a:fld>
            <a:endParaRPr lang="en-US"/>
          </a:p>
        </p:txBody>
      </p:sp>
      <p:sp>
        <p:nvSpPr>
          <p:cNvPr id="6" name="Footer Placeholder 5">
            <a:extLst>
              <a:ext uri="{FF2B5EF4-FFF2-40B4-BE49-F238E27FC236}">
                <a16:creationId xmlns:a16="http://schemas.microsoft.com/office/drawing/2014/main" id="{70006E3C-9281-15FF-7F4A-A316A354E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7BBCC-5910-9E54-8D1A-F01931C505D0}"/>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9076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77BF9-D340-AC4E-0BB7-FC4392CFF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531F0-1BA3-818E-89BC-C7E909DF2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48151-8067-2F2C-49EC-D5D5175A4A52}"/>
              </a:ext>
            </a:extLst>
          </p:cNvPr>
          <p:cNvSpPr>
            <a:spLocks noGrp="1"/>
          </p:cNvSpPr>
          <p:nvPr>
            <p:ph type="dt" sz="half" idx="2"/>
          </p:nvPr>
        </p:nvSpPr>
        <p:spPr>
          <a:xfrm>
            <a:off x="8610600" y="6350259"/>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AA4D09-1DB6-294F-9D03-B4815CE9E81F}" type="datetime1">
              <a:rPr lang="en-US" smtClean="0"/>
              <a:t>12/10/24</a:t>
            </a:fld>
            <a:endParaRPr lang="en-US" dirty="0"/>
          </a:p>
        </p:txBody>
      </p:sp>
      <p:sp>
        <p:nvSpPr>
          <p:cNvPr id="5" name="Footer Placeholder 4">
            <a:extLst>
              <a:ext uri="{FF2B5EF4-FFF2-40B4-BE49-F238E27FC236}">
                <a16:creationId xmlns:a16="http://schemas.microsoft.com/office/drawing/2014/main" id="{58C7A8BA-834B-AB3F-4E63-E327EA47E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80C8AD-F64B-B0D4-2AC6-C2831719F424}"/>
              </a:ext>
            </a:extLst>
          </p:cNvPr>
          <p:cNvSpPr>
            <a:spLocks noGrp="1"/>
          </p:cNvSpPr>
          <p:nvPr>
            <p:ph type="sldNum" sz="quarter" idx="4"/>
          </p:nvPr>
        </p:nvSpPr>
        <p:spPr>
          <a:xfrm>
            <a:off x="838200" y="650521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258086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EA865C-A7B5-63C8-E36A-0AC69E040EE2}"/>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10" descr="The University of Chicago Library - The University of Chicago Library">
            <a:extLst>
              <a:ext uri="{FF2B5EF4-FFF2-40B4-BE49-F238E27FC236}">
                <a16:creationId xmlns:a16="http://schemas.microsoft.com/office/drawing/2014/main" id="{C3E68FA2-907A-63D7-66F1-A8AB6586C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99" y="405054"/>
            <a:ext cx="2912564" cy="585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63703C-AD25-700C-5850-7C5A201C615C}"/>
              </a:ext>
            </a:extLst>
          </p:cNvPr>
          <p:cNvSpPr txBox="1"/>
          <p:nvPr/>
        </p:nvSpPr>
        <p:spPr>
          <a:xfrm>
            <a:off x="309698" y="2724740"/>
            <a:ext cx="8062405" cy="1569660"/>
          </a:xfrm>
          <a:prstGeom prst="rect">
            <a:avLst/>
          </a:prstGeom>
          <a:noFill/>
        </p:spPr>
        <p:txBody>
          <a:bodyPr wrap="square" rtlCol="0">
            <a:spAutoFit/>
          </a:bodyPr>
          <a:lstStyle/>
          <a:p>
            <a:r>
              <a:rPr lang="en-US" sz="9600" b="1" dirty="0">
                <a:solidFill>
                  <a:schemeClr val="bg1"/>
                </a:solidFill>
                <a:latin typeface="Tahoma" panose="020B0604030504040204" pitchFamily="34" charset="0"/>
                <a:ea typeface="Tahoma" panose="020B0604030504040204" pitchFamily="34" charset="0"/>
                <a:cs typeface="Tahoma" panose="020B0604030504040204" pitchFamily="34" charset="0"/>
              </a:rPr>
              <a:t>𝛼</a:t>
            </a:r>
            <a:r>
              <a:rPr lang="en-US" sz="5000" b="1" dirty="0" err="1">
                <a:solidFill>
                  <a:schemeClr val="bg1"/>
                </a:solidFill>
                <a:latin typeface="Tahoma" panose="020B0604030504040204" pitchFamily="34" charset="0"/>
                <a:ea typeface="Tahoma" panose="020B0604030504040204" pitchFamily="34" charset="0"/>
                <a:cs typeface="Tahoma" panose="020B0604030504040204" pitchFamily="34" charset="0"/>
              </a:rPr>
              <a:t>lphaPoint</a:t>
            </a:r>
            <a:r>
              <a:rPr lang="en-US" sz="5000" b="1" dirty="0">
                <a:solidFill>
                  <a:schemeClr val="bg1"/>
                </a:solidFill>
                <a:latin typeface="Tahoma" panose="020B0604030504040204" pitchFamily="34" charset="0"/>
                <a:ea typeface="Tahoma" panose="020B0604030504040204" pitchFamily="34" charset="0"/>
                <a:cs typeface="Tahoma" panose="020B0604030504040204" pitchFamily="34" charset="0"/>
              </a:rPr>
              <a:t> Capital</a:t>
            </a:r>
          </a:p>
        </p:txBody>
      </p:sp>
      <p:sp>
        <p:nvSpPr>
          <p:cNvPr id="7" name="TextBox 6">
            <a:extLst>
              <a:ext uri="{FF2B5EF4-FFF2-40B4-BE49-F238E27FC236}">
                <a16:creationId xmlns:a16="http://schemas.microsoft.com/office/drawing/2014/main" id="{BDF7371C-BB1D-931A-7F93-F3123E67A549}"/>
              </a:ext>
            </a:extLst>
          </p:cNvPr>
          <p:cNvSpPr txBox="1"/>
          <p:nvPr/>
        </p:nvSpPr>
        <p:spPr>
          <a:xfrm>
            <a:off x="9875371" y="990600"/>
            <a:ext cx="1786198" cy="369332"/>
          </a:xfrm>
          <a:prstGeom prst="rect">
            <a:avLst/>
          </a:prstGeom>
          <a:noFill/>
        </p:spPr>
        <p:txBody>
          <a:bodyPr wrap="square" rtlCol="0">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Dec 10, 2024</a:t>
            </a:r>
          </a:p>
        </p:txBody>
      </p:sp>
    </p:spTree>
    <p:extLst>
      <p:ext uri="{BB962C8B-B14F-4D97-AF65-F5344CB8AC3E}">
        <p14:creationId xmlns:p14="http://schemas.microsoft.com/office/powerpoint/2010/main" val="189280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D0F48-D195-2C8A-933A-6CFE91D46A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0A64647-4134-C4F4-1009-B85876CE858B}"/>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22CAB07-104A-0E20-3447-525F2FA4E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AB9E4A-8D8D-9F00-CF81-3B8F8F3EBBA6}"/>
              </a:ext>
            </a:extLst>
          </p:cNvPr>
          <p:cNvSpPr txBox="1"/>
          <p:nvPr/>
        </p:nvSpPr>
        <p:spPr>
          <a:xfrm>
            <a:off x="377818" y="340499"/>
            <a:ext cx="10010898" cy="461665"/>
          </a:xfrm>
          <a:prstGeom prst="rect">
            <a:avLst/>
          </a:prstGeom>
          <a:noFill/>
        </p:spPr>
        <p:txBody>
          <a:bodyPr wrap="square" rtlCol="0">
            <a:spAutoFit/>
          </a:bodyPr>
          <a:lstStyle/>
          <a:p>
            <a:r>
              <a:rPr lang="en-US" sz="2400" b="1" i="0" u="none" strike="noStrike" dirty="0" err="1">
                <a:effectLst/>
                <a:latin typeface="Tahoma" panose="020B0604030504040204" pitchFamily="34" charset="0"/>
                <a:ea typeface="Tahoma" panose="020B0604030504040204" pitchFamily="34" charset="0"/>
                <a:cs typeface="Tahoma" panose="020B0604030504040204" pitchFamily="34" charset="0"/>
              </a:rPr>
              <a:t>Backtesting</a:t>
            </a: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 Results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21669983-8BD8-B43D-476E-92DDA190420B}"/>
              </a:ext>
            </a:extLst>
          </p:cNvPr>
          <p:cNvSpPr txBox="1"/>
          <p:nvPr/>
        </p:nvSpPr>
        <p:spPr>
          <a:xfrm>
            <a:off x="480868" y="1120676"/>
            <a:ext cx="11323205" cy="1661993"/>
          </a:xfrm>
          <a:prstGeom prst="rect">
            <a:avLst/>
          </a:prstGeom>
          <a:noFill/>
        </p:spPr>
        <p:txBody>
          <a:bodyPr wrap="square" rtlCol="0">
            <a:spAutoFit/>
          </a:bodyPr>
          <a:lstStyle/>
          <a:p>
            <a:pPr algn="l"/>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a:t>
            </a:r>
          </a:p>
          <a:p>
            <a:pPr algn="l"/>
            <a:endPar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Training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4 years (2019–2022) used to calibrate pair selection, entry/exit thresholds, and stop-loss optimization.</a:t>
            </a:r>
          </a:p>
          <a:p>
            <a:pPr algn="l"/>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Testing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 year (2023) used to validate the strategy’s performance on data outside the training set.</a:t>
            </a:r>
          </a:p>
          <a:p>
            <a:endParaRPr lang="en-US" dirty="0"/>
          </a:p>
        </p:txBody>
      </p:sp>
      <p:pic>
        <p:nvPicPr>
          <p:cNvPr id="8" name="Picture 7">
            <a:extLst>
              <a:ext uri="{FF2B5EF4-FFF2-40B4-BE49-F238E27FC236}">
                <a16:creationId xmlns:a16="http://schemas.microsoft.com/office/drawing/2014/main" id="{1184FDD4-28DA-FABB-F7F8-DB978F8C73C4}"/>
              </a:ext>
            </a:extLst>
          </p:cNvPr>
          <p:cNvPicPr>
            <a:picLocks noChangeAspect="1"/>
          </p:cNvPicPr>
          <p:nvPr/>
        </p:nvPicPr>
        <p:blipFill>
          <a:blip r:embed="rId4"/>
          <a:stretch>
            <a:fillRect/>
          </a:stretch>
        </p:blipFill>
        <p:spPr>
          <a:xfrm>
            <a:off x="630382" y="2996821"/>
            <a:ext cx="7772400" cy="1679944"/>
          </a:xfrm>
          <a:prstGeom prst="rect">
            <a:avLst/>
          </a:prstGeom>
        </p:spPr>
      </p:pic>
      <p:sp>
        <p:nvSpPr>
          <p:cNvPr id="9" name="TextBox 8">
            <a:extLst>
              <a:ext uri="{FF2B5EF4-FFF2-40B4-BE49-F238E27FC236}">
                <a16:creationId xmlns:a16="http://schemas.microsoft.com/office/drawing/2014/main" id="{448DAF2D-8157-2437-DCA2-9E1A863498D6}"/>
              </a:ext>
            </a:extLst>
          </p:cNvPr>
          <p:cNvSpPr txBox="1"/>
          <p:nvPr/>
        </p:nvSpPr>
        <p:spPr>
          <a:xfrm>
            <a:off x="630382" y="4977326"/>
            <a:ext cx="3713452" cy="276999"/>
          </a:xfrm>
          <a:prstGeom prst="rect">
            <a:avLst/>
          </a:prstGeom>
          <a:noFill/>
        </p:spPr>
        <p:txBody>
          <a:bodyPr wrap="non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Optimized Pair Parameters and Performance Metrics</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EB2BEF9-5A5C-11B8-6569-06585BEE34D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BBF98A4A-63DC-1B96-4E15-BE1A16595128}"/>
              </a:ext>
            </a:extLst>
          </p:cNvPr>
          <p:cNvSpPr>
            <a:spLocks noGrp="1"/>
          </p:cNvSpPr>
          <p:nvPr>
            <p:ph type="sldNum" sz="quarter" idx="12"/>
          </p:nvPr>
        </p:nvSpPr>
        <p:spPr/>
        <p:txBody>
          <a:bodyPr/>
          <a:lstStyle/>
          <a:p>
            <a:pPr algn="l"/>
            <a:fld id="{54640CC0-6DEF-E146-B864-7B2BFF49D381}" type="slidenum">
              <a:rPr lang="en-US" smtClean="0"/>
              <a:pPr algn="l"/>
              <a:t>10</a:t>
            </a:fld>
            <a:endParaRPr lang="en-US" dirty="0"/>
          </a:p>
        </p:txBody>
      </p:sp>
    </p:spTree>
    <p:extLst>
      <p:ext uri="{BB962C8B-B14F-4D97-AF65-F5344CB8AC3E}">
        <p14:creationId xmlns:p14="http://schemas.microsoft.com/office/powerpoint/2010/main" val="173382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6358-4105-D1EC-1ACF-426DC896B4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B20725-E93E-55B0-5678-702B07C7023F}"/>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ACA4B140-D4A8-F8B4-20EC-E8C7E6193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7D2833-2B00-0F35-C53B-50DB5E66CB18}"/>
              </a:ext>
            </a:extLst>
          </p:cNvPr>
          <p:cNvSpPr txBox="1"/>
          <p:nvPr/>
        </p:nvSpPr>
        <p:spPr>
          <a:xfrm>
            <a:off x="490361" y="340500"/>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Performance Attribution &amp; Return Decomposition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D8BBF468-9A1D-470F-029B-95D9B2F9FF68}"/>
              </a:ext>
            </a:extLst>
          </p:cNvPr>
          <p:cNvSpPr txBox="1"/>
          <p:nvPr/>
        </p:nvSpPr>
        <p:spPr>
          <a:xfrm>
            <a:off x="185560" y="4063751"/>
            <a:ext cx="1155121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Market-Neutral Allocation</a:t>
            </a:r>
            <a:r>
              <a:rPr lang="en-US" dirty="0"/>
              <a:t>: Negligible allocation effect confirms the strategy's independence from sector or market-wide movements.  </a:t>
            </a:r>
          </a:p>
          <a:p>
            <a:pPr marL="285750" indent="-285750" algn="just">
              <a:buFont typeface="Arial" panose="020B0604020202020204" pitchFamily="34" charset="0"/>
              <a:buChar char="•"/>
            </a:pPr>
            <a:r>
              <a:rPr lang="en-US" b="1" dirty="0"/>
              <a:t>Selection-Driven Returns</a:t>
            </a:r>
            <a:r>
              <a:rPr lang="en-US" dirty="0"/>
              <a:t>: Strategy performance overwhelmingly driven by selection effects, showcasing the success of pair selection and entry/exit timing.  </a:t>
            </a:r>
          </a:p>
          <a:p>
            <a:pPr marL="285750" indent="-285750" algn="just">
              <a:buFont typeface="Arial" panose="020B0604020202020204" pitchFamily="34" charset="0"/>
              <a:buChar char="•"/>
            </a:pPr>
            <a:r>
              <a:rPr lang="en-US" b="1" dirty="0"/>
              <a:t>Alpha Generation</a:t>
            </a:r>
            <a:r>
              <a:rPr lang="en-US" dirty="0"/>
              <a:t>: Idiosyncratic stock-pair trades and mean-reversion profits dominate returns, with residuals capturing reversion dynamics beyond benchmark explanations.  </a:t>
            </a:r>
          </a:p>
          <a:p>
            <a:pPr marL="285750" indent="-285750" algn="just">
              <a:buFont typeface="Arial" panose="020B0604020202020204" pitchFamily="34" charset="0"/>
              <a:buChar char="•"/>
            </a:pPr>
            <a:r>
              <a:rPr lang="en-US" b="1" dirty="0"/>
              <a:t>Low Benchmark Dependency</a:t>
            </a:r>
            <a:r>
              <a:rPr lang="en-US" dirty="0"/>
              <a:t>: Extremely small R-squared values at the pair level highlight minimal reliance on benchmark-driven returns.  </a:t>
            </a:r>
          </a:p>
        </p:txBody>
      </p:sp>
      <p:pic>
        <p:nvPicPr>
          <p:cNvPr id="7" name="Picture 6" descr="A graph showing a number of numbers and a line&#10;&#10;Description automatically generated with medium confidence">
            <a:extLst>
              <a:ext uri="{FF2B5EF4-FFF2-40B4-BE49-F238E27FC236}">
                <a16:creationId xmlns:a16="http://schemas.microsoft.com/office/drawing/2014/main" id="{E0F7B775-16D4-BE56-EEAC-78DE8D0CCF45}"/>
              </a:ext>
            </a:extLst>
          </p:cNvPr>
          <p:cNvPicPr>
            <a:picLocks noChangeAspect="1"/>
          </p:cNvPicPr>
          <p:nvPr/>
        </p:nvPicPr>
        <p:blipFill>
          <a:blip r:embed="rId4"/>
          <a:stretch>
            <a:fillRect/>
          </a:stretch>
        </p:blipFill>
        <p:spPr>
          <a:xfrm>
            <a:off x="490361" y="896362"/>
            <a:ext cx="5730330" cy="306741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E3AD080-1970-6C70-8BBD-AD72110A9C1E}"/>
              </a:ext>
            </a:extLst>
          </p:cNvPr>
          <p:cNvPicPr>
            <a:picLocks noChangeAspect="1"/>
          </p:cNvPicPr>
          <p:nvPr/>
        </p:nvPicPr>
        <p:blipFill>
          <a:blip r:embed="rId5"/>
          <a:srcRect l="5992" t="25131" b="41014"/>
          <a:stretch/>
        </p:blipFill>
        <p:spPr>
          <a:xfrm>
            <a:off x="6846123" y="1702952"/>
            <a:ext cx="4890656" cy="1305968"/>
          </a:xfrm>
          <a:prstGeom prst="rect">
            <a:avLst/>
          </a:prstGeom>
        </p:spPr>
      </p:pic>
      <p:sp>
        <p:nvSpPr>
          <p:cNvPr id="10" name="TextBox 9">
            <a:extLst>
              <a:ext uri="{FF2B5EF4-FFF2-40B4-BE49-F238E27FC236}">
                <a16:creationId xmlns:a16="http://schemas.microsoft.com/office/drawing/2014/main" id="{74A21FCF-AA4A-5D7B-F461-321FDBB449C1}"/>
              </a:ext>
            </a:extLst>
          </p:cNvPr>
          <p:cNvSpPr txBox="1"/>
          <p:nvPr/>
        </p:nvSpPr>
        <p:spPr>
          <a:xfrm>
            <a:off x="8058389" y="3152001"/>
            <a:ext cx="246612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Pair-level attribution (Top 5 pairs)</a:t>
            </a:r>
          </a:p>
        </p:txBody>
      </p:sp>
      <p:sp>
        <p:nvSpPr>
          <p:cNvPr id="6" name="TextBox 5">
            <a:extLst>
              <a:ext uri="{FF2B5EF4-FFF2-40B4-BE49-F238E27FC236}">
                <a16:creationId xmlns:a16="http://schemas.microsoft.com/office/drawing/2014/main" id="{712D806A-2504-A714-181C-4721236FB5F9}"/>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2" name="Slide Number Placeholder 11">
            <a:extLst>
              <a:ext uri="{FF2B5EF4-FFF2-40B4-BE49-F238E27FC236}">
                <a16:creationId xmlns:a16="http://schemas.microsoft.com/office/drawing/2014/main" id="{598FE09F-004E-DB09-79AC-E8A72AB3228F}"/>
              </a:ext>
            </a:extLst>
          </p:cNvPr>
          <p:cNvSpPr>
            <a:spLocks noGrp="1"/>
          </p:cNvSpPr>
          <p:nvPr>
            <p:ph type="sldNum" sz="quarter" idx="12"/>
          </p:nvPr>
        </p:nvSpPr>
        <p:spPr/>
        <p:txBody>
          <a:bodyPr/>
          <a:lstStyle/>
          <a:p>
            <a:pPr algn="l"/>
            <a:fld id="{54640CC0-6DEF-E146-B864-7B2BFF49D381}" type="slidenum">
              <a:rPr lang="en-US" smtClean="0"/>
              <a:pPr algn="l"/>
              <a:t>11</a:t>
            </a:fld>
            <a:endParaRPr lang="en-US" dirty="0"/>
          </a:p>
        </p:txBody>
      </p:sp>
    </p:spTree>
    <p:extLst>
      <p:ext uri="{BB962C8B-B14F-4D97-AF65-F5344CB8AC3E}">
        <p14:creationId xmlns:p14="http://schemas.microsoft.com/office/powerpoint/2010/main" val="395840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B891A-CF75-E0BB-D2A0-5374B2AB2D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DE6ADF-2EA8-5F87-8D3E-5024D528CC6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EA4463C-CB1E-0E32-2309-F07448F1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B6A25D-25CB-F8C5-C113-D19028F19C87}"/>
              </a:ext>
            </a:extLst>
          </p:cNvPr>
          <p:cNvSpPr txBox="1"/>
          <p:nvPr/>
        </p:nvSpPr>
        <p:spPr>
          <a:xfrm>
            <a:off x="391886" y="340499"/>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Strategic Summary</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AA251A1-C3BF-7FC7-E49D-63450186A860}"/>
              </a:ext>
            </a:extLst>
          </p:cNvPr>
          <p:cNvSpPr txBox="1"/>
          <p:nvPr/>
        </p:nvSpPr>
        <p:spPr>
          <a:xfrm>
            <a:off x="801105" y="1139686"/>
            <a:ext cx="10642016" cy="5078313"/>
          </a:xfrm>
          <a:prstGeom prst="rect">
            <a:avLst/>
          </a:prstGeom>
          <a:noFill/>
        </p:spPr>
        <p:txBody>
          <a:bodyPr wrap="none" rtlCol="0">
            <a:spAutoFit/>
          </a:bodyPr>
          <a:lstStyle/>
          <a:p>
            <a:pPr algn="just"/>
            <a:r>
              <a:rPr lang="en-GB" b="1" dirty="0">
                <a:latin typeface="Tahoma" panose="020B0604030504040204" pitchFamily="34" charset="0"/>
                <a:ea typeface="Tahoma" panose="020B0604030504040204" pitchFamily="34" charset="0"/>
                <a:cs typeface="Tahoma" panose="020B0604030504040204" pitchFamily="34" charset="0"/>
              </a:rPr>
              <a:t>Core Strategy</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A market-neutral approach leveraging statistical arbitrage in the U.S. energy sector.</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Focused on identifying inefficiencies in cointegrated stock pairs for mean-reversion opportunities.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Methodology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Pair Selection</a:t>
            </a:r>
            <a:r>
              <a:rPr lang="en-GB" dirty="0">
                <a:latin typeface="Tahoma" panose="020B0604030504040204" pitchFamily="34" charset="0"/>
                <a:ea typeface="Tahoma" panose="020B0604030504040204" pitchFamily="34" charset="0"/>
                <a:cs typeface="Tahoma" panose="020B0604030504040204" pitchFamily="34" charset="0"/>
              </a:rPr>
              <a:t>: Advanced cointegration analysis to identify stable, mean-reverting pairs.</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Parameter Optimization</a:t>
            </a:r>
            <a:r>
              <a:rPr lang="en-GB" dirty="0">
                <a:latin typeface="Tahoma" panose="020B0604030504040204" pitchFamily="34" charset="0"/>
                <a:ea typeface="Tahoma" panose="020B0604030504040204" pitchFamily="34" charset="0"/>
                <a:cs typeface="Tahoma" panose="020B0604030504040204" pitchFamily="34" charset="0"/>
              </a:rPr>
              <a:t>: Adaptive thresholds and rebalancing to ensure precision and resilience.</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Execution Excellence</a:t>
            </a:r>
            <a:r>
              <a:rPr lang="en-GB" dirty="0">
                <a:latin typeface="Tahoma" panose="020B0604030504040204" pitchFamily="34" charset="0"/>
                <a:ea typeface="Tahoma" panose="020B0604030504040204" pitchFamily="34" charset="0"/>
                <a:cs typeface="Tahoma" panose="020B0604030504040204" pitchFamily="34" charset="0"/>
              </a:rPr>
              <a:t>: High-frequency execution in liquid markets minimizes costs and slippage.</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Performance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Proven resilience in volatile markets, with superior Sharpe ratios and controlled drawdowns.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Demonstrated low benchmark dependency and high selection-driven returns.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Investor Value</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Delivering consistent alpha through uncorrelated, risk-adjusted strategies.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Combining sector expertise, innovation, and disciplined execution for long-term success.</a:t>
            </a:r>
          </a:p>
          <a:p>
            <a:pPr algn="just"/>
            <a:endParaRPr lang="en-IT" dirty="0">
              <a:latin typeface="Tahoma" panose="020B0604030504040204" pitchFamily="34" charset="0"/>
              <a:ea typeface="Tahoma" panose="020B0604030504040204" pitchFamily="34" charset="0"/>
              <a:cs typeface="Tahoma" panose="020B0604030504040204" pitchFamily="34" charset="0"/>
            </a:endParaRPr>
          </a:p>
          <a:p>
            <a:endParaRPr lang="en-IT" dirty="0"/>
          </a:p>
        </p:txBody>
      </p:sp>
      <p:sp>
        <p:nvSpPr>
          <p:cNvPr id="6" name="TextBox 5">
            <a:extLst>
              <a:ext uri="{FF2B5EF4-FFF2-40B4-BE49-F238E27FC236}">
                <a16:creationId xmlns:a16="http://schemas.microsoft.com/office/drawing/2014/main" id="{57944AF1-63B2-3DF5-EA4D-7BA94936C2E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A3C77A65-25CD-9C2F-C011-8AECE788AD72}"/>
              </a:ext>
            </a:extLst>
          </p:cNvPr>
          <p:cNvSpPr>
            <a:spLocks noGrp="1"/>
          </p:cNvSpPr>
          <p:nvPr>
            <p:ph type="sldNum" sz="quarter" idx="12"/>
          </p:nvPr>
        </p:nvSpPr>
        <p:spPr/>
        <p:txBody>
          <a:bodyPr/>
          <a:lstStyle/>
          <a:p>
            <a:pPr algn="l"/>
            <a:fld id="{54640CC0-6DEF-E146-B864-7B2BFF49D381}" type="slidenum">
              <a:rPr lang="en-US" smtClean="0"/>
              <a:pPr algn="l"/>
              <a:t>12</a:t>
            </a:fld>
            <a:endParaRPr lang="en-US" dirty="0"/>
          </a:p>
        </p:txBody>
      </p:sp>
    </p:spTree>
    <p:extLst>
      <p:ext uri="{BB962C8B-B14F-4D97-AF65-F5344CB8AC3E}">
        <p14:creationId xmlns:p14="http://schemas.microsoft.com/office/powerpoint/2010/main" val="217100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B88AA4-EC4C-987F-8147-C9FC61FC9924}"/>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8E1AB99-2620-221F-599E-38CC95899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0C6E8D-3223-922C-391F-EE9C4687A9A5}"/>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Fund Overview</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B829BCB4-22BB-FC4E-1A32-E8B63FB5C2ED}"/>
              </a:ext>
            </a:extLst>
          </p:cNvPr>
          <p:cNvSpPr txBox="1"/>
          <p:nvPr/>
        </p:nvSpPr>
        <p:spPr>
          <a:xfrm>
            <a:off x="391886" y="2143604"/>
            <a:ext cx="10648084" cy="353943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Introduction</a:t>
            </a:r>
          </a:p>
          <a:p>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Capital LP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a market-neutral investment firm specializing in statistical arbitrage within the U.S.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Energy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sector. Our proprietary models identify inefficiencies in cointegrated stock pairs, executing precise mean-reversion opportunities. By leveraging advanced quantitative research and sector-specific expertise,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delivers consistent alpha for investors seeking uncorrelated, risk-adjusted returns. Through disciplined execution and rigorous attention to risk management,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positioned to deliver consistent results across varying market environments.</a:t>
            </a:r>
          </a:p>
          <a:p>
            <a:pPr algn="just"/>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dirty="0">
                <a:latin typeface="Tahoma" panose="020B0604030504040204" pitchFamily="34" charset="0"/>
                <a:ea typeface="Tahoma" panose="020B0604030504040204" pitchFamily="34" charset="0"/>
                <a:cs typeface="Tahoma" panose="020B0604030504040204" pitchFamily="34" charset="0"/>
              </a:rPr>
              <a:t>Mission Statement</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set a new standard for alpha generation by combining advanced statistical methods, disciplined risk frameworks, and a commitment to innovation.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built to deliver superior, uncorrelated returns while safeguarding capital and continuously evolving through innovation to meet the changing needs of investors.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4C201BF-5CE5-C26D-E6AF-F5B6C681A520}"/>
              </a:ext>
            </a:extLst>
          </p:cNvPr>
          <p:cNvSpPr txBox="1"/>
          <p:nvPr/>
        </p:nvSpPr>
        <p:spPr>
          <a:xfrm>
            <a:off x="391886" y="1436438"/>
            <a:ext cx="4389343"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Delivering Alpha Beyond Correlation</a:t>
            </a:r>
          </a:p>
        </p:txBody>
      </p:sp>
      <p:sp>
        <p:nvSpPr>
          <p:cNvPr id="3" name="TextBox 2">
            <a:extLst>
              <a:ext uri="{FF2B5EF4-FFF2-40B4-BE49-F238E27FC236}">
                <a16:creationId xmlns:a16="http://schemas.microsoft.com/office/drawing/2014/main" id="{94124EE3-256E-8DF5-F567-D35969D4C931}"/>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9A4723ED-BF31-0F3A-F473-07A00F55558A}"/>
              </a:ext>
            </a:extLst>
          </p:cNvPr>
          <p:cNvSpPr>
            <a:spLocks noGrp="1"/>
          </p:cNvSpPr>
          <p:nvPr>
            <p:ph type="sldNum" sz="quarter" idx="12"/>
          </p:nvPr>
        </p:nvSpPr>
        <p:spPr/>
        <p:txBody>
          <a:bodyPr/>
          <a:lstStyle/>
          <a:p>
            <a:pPr algn="l"/>
            <a:fld id="{54640CC0-6DEF-E146-B864-7B2BFF49D381}" type="slidenum">
              <a:rPr lang="en-US" smtClean="0"/>
              <a:pPr algn="l"/>
              <a:t>2</a:t>
            </a:fld>
            <a:endParaRPr lang="en-US" dirty="0"/>
          </a:p>
        </p:txBody>
      </p:sp>
    </p:spTree>
    <p:extLst>
      <p:ext uri="{BB962C8B-B14F-4D97-AF65-F5344CB8AC3E}">
        <p14:creationId xmlns:p14="http://schemas.microsoft.com/office/powerpoint/2010/main" val="42102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B46C-C5B8-CF73-081A-932EFD2D6E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3B1174-B4D4-CEF9-1012-8C4EB50D11A0}"/>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64F6C0F-AB0B-D075-7509-E648AA738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F73F0C-042A-6C37-DBB8-E89C8BF12E1B}"/>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Market Focus &amp; Opportunities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20F30E39-CA14-8721-52FA-C9359E80F9B1}"/>
              </a:ext>
            </a:extLst>
          </p:cNvPr>
          <p:cNvSpPr txBox="1"/>
          <p:nvPr/>
        </p:nvSpPr>
        <p:spPr>
          <a:xfrm>
            <a:off x="391885" y="1120676"/>
            <a:ext cx="6687788" cy="5632311"/>
          </a:xfrm>
          <a:prstGeom prst="rect">
            <a:avLst/>
          </a:prstGeom>
          <a:noFill/>
        </p:spPr>
        <p:txBody>
          <a:bodyPr wrap="square" rtlCol="0">
            <a:spAutoFit/>
          </a:bodyPr>
          <a:lstStyle/>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Why the Energy Sector?</a:t>
            </a:r>
          </a:p>
          <a:p>
            <a:pPr algn="just"/>
            <a:endPar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Strong Fundamentals: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 cornerstone of global economic activity, backed by stable demand and advancements in clean and traditional energy.</a:t>
            </a:r>
          </a:p>
          <a:p>
            <a:pPr marL="285750" indent="-285750" algn="just">
              <a:buFont typeface="Arial" panose="020B0604020202020204" pitchFamily="34" charset="0"/>
              <a:buChar char="•"/>
            </a:pP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Dispersion &amp; Correlation: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High dispersion and moderate correlation create ideal conditions for mean-reversion strategies.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Volatility Creates Alpha:</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Elevated sector volatility provides consistent alpha-generation potential, outperforming other sectors.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Statistical Stability: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Low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Hurst Exponent confirms strong mean-reversion tendencies, perfectly aligning with our approach.</a:t>
            </a: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Opportunities for Investors</a:t>
            </a:r>
          </a:p>
          <a:p>
            <a:pPr algn="just"/>
            <a:endParaRPr lang="en-US"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 in Pair Selection:</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Generate alpha through statistical misalignments in cointegrated stock pairs with a disciplined approach.</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Uncorrelated Returns: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Achieve risk-adjusted, market-neutral performance independent of broader market trends.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Capital Efficiency:</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returns through dynamic rebalancing and robust risk management.</a:t>
            </a:r>
          </a:p>
          <a:p>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D08A6D04-DD7A-4E3C-28BA-60D04FEDE202}"/>
              </a:ext>
            </a:extLst>
          </p:cNvPr>
          <p:cNvPicPr>
            <a:picLocks noChangeAspect="1"/>
          </p:cNvPicPr>
          <p:nvPr/>
        </p:nvPicPr>
        <p:blipFill>
          <a:blip r:embed="rId4"/>
          <a:stretch>
            <a:fillRect/>
          </a:stretch>
        </p:blipFill>
        <p:spPr>
          <a:xfrm>
            <a:off x="8045896" y="3851014"/>
            <a:ext cx="3553954" cy="1946564"/>
          </a:xfrm>
          <a:prstGeom prst="rect">
            <a:avLst/>
          </a:prstGeom>
        </p:spPr>
      </p:pic>
      <p:sp>
        <p:nvSpPr>
          <p:cNvPr id="7" name="TextBox 6">
            <a:extLst>
              <a:ext uri="{FF2B5EF4-FFF2-40B4-BE49-F238E27FC236}">
                <a16:creationId xmlns:a16="http://schemas.microsoft.com/office/drawing/2014/main" id="{9BA18299-0482-0122-E873-BAB6AD5A3D3D}"/>
              </a:ext>
            </a:extLst>
          </p:cNvPr>
          <p:cNvSpPr txBox="1"/>
          <p:nvPr/>
        </p:nvSpPr>
        <p:spPr>
          <a:xfrm>
            <a:off x="7659585" y="5830248"/>
            <a:ext cx="4532415" cy="461665"/>
          </a:xfrm>
          <a:prstGeom prst="rect">
            <a:avLst/>
          </a:prstGeom>
          <a:noFill/>
        </p:spPr>
        <p:txBody>
          <a:bodyPr wrap="squar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S&amp;P 500 Sector Analysis (2024): Key Metrics for Statistical Arbitrage</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C7C372C6-D803-DC79-7291-C3ECA62E43D2}"/>
              </a:ext>
            </a:extLst>
          </p:cNvPr>
          <p:cNvPicPr>
            <a:picLocks noChangeAspect="1"/>
          </p:cNvPicPr>
          <p:nvPr/>
        </p:nvPicPr>
        <p:blipFill>
          <a:blip r:embed="rId5"/>
          <a:srcRect t="4479"/>
          <a:stretch/>
        </p:blipFill>
        <p:spPr>
          <a:xfrm>
            <a:off x="7079673" y="837578"/>
            <a:ext cx="5082569" cy="2614939"/>
          </a:xfrm>
          <a:prstGeom prst="rect">
            <a:avLst/>
          </a:prstGeom>
        </p:spPr>
      </p:pic>
      <p:sp>
        <p:nvSpPr>
          <p:cNvPr id="9" name="TextBox 8">
            <a:extLst>
              <a:ext uri="{FF2B5EF4-FFF2-40B4-BE49-F238E27FC236}">
                <a16:creationId xmlns:a16="http://schemas.microsoft.com/office/drawing/2014/main" id="{A43BEE78-C037-20C9-35FF-C84E92B089D2}"/>
              </a:ext>
            </a:extLst>
          </p:cNvPr>
          <p:cNvSpPr txBox="1"/>
          <p:nvPr/>
        </p:nvSpPr>
        <p:spPr>
          <a:xfrm>
            <a:off x="7556666" y="3352172"/>
            <a:ext cx="4532415" cy="461665"/>
          </a:xfrm>
          <a:prstGeom prst="rect">
            <a:avLst/>
          </a:prstGeom>
          <a:noFill/>
        </p:spPr>
        <p:txBody>
          <a:bodyPr wrap="square" rtlCol="0">
            <a:spAutoFit/>
          </a:bodyPr>
          <a:lstStyle/>
          <a:p>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4</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-Month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R</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olling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S</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tandard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D</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eviation of Returns by Sector</a:t>
            </a:r>
            <a:endParaRPr lang="en-US" sz="1200" b="0" dirty="0">
              <a:solidFill>
                <a:srgbClr val="CCCCCC"/>
              </a:solidFill>
              <a:effectLst/>
              <a:latin typeface="Menlo" panose="020B0609030804020204" pitchFamily="49" charset="0"/>
            </a:endParaRPr>
          </a:p>
          <a:p>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009E4ADF-E6D3-321B-AD3C-11B7A8E21169}"/>
              </a:ext>
            </a:extLst>
          </p:cNvPr>
          <p:cNvSpPr/>
          <p:nvPr/>
        </p:nvSpPr>
        <p:spPr>
          <a:xfrm>
            <a:off x="7897091" y="4489533"/>
            <a:ext cx="3903024" cy="1518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9E93187-C361-1300-DECE-DB777B6F65B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5" name="Slide Number Placeholder 14">
            <a:extLst>
              <a:ext uri="{FF2B5EF4-FFF2-40B4-BE49-F238E27FC236}">
                <a16:creationId xmlns:a16="http://schemas.microsoft.com/office/drawing/2014/main" id="{5DE29B46-9F2B-7687-1874-7E0980417298}"/>
              </a:ext>
            </a:extLst>
          </p:cNvPr>
          <p:cNvSpPr>
            <a:spLocks noGrp="1"/>
          </p:cNvSpPr>
          <p:nvPr>
            <p:ph type="sldNum" sz="quarter" idx="12"/>
          </p:nvPr>
        </p:nvSpPr>
        <p:spPr/>
        <p:txBody>
          <a:bodyPr/>
          <a:lstStyle/>
          <a:p>
            <a:pPr algn="l"/>
            <a:fld id="{54640CC0-6DEF-E146-B864-7B2BFF49D381}" type="slidenum">
              <a:rPr lang="en-US" smtClean="0"/>
              <a:pPr algn="l"/>
              <a:t>3</a:t>
            </a:fld>
            <a:endParaRPr lang="en-US" dirty="0"/>
          </a:p>
        </p:txBody>
      </p:sp>
    </p:spTree>
    <p:extLst>
      <p:ext uri="{BB962C8B-B14F-4D97-AF65-F5344CB8AC3E}">
        <p14:creationId xmlns:p14="http://schemas.microsoft.com/office/powerpoint/2010/main" val="160720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6B72E-BA1F-D866-15BD-CB757D84C3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E88801-C8AE-9046-EF67-827363AF1BDC}"/>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3C98F6AB-84ED-615B-A2F1-89C0BA8D1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E54376-0F28-7D98-93A0-ACAC9684C988}"/>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Creation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A27CD339-A5F9-146E-E3CD-60DE78E0375D}"/>
              </a:ext>
            </a:extLst>
          </p:cNvPr>
          <p:cNvSpPr txBox="1"/>
          <p:nvPr/>
        </p:nvSpPr>
        <p:spPr>
          <a:xfrm>
            <a:off x="391886" y="1120676"/>
            <a:ext cx="6267337" cy="5162300"/>
          </a:xfrm>
          <a:prstGeom prst="rect">
            <a:avLst/>
          </a:prstGeom>
          <a:noFill/>
        </p:spPr>
        <p:txBody>
          <a:bodyPr wrap="square" rtlCol="0">
            <a:spAutoFit/>
          </a:bodyPr>
          <a:lstStyle/>
          <a:p>
            <a:pPr algn="l"/>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Identifying Pairs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Analyze historical price data to compute correlations and identify relationships within the Energy sector.</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Conduct cointegration testing to select statistically stable, mean-reverting pairs.</a:t>
            </a:r>
          </a:p>
          <a:p>
            <a:pPr algn="just"/>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2"/>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Parameter Optimization</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entry/exit thresholds and rolling window sizes to enhance signal accuracy and adapt to market dynamics.</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Apply dollar-volume weighting to ensure consistent exposure across pairs.</a:t>
            </a:r>
          </a:p>
          <a:p>
            <a:pPr marL="285750" indent="-285750" algn="just">
              <a:buFont typeface="Arial" panose="020B0604020202020204" pitchFamily="34" charset="0"/>
              <a:buChar char="•"/>
            </a:pP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3"/>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Execution Rules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Set stop-loss thresholds to limit risk and preserve capital during extreme spread divergence.</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Define rebalancing intervals to minimize costs and maintain portfolio alignment.</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F5D8F7BD-A58C-D5DD-8D7A-EADBBDB4E8CA}"/>
              </a:ext>
            </a:extLst>
          </p:cNvPr>
          <p:cNvSpPr txBox="1"/>
          <p:nvPr/>
        </p:nvSpPr>
        <p:spPr>
          <a:xfrm>
            <a:off x="8385426" y="5494361"/>
            <a:ext cx="162884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Investment flowchart</a:t>
            </a:r>
          </a:p>
        </p:txBody>
      </p:sp>
      <p:graphicFrame>
        <p:nvGraphicFramePr>
          <p:cNvPr id="8" name="Diagram 7">
            <a:extLst>
              <a:ext uri="{FF2B5EF4-FFF2-40B4-BE49-F238E27FC236}">
                <a16:creationId xmlns:a16="http://schemas.microsoft.com/office/drawing/2014/main" id="{2D3DB720-2447-D246-6E8D-528C436BE79E}"/>
              </a:ext>
            </a:extLst>
          </p:cNvPr>
          <p:cNvGraphicFramePr/>
          <p:nvPr>
            <p:extLst>
              <p:ext uri="{D42A27DB-BD31-4B8C-83A1-F6EECF244321}">
                <p14:modId xmlns:p14="http://schemas.microsoft.com/office/powerpoint/2010/main" val="3197062433"/>
              </p:ext>
            </p:extLst>
          </p:nvPr>
        </p:nvGraphicFramePr>
        <p:xfrm>
          <a:off x="7043538" y="1404194"/>
          <a:ext cx="4406340" cy="4024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E1E8C0A5-DC30-22B4-D8AA-50F7D65AE785}"/>
              </a:ext>
            </a:extLst>
          </p:cNvPr>
          <p:cNvSpPr txBox="1"/>
          <p:nvPr/>
        </p:nvSpPr>
        <p:spPr>
          <a:xfrm>
            <a:off x="7792278" y="149749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Data Input</a:t>
            </a:r>
          </a:p>
        </p:txBody>
      </p:sp>
      <p:sp>
        <p:nvSpPr>
          <p:cNvPr id="10" name="TextBox 9">
            <a:extLst>
              <a:ext uri="{FF2B5EF4-FFF2-40B4-BE49-F238E27FC236}">
                <a16:creationId xmlns:a16="http://schemas.microsoft.com/office/drawing/2014/main" id="{0B670B7E-E422-1218-34FE-B52C7999AC5A}"/>
              </a:ext>
            </a:extLst>
          </p:cNvPr>
          <p:cNvSpPr txBox="1"/>
          <p:nvPr/>
        </p:nvSpPr>
        <p:spPr>
          <a:xfrm>
            <a:off x="7792277" y="217277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Correlation Analysis</a:t>
            </a:r>
          </a:p>
        </p:txBody>
      </p:sp>
      <p:sp>
        <p:nvSpPr>
          <p:cNvPr id="11" name="TextBox 10">
            <a:extLst>
              <a:ext uri="{FF2B5EF4-FFF2-40B4-BE49-F238E27FC236}">
                <a16:creationId xmlns:a16="http://schemas.microsoft.com/office/drawing/2014/main" id="{B5F9AE34-C615-906F-980D-78013AAB696D}"/>
              </a:ext>
            </a:extLst>
          </p:cNvPr>
          <p:cNvSpPr txBox="1"/>
          <p:nvPr/>
        </p:nvSpPr>
        <p:spPr>
          <a:xfrm>
            <a:off x="7792277" y="2817839"/>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Cointegration Testing</a:t>
            </a:r>
          </a:p>
        </p:txBody>
      </p:sp>
      <p:sp>
        <p:nvSpPr>
          <p:cNvPr id="12" name="TextBox 11">
            <a:extLst>
              <a:ext uri="{FF2B5EF4-FFF2-40B4-BE49-F238E27FC236}">
                <a16:creationId xmlns:a16="http://schemas.microsoft.com/office/drawing/2014/main" id="{87AF220F-2087-6E0A-651E-CF735B978C07}"/>
              </a:ext>
            </a:extLst>
          </p:cNvPr>
          <p:cNvSpPr txBox="1"/>
          <p:nvPr/>
        </p:nvSpPr>
        <p:spPr>
          <a:xfrm>
            <a:off x="7792276" y="347836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Parameter Optimization</a:t>
            </a:r>
          </a:p>
        </p:txBody>
      </p:sp>
      <p:sp>
        <p:nvSpPr>
          <p:cNvPr id="13" name="TextBox 12">
            <a:extLst>
              <a:ext uri="{FF2B5EF4-FFF2-40B4-BE49-F238E27FC236}">
                <a16:creationId xmlns:a16="http://schemas.microsoft.com/office/drawing/2014/main" id="{971C2ABD-6AFC-C8CE-AB2C-048065C106CB}"/>
              </a:ext>
            </a:extLst>
          </p:cNvPr>
          <p:cNvSpPr txBox="1"/>
          <p:nvPr/>
        </p:nvSpPr>
        <p:spPr>
          <a:xfrm>
            <a:off x="7792276" y="412027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Execution Rules</a:t>
            </a:r>
          </a:p>
        </p:txBody>
      </p:sp>
      <p:sp>
        <p:nvSpPr>
          <p:cNvPr id="14" name="TextBox 13">
            <a:extLst>
              <a:ext uri="{FF2B5EF4-FFF2-40B4-BE49-F238E27FC236}">
                <a16:creationId xmlns:a16="http://schemas.microsoft.com/office/drawing/2014/main" id="{7D0AD25B-005D-C37D-27CE-BA29A5D399ED}"/>
              </a:ext>
            </a:extLst>
          </p:cNvPr>
          <p:cNvSpPr txBox="1"/>
          <p:nvPr/>
        </p:nvSpPr>
        <p:spPr>
          <a:xfrm>
            <a:off x="7792276" y="4744951"/>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Portfolio Construction</a:t>
            </a:r>
          </a:p>
        </p:txBody>
      </p:sp>
      <p:sp>
        <p:nvSpPr>
          <p:cNvPr id="15" name="TextBox 14">
            <a:extLst>
              <a:ext uri="{FF2B5EF4-FFF2-40B4-BE49-F238E27FC236}">
                <a16:creationId xmlns:a16="http://schemas.microsoft.com/office/drawing/2014/main" id="{11401EE7-8819-8FD7-0717-FCB11AA9D36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8" name="Slide Number Placeholder 17">
            <a:extLst>
              <a:ext uri="{FF2B5EF4-FFF2-40B4-BE49-F238E27FC236}">
                <a16:creationId xmlns:a16="http://schemas.microsoft.com/office/drawing/2014/main" id="{73C5C4E9-F7B0-A58F-4277-94CE31426BDD}"/>
              </a:ext>
            </a:extLst>
          </p:cNvPr>
          <p:cNvSpPr>
            <a:spLocks noGrp="1"/>
          </p:cNvSpPr>
          <p:nvPr>
            <p:ph type="sldNum" sz="quarter" idx="12"/>
          </p:nvPr>
        </p:nvSpPr>
        <p:spPr/>
        <p:txBody>
          <a:bodyPr/>
          <a:lstStyle/>
          <a:p>
            <a:pPr algn="l"/>
            <a:fld id="{54640CC0-6DEF-E146-B864-7B2BFF49D381}" type="slidenum">
              <a:rPr lang="en-US" smtClean="0"/>
              <a:pPr algn="l"/>
              <a:t>4</a:t>
            </a:fld>
            <a:endParaRPr lang="en-US" dirty="0"/>
          </a:p>
        </p:txBody>
      </p:sp>
    </p:spTree>
    <p:extLst>
      <p:ext uri="{BB962C8B-B14F-4D97-AF65-F5344CB8AC3E}">
        <p14:creationId xmlns:p14="http://schemas.microsoft.com/office/powerpoint/2010/main" val="148637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5F217-7315-B8C9-826A-B747D4E705E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63D0E79-F223-C2FD-B7DD-C3974A8FD7A7}"/>
              </a:ext>
            </a:extLst>
          </p:cNvPr>
          <p:cNvSpPr txBox="1"/>
          <p:nvPr/>
        </p:nvSpPr>
        <p:spPr>
          <a:xfrm>
            <a:off x="6546960" y="1177542"/>
            <a:ext cx="5193578" cy="5099706"/>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Liquidity:</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Portfolio consists of the most highly-traded U.S. energy in the SP500, allowing us to greatly expand our trading capacity.</a:t>
            </a:r>
          </a:p>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Flexibility: </a:t>
            </a:r>
            <a:r>
              <a:rPr lang="en-US" sz="160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Due to our high liquidity, our withdrawal lock-ups are much more flexible, especially compared to peers.</a:t>
            </a: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Agility: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As a small team, we are nimble and able to adapt quickly to changing market conditions, seizing opportunities as they arise. We prioritize creative investment approaches and concentrate on high-conviction ideas to deliver value.</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High-Touch Approach: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compact size allows for a more personalized relationship with investors, ensuring direct communication and tailored attention to client needs. Each investor is a priority, and we are deeply committed to building long-term, trusted partnerships.</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Talent-Driven: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team comprises of highly ambitious professionals with exceptional backgrounds in finance and mathematics.</a:t>
            </a:r>
            <a:endPar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endParaRPr>
          </a:p>
          <a:p>
            <a:pPr indent="-228600">
              <a:lnSpc>
                <a:spcPct val="90000"/>
              </a:lnSpc>
              <a:spcAft>
                <a:spcPts val="600"/>
              </a:spcAft>
              <a:buFont typeface="Arial" panose="020B0604020202020204" pitchFamily="34" charset="0"/>
              <a:buChar char="•"/>
            </a:pP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22A602D-A096-062E-2B57-A18FB2C5959D}"/>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C0A0489E-132C-C27D-A58F-7E8AEDE1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DB12D36-EFB8-7495-BD60-682B9242AAED}"/>
              </a:ext>
            </a:extLst>
          </p:cNvPr>
          <p:cNvSpPr txBox="1"/>
          <p:nvPr/>
        </p:nvSpPr>
        <p:spPr>
          <a:xfrm>
            <a:off x="7138648" y="575024"/>
            <a:ext cx="4010201" cy="461665"/>
          </a:xfrm>
          <a:prstGeom prst="rect">
            <a:avLst/>
          </a:prstGeom>
          <a:noFill/>
        </p:spPr>
        <p:txBody>
          <a:bodyPr wrap="square" rtlCol="0">
            <a:spAutoFit/>
          </a:bodyPr>
          <a:lstStyle/>
          <a:p>
            <a:pPr algn="ct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Our Advantage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The same professional hedge fund CEO scene, zoomed out further to reveal more of the office setting. The CEO, with grayish hair, is still reaching across a polished wooden table to shake hands, maintaining direct eye contact with the viewer. The office now shows more of the surrounding decor, including additional parts of the table, chairs, and modern minimalist elements like shelves, artwork, or a cityscape visible through the large windows. The image retains its clean, bright, stock photo style, emphasizing success and professionalism.">
            <a:extLst>
              <a:ext uri="{FF2B5EF4-FFF2-40B4-BE49-F238E27FC236}">
                <a16:creationId xmlns:a16="http://schemas.microsoft.com/office/drawing/2014/main" id="{19240D74-EA36-C5A1-29F0-B562E9268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9" y="181248"/>
            <a:ext cx="6096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047E78-CAEE-2027-6DC1-C7054DA83D83}"/>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85E49CE2-5BA6-F5A3-A795-0D10631B39F1}"/>
              </a:ext>
            </a:extLst>
          </p:cNvPr>
          <p:cNvSpPr>
            <a:spLocks noGrp="1"/>
          </p:cNvSpPr>
          <p:nvPr>
            <p:ph type="sldNum" sz="quarter" idx="12"/>
          </p:nvPr>
        </p:nvSpPr>
        <p:spPr/>
        <p:txBody>
          <a:bodyPr/>
          <a:lstStyle/>
          <a:p>
            <a:pPr algn="l"/>
            <a:fld id="{54640CC0-6DEF-E146-B864-7B2BFF49D381}" type="slidenum">
              <a:rPr lang="en-US" smtClean="0"/>
              <a:pPr algn="l"/>
              <a:t>5</a:t>
            </a:fld>
            <a:endParaRPr lang="en-US" dirty="0"/>
          </a:p>
        </p:txBody>
      </p:sp>
    </p:spTree>
    <p:extLst>
      <p:ext uri="{BB962C8B-B14F-4D97-AF65-F5344CB8AC3E}">
        <p14:creationId xmlns:p14="http://schemas.microsoft.com/office/powerpoint/2010/main" val="37006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144CD-17E7-369E-B726-4F5A7B48DD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C3BC2E-8EF0-D7C5-DCA2-048FFF706661}"/>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FD53E077-25EE-788D-8474-620807F86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183FF5-85BC-C218-7C3B-CFB213770D23}"/>
              </a:ext>
            </a:extLst>
          </p:cNvPr>
          <p:cNvSpPr txBox="1"/>
          <p:nvPr/>
        </p:nvSpPr>
        <p:spPr>
          <a:xfrm>
            <a:off x="391886" y="28958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Management &amp; Execution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B833B50-D339-4F87-3456-A7D2B4B72DB4}"/>
              </a:ext>
            </a:extLst>
          </p:cNvPr>
          <p:cNvSpPr txBox="1"/>
          <p:nvPr/>
        </p:nvSpPr>
        <p:spPr>
          <a:xfrm>
            <a:off x="391886" y="1255113"/>
            <a:ext cx="11119735" cy="550920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Active Monitoring and Rebalancing</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Daily monitoring of all trade signals ensures precision in capturing market inefficiencies.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Monthly rebalancing adjusts portfolio weights and updates cointegrated pairs to reflect changing dynamics.</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Efficient Execution Framework</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Trades executed exclusively in high-volume Energy sector stocks to minimize slippage and transaction costs.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Average transaction cost of </a:t>
            </a:r>
            <a:r>
              <a:rPr lang="en-US" sz="1600" b="1" dirty="0">
                <a:latin typeface="Tahoma" panose="020B0604030504040204" pitchFamily="34" charset="0"/>
                <a:ea typeface="Tahoma" panose="020B0604030504040204" pitchFamily="34" charset="0"/>
                <a:cs typeface="Tahoma" panose="020B0604030504040204" pitchFamily="34" charset="0"/>
              </a:rPr>
              <a:t>0.065% per stock/transaction</a:t>
            </a:r>
            <a:r>
              <a:rPr lang="en-US" sz="1600" dirty="0">
                <a:latin typeface="Tahoma" panose="020B0604030504040204" pitchFamily="34" charset="0"/>
                <a:ea typeface="Tahoma" panose="020B0604030504040204" pitchFamily="34" charset="0"/>
                <a:cs typeface="Tahoma" panose="020B0604030504040204" pitchFamily="34" charset="0"/>
              </a:rPr>
              <a:t>, based on NYSE benchmarks for cost efficiency.</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Portfolio Scope and Scale</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Tracking and trading </a:t>
            </a:r>
            <a:r>
              <a:rPr lang="en-US" sz="1600" b="1" dirty="0">
                <a:latin typeface="Tahoma" panose="020B0604030504040204" pitchFamily="34" charset="0"/>
                <a:ea typeface="Tahoma" panose="020B0604030504040204" pitchFamily="34" charset="0"/>
                <a:cs typeface="Tahoma" panose="020B0604030504040204" pitchFamily="34" charset="0"/>
              </a:rPr>
              <a:t>20+ carefully selected tickers</a:t>
            </a:r>
            <a:r>
              <a:rPr lang="en-US" sz="1600" dirty="0">
                <a:latin typeface="Tahoma" panose="020B0604030504040204" pitchFamily="34" charset="0"/>
                <a:ea typeface="Tahoma" panose="020B0604030504040204" pitchFamily="34" charset="0"/>
                <a:cs typeface="Tahoma" panose="020B0604030504040204" pitchFamily="34" charset="0"/>
              </a:rPr>
              <a:t>, ensuring statistical stability and market liquidity.</a:t>
            </a: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Risk Management Framework</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Carefully calibrated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stop-loss orders</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 downside risk and safeguard capita</a:t>
            </a:r>
            <a:r>
              <a:rPr lang="en-US" sz="160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a:t>
            </a:r>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Dynamic optimization</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of stop-loss thresholds, ranging from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1.65 to 3.2</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(incremented by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0.5</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ensures a strategic balance between risk mitigation and return maximization.</a:t>
            </a:r>
          </a:p>
          <a:p>
            <a:pPr marL="285750" indent="-285750" algn="just">
              <a:buFont typeface="Arial" panose="020B0604020202020204" pitchFamily="34" charset="0"/>
              <a:buChar char="•"/>
            </a:pP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Strategic Leverage Utilization</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Leveraging our capital at a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6:1 ratio</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aligned with FINRA’s 15-20% margin requirements for market-neutral equity portfolios, we amplify return potential while adhering to rigorous risk management protocols. This disciplined approach ensures efficient capital deployment without compromising portfolio integrity.</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D9A12BF7-3C7B-B0FC-44B9-A2B74516E57E}"/>
              </a:ext>
            </a:extLst>
          </p:cNvPr>
          <p:cNvSpPr txBox="1"/>
          <p:nvPr/>
        </p:nvSpPr>
        <p:spPr>
          <a:xfrm>
            <a:off x="391886" y="820440"/>
            <a:ext cx="6798656" cy="369332"/>
          </a:xfrm>
          <a:prstGeom prst="rect">
            <a:avLst/>
          </a:prstGeom>
          <a:noFill/>
        </p:spPr>
        <p:txBody>
          <a:bodyPr wrap="none" rtlCol="0">
            <a:spAutoFit/>
          </a:bodyPr>
          <a:lstStyle/>
          <a:p>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Precision-driven execution for market-neutral excellence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C29DC85-D76C-D2DD-1EE1-46830FF2458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D224D0BB-2BF7-C19E-2AB5-49EC22691D18}"/>
              </a:ext>
            </a:extLst>
          </p:cNvPr>
          <p:cNvSpPr>
            <a:spLocks noGrp="1"/>
          </p:cNvSpPr>
          <p:nvPr>
            <p:ph type="sldNum" sz="quarter" idx="12"/>
          </p:nvPr>
        </p:nvSpPr>
        <p:spPr/>
        <p:txBody>
          <a:bodyPr/>
          <a:lstStyle/>
          <a:p>
            <a:pPr algn="l"/>
            <a:fld id="{54640CC0-6DEF-E146-B864-7B2BFF49D381}" type="slidenum">
              <a:rPr lang="en-US" smtClean="0"/>
              <a:pPr algn="l"/>
              <a:t>6</a:t>
            </a:fld>
            <a:endParaRPr lang="en-US" dirty="0"/>
          </a:p>
        </p:txBody>
      </p:sp>
    </p:spTree>
    <p:extLst>
      <p:ext uri="{BB962C8B-B14F-4D97-AF65-F5344CB8AC3E}">
        <p14:creationId xmlns:p14="http://schemas.microsoft.com/office/powerpoint/2010/main" val="330351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CF21C-5E74-3F77-DC5C-8E7396EAE2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5B5385-3C17-0BC2-C40E-B957FCFE02D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0233A8DF-C7B2-2903-45EE-45005A07B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DD5186-A0AA-4C1D-C97F-D096ADA1008E}"/>
              </a:ext>
            </a:extLst>
          </p:cNvPr>
          <p:cNvSpPr txBox="1"/>
          <p:nvPr/>
        </p:nvSpPr>
        <p:spPr>
          <a:xfrm>
            <a:off x="405954" y="38270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Trade Lifecycle Example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A screenshot of a graph&#10;&#10;Description automatically generated">
            <a:extLst>
              <a:ext uri="{FF2B5EF4-FFF2-40B4-BE49-F238E27FC236}">
                <a16:creationId xmlns:a16="http://schemas.microsoft.com/office/drawing/2014/main" id="{75C2276F-F979-490A-9D68-05872CA4273B}"/>
              </a:ext>
            </a:extLst>
          </p:cNvPr>
          <p:cNvPicPr>
            <a:picLocks noChangeAspect="1"/>
          </p:cNvPicPr>
          <p:nvPr/>
        </p:nvPicPr>
        <p:blipFill>
          <a:blip r:embed="rId4"/>
          <a:stretch>
            <a:fillRect/>
          </a:stretch>
        </p:blipFill>
        <p:spPr>
          <a:xfrm>
            <a:off x="2162211" y="944616"/>
            <a:ext cx="7867578" cy="5427188"/>
          </a:xfrm>
          <a:prstGeom prst="rect">
            <a:avLst/>
          </a:prstGeom>
        </p:spPr>
      </p:pic>
      <p:sp>
        <p:nvSpPr>
          <p:cNvPr id="3" name="TextBox 2">
            <a:extLst>
              <a:ext uri="{FF2B5EF4-FFF2-40B4-BE49-F238E27FC236}">
                <a16:creationId xmlns:a16="http://schemas.microsoft.com/office/drawing/2014/main" id="{745C3056-7CD1-F6B8-2B21-BE2997314D4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8" name="Slide Number Placeholder 7">
            <a:extLst>
              <a:ext uri="{FF2B5EF4-FFF2-40B4-BE49-F238E27FC236}">
                <a16:creationId xmlns:a16="http://schemas.microsoft.com/office/drawing/2014/main" id="{5D1591FA-79A7-3485-8700-F98984C2ECB1}"/>
              </a:ext>
            </a:extLst>
          </p:cNvPr>
          <p:cNvSpPr>
            <a:spLocks noGrp="1"/>
          </p:cNvSpPr>
          <p:nvPr>
            <p:ph type="sldNum" sz="quarter" idx="12"/>
          </p:nvPr>
        </p:nvSpPr>
        <p:spPr/>
        <p:txBody>
          <a:bodyPr/>
          <a:lstStyle/>
          <a:p>
            <a:pPr algn="l"/>
            <a:fld id="{54640CC0-6DEF-E146-B864-7B2BFF49D381}" type="slidenum">
              <a:rPr lang="en-US" smtClean="0"/>
              <a:pPr algn="l"/>
              <a:t>7</a:t>
            </a:fld>
            <a:endParaRPr lang="en-US" dirty="0"/>
          </a:p>
        </p:txBody>
      </p:sp>
    </p:spTree>
    <p:extLst>
      <p:ext uri="{BB962C8B-B14F-4D97-AF65-F5344CB8AC3E}">
        <p14:creationId xmlns:p14="http://schemas.microsoft.com/office/powerpoint/2010/main" val="121167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B6449-66D6-0FAC-9B0D-EA8E968F9E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BC903F-D07B-55F7-94CA-3F844B1E489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11A47908-C196-AAC2-F2B9-BF36AE40B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9F4F02-D2CD-AB46-1587-2A49233C877A}"/>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graph of red and blue lines&#10;&#10;Description automatically generated">
            <a:extLst>
              <a:ext uri="{FF2B5EF4-FFF2-40B4-BE49-F238E27FC236}">
                <a16:creationId xmlns:a16="http://schemas.microsoft.com/office/drawing/2014/main" id="{C4B550EF-D9A0-D83D-C2FC-66D8DD803FF0}"/>
              </a:ext>
            </a:extLst>
          </p:cNvPr>
          <p:cNvPicPr>
            <a:picLocks noChangeAspect="1"/>
          </p:cNvPicPr>
          <p:nvPr/>
        </p:nvPicPr>
        <p:blipFill>
          <a:blip r:embed="rId4"/>
          <a:stretch>
            <a:fillRect/>
          </a:stretch>
        </p:blipFill>
        <p:spPr>
          <a:xfrm>
            <a:off x="1214145" y="853438"/>
            <a:ext cx="9763709" cy="5314865"/>
          </a:xfrm>
          <a:prstGeom prst="rect">
            <a:avLst/>
          </a:prstGeom>
        </p:spPr>
      </p:pic>
      <p:sp>
        <p:nvSpPr>
          <p:cNvPr id="3" name="TextBox 2">
            <a:extLst>
              <a:ext uri="{FF2B5EF4-FFF2-40B4-BE49-F238E27FC236}">
                <a16:creationId xmlns:a16="http://schemas.microsoft.com/office/drawing/2014/main" id="{B424943D-7F1F-71BA-3378-23F63E39D74A}"/>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1CB18677-3F40-7DB1-B6A6-023C684FB3FE}"/>
              </a:ext>
            </a:extLst>
          </p:cNvPr>
          <p:cNvSpPr>
            <a:spLocks noGrp="1"/>
          </p:cNvSpPr>
          <p:nvPr>
            <p:ph type="sldNum" sz="quarter" idx="12"/>
          </p:nvPr>
        </p:nvSpPr>
        <p:spPr/>
        <p:txBody>
          <a:bodyPr/>
          <a:lstStyle/>
          <a:p>
            <a:pPr algn="l"/>
            <a:fld id="{54640CC0-6DEF-E146-B864-7B2BFF49D381}" type="slidenum">
              <a:rPr lang="en-US" smtClean="0"/>
              <a:pPr algn="l"/>
              <a:t>8</a:t>
            </a:fld>
            <a:endParaRPr lang="en-US" dirty="0"/>
          </a:p>
        </p:txBody>
      </p:sp>
    </p:spTree>
    <p:extLst>
      <p:ext uri="{BB962C8B-B14F-4D97-AF65-F5344CB8AC3E}">
        <p14:creationId xmlns:p14="http://schemas.microsoft.com/office/powerpoint/2010/main" val="381680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A191-6682-B6B3-51EB-8E82D0068E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3AD5A0-8934-B6B6-E3B1-8FAC50A0C6C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50648FA8-DEC7-87D2-27B7-77F6E910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30D622-A0A5-AEFE-198A-2F600E92FCD1}"/>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F2E5F0B-873E-AC97-3C46-04DA91D7B678}"/>
              </a:ext>
            </a:extLst>
          </p:cNvPr>
          <p:cNvSpPr txBox="1"/>
          <p:nvPr/>
        </p:nvSpPr>
        <p:spPr>
          <a:xfrm>
            <a:off x="377818" y="2341021"/>
            <a:ext cx="11232291"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Resilience in Volatile Markets</a:t>
            </a:r>
            <a:r>
              <a:rPr lang="en-US" sz="1600" dirty="0">
                <a:latin typeface="Tahoma" panose="020B0604030504040204" pitchFamily="34" charset="0"/>
                <a:ea typeface="Tahoma" panose="020B0604030504040204" pitchFamily="34" charset="0"/>
                <a:cs typeface="Tahoma" panose="020B0604030504040204" pitchFamily="34" charset="0"/>
              </a:rPr>
              <a:t>: Delivered </a:t>
            </a:r>
            <a:r>
              <a:rPr lang="en-US" sz="1600" b="1" dirty="0">
                <a:latin typeface="Tahoma" panose="020B0604030504040204" pitchFamily="34" charset="0"/>
                <a:ea typeface="Tahoma" panose="020B0604030504040204" pitchFamily="34" charset="0"/>
                <a:cs typeface="Tahoma" panose="020B0604030504040204" pitchFamily="34" charset="0"/>
              </a:rPr>
              <a:t>52.6% </a:t>
            </a:r>
            <a:r>
              <a:rPr lang="en-US" sz="1600" dirty="0">
                <a:latin typeface="Tahoma" panose="020B0604030504040204" pitchFamily="34" charset="0"/>
                <a:ea typeface="Tahoma" panose="020B0604030504040204" pitchFamily="34" charset="0"/>
                <a:cs typeface="Tahoma" panose="020B0604030504040204" pitchFamily="34" charset="0"/>
              </a:rPr>
              <a:t>return in 2020 vs. benchmark’s -</a:t>
            </a:r>
            <a:r>
              <a:rPr lang="en-US" sz="1600" b="1" dirty="0">
                <a:latin typeface="Tahoma" panose="020B0604030504040204" pitchFamily="34" charset="0"/>
                <a:ea typeface="Tahoma" panose="020B0604030504040204" pitchFamily="34" charset="0"/>
                <a:cs typeface="Tahoma" panose="020B0604030504040204" pitchFamily="34" charset="0"/>
              </a:rPr>
              <a:t>20.9%</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capitalizing on market downturns with stability.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Superior Risk Efficiency</a:t>
            </a:r>
            <a:r>
              <a:rPr lang="en-US" sz="1600" dirty="0">
                <a:latin typeface="Tahoma" panose="020B0604030504040204" pitchFamily="34" charset="0"/>
                <a:ea typeface="Tahoma" panose="020B0604030504040204" pitchFamily="34" charset="0"/>
                <a:cs typeface="Tahoma" panose="020B0604030504040204" pitchFamily="34" charset="0"/>
              </a:rPr>
              <a:t>: Sharpe Ratio of </a:t>
            </a:r>
            <a:r>
              <a:rPr lang="en-US" sz="1600" b="1" dirty="0">
                <a:latin typeface="Tahoma" panose="020B0604030504040204" pitchFamily="34" charset="0"/>
                <a:ea typeface="Tahoma" panose="020B0604030504040204" pitchFamily="34" charset="0"/>
                <a:cs typeface="Tahoma" panose="020B0604030504040204" pitchFamily="34" charset="0"/>
              </a:rPr>
              <a:t>0.68</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0.53</a:t>
            </a:r>
            <a:r>
              <a:rPr lang="en-US" sz="1600" dirty="0">
                <a:latin typeface="Tahoma" panose="020B0604030504040204" pitchFamily="34" charset="0"/>
                <a:ea typeface="Tahoma" panose="020B0604030504040204" pitchFamily="34" charset="0"/>
                <a:cs typeface="Tahoma" panose="020B0604030504040204" pitchFamily="34" charset="0"/>
              </a:rPr>
              <a:t> benchmark) and lower volatility (</a:t>
            </a:r>
            <a:r>
              <a:rPr lang="en-US" sz="1600" b="1" dirty="0">
                <a:latin typeface="Tahoma" panose="020B0604030504040204" pitchFamily="34" charset="0"/>
                <a:ea typeface="Tahoma" panose="020B0604030504040204" pitchFamily="34" charset="0"/>
                <a:cs typeface="Tahoma" panose="020B0604030504040204" pitchFamily="34" charset="0"/>
              </a:rPr>
              <a:t>16%</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37%</a:t>
            </a:r>
            <a:r>
              <a:rPr lang="en-US" sz="1600" dirty="0">
                <a:latin typeface="Tahoma" panose="020B0604030504040204" pitchFamily="34" charset="0"/>
                <a:ea typeface="Tahoma" panose="020B0604030504040204" pitchFamily="34" charset="0"/>
                <a:cs typeface="Tahoma" panose="020B0604030504040204" pitchFamily="34" charset="0"/>
              </a:rPr>
              <a:t>) reflect disciplined risk management.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Drawdown Control</a:t>
            </a:r>
            <a:r>
              <a:rPr lang="en-US" sz="1600" dirty="0">
                <a:latin typeface="Tahoma" panose="020B0604030504040204" pitchFamily="34" charset="0"/>
                <a:ea typeface="Tahoma" panose="020B0604030504040204" pitchFamily="34" charset="0"/>
                <a:cs typeface="Tahoma" panose="020B0604030504040204" pitchFamily="34" charset="0"/>
              </a:rPr>
              <a:t>: Maximum drawdown of </a:t>
            </a:r>
            <a:r>
              <a:rPr lang="en-US" sz="1600" b="1" dirty="0">
                <a:latin typeface="Tahoma" panose="020B0604030504040204" pitchFamily="34" charset="0"/>
                <a:ea typeface="Tahoma" panose="020B0604030504040204" pitchFamily="34" charset="0"/>
                <a:cs typeface="Tahoma" panose="020B0604030504040204" pitchFamily="34" charset="0"/>
              </a:rPr>
              <a:t>-19.3% </a:t>
            </a:r>
            <a:r>
              <a:rPr lang="en-US" sz="1600" dirty="0">
                <a:latin typeface="Tahoma" panose="020B0604030504040204" pitchFamily="34" charset="0"/>
                <a:ea typeface="Tahoma" panose="020B0604030504040204" pitchFamily="34" charset="0"/>
                <a:cs typeface="Tahoma" panose="020B0604030504040204" pitchFamily="34" charset="0"/>
              </a:rPr>
              <a:t>vs. benchmark’s </a:t>
            </a:r>
            <a:r>
              <a:rPr lang="en-US" sz="1600" b="1" dirty="0">
                <a:latin typeface="Tahoma" panose="020B0604030504040204" pitchFamily="34" charset="0"/>
                <a:ea typeface="Tahoma" panose="020B0604030504040204" pitchFamily="34" charset="0"/>
                <a:cs typeface="Tahoma" panose="020B0604030504040204" pitchFamily="34" charset="0"/>
              </a:rPr>
              <a:t>-63%</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prioritizing capital preservation for risk-averse investors.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Limited Upside in Bull Markets</a:t>
            </a:r>
            <a:r>
              <a:rPr lang="en-US" sz="1600" dirty="0">
                <a:latin typeface="Tahoma" panose="020B0604030504040204" pitchFamily="34" charset="0"/>
                <a:ea typeface="Tahoma" panose="020B0604030504040204" pitchFamily="34" charset="0"/>
                <a:cs typeface="Tahoma" panose="020B0604030504040204" pitchFamily="34" charset="0"/>
              </a:rPr>
              <a:t>: Underperformed during rallies, with a </a:t>
            </a:r>
            <a:r>
              <a:rPr lang="en-US" sz="1600" b="1" dirty="0">
                <a:latin typeface="Tahoma" panose="020B0604030504040204" pitchFamily="34" charset="0"/>
                <a:ea typeface="Tahoma" panose="020B0604030504040204" pitchFamily="34" charset="0"/>
                <a:cs typeface="Tahoma" panose="020B0604030504040204" pitchFamily="34" charset="0"/>
              </a:rPr>
              <a:t>-0.8% </a:t>
            </a:r>
            <a:r>
              <a:rPr lang="en-US" sz="1600" dirty="0">
                <a:latin typeface="Tahoma" panose="020B0604030504040204" pitchFamily="34" charset="0"/>
                <a:ea typeface="Tahoma" panose="020B0604030504040204" pitchFamily="34" charset="0"/>
                <a:cs typeface="Tahoma" panose="020B0604030504040204" pitchFamily="34" charset="0"/>
              </a:rPr>
              <a:t>return in 2022 vs. benchmark’s </a:t>
            </a:r>
            <a:r>
              <a:rPr lang="en-US" sz="1600" b="1" dirty="0">
                <a:latin typeface="Tahoma" panose="020B0604030504040204" pitchFamily="34" charset="0"/>
                <a:ea typeface="Tahoma" panose="020B0604030504040204" pitchFamily="34" charset="0"/>
                <a:cs typeface="Tahoma" panose="020B0604030504040204" pitchFamily="34" charset="0"/>
              </a:rPr>
              <a:t>56.1%</a:t>
            </a:r>
            <a:r>
              <a:rPr lang="en-US" sz="1600" dirty="0">
                <a:latin typeface="Tahoma" panose="020B0604030504040204" pitchFamily="34" charset="0"/>
                <a:ea typeface="Tahoma" panose="020B0604030504040204" pitchFamily="34" charset="0"/>
                <a:cs typeface="Tahoma" panose="020B0604030504040204" pitchFamily="34" charset="0"/>
              </a:rPr>
              <a:t>, signaling refinement opportunities for capturing momentum. </a:t>
            </a:r>
          </a:p>
        </p:txBody>
      </p:sp>
      <p:pic>
        <p:nvPicPr>
          <p:cNvPr id="7" name="Picture 6">
            <a:extLst>
              <a:ext uri="{FF2B5EF4-FFF2-40B4-BE49-F238E27FC236}">
                <a16:creationId xmlns:a16="http://schemas.microsoft.com/office/drawing/2014/main" id="{A03CE27F-14AE-984E-28FD-22944130EE1C}"/>
              </a:ext>
            </a:extLst>
          </p:cNvPr>
          <p:cNvPicPr>
            <a:picLocks noChangeAspect="1"/>
          </p:cNvPicPr>
          <p:nvPr/>
        </p:nvPicPr>
        <p:blipFill>
          <a:blip r:embed="rId4"/>
          <a:stretch>
            <a:fillRect/>
          </a:stretch>
        </p:blipFill>
        <p:spPr>
          <a:xfrm>
            <a:off x="695613" y="1224708"/>
            <a:ext cx="5552787" cy="569803"/>
          </a:xfrm>
          <a:prstGeom prst="rect">
            <a:avLst/>
          </a:prstGeom>
        </p:spPr>
      </p:pic>
      <p:sp>
        <p:nvSpPr>
          <p:cNvPr id="8" name="TextBox 7">
            <a:extLst>
              <a:ext uri="{FF2B5EF4-FFF2-40B4-BE49-F238E27FC236}">
                <a16:creationId xmlns:a16="http://schemas.microsoft.com/office/drawing/2014/main" id="{5C7BBEAB-2469-F1DA-9378-2D73ACD91139}"/>
              </a:ext>
            </a:extLst>
          </p:cNvPr>
          <p:cNvSpPr txBox="1"/>
          <p:nvPr/>
        </p:nvSpPr>
        <p:spPr>
          <a:xfrm>
            <a:off x="6456219" y="1509609"/>
            <a:ext cx="2144370"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Trade performance summary</a:t>
            </a:r>
          </a:p>
        </p:txBody>
      </p:sp>
      <p:sp>
        <p:nvSpPr>
          <p:cNvPr id="6" name="TextBox 5">
            <a:extLst>
              <a:ext uri="{FF2B5EF4-FFF2-40B4-BE49-F238E27FC236}">
                <a16:creationId xmlns:a16="http://schemas.microsoft.com/office/drawing/2014/main" id="{BECF5734-D694-E8A6-0003-ECF20FB5659D}"/>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19E3ABDD-F408-F32D-6A29-33E2208C1DA6}"/>
              </a:ext>
            </a:extLst>
          </p:cNvPr>
          <p:cNvSpPr>
            <a:spLocks noGrp="1"/>
          </p:cNvSpPr>
          <p:nvPr>
            <p:ph type="sldNum" sz="quarter" idx="12"/>
          </p:nvPr>
        </p:nvSpPr>
        <p:spPr/>
        <p:txBody>
          <a:bodyPr/>
          <a:lstStyle/>
          <a:p>
            <a:pPr algn="l"/>
            <a:fld id="{54640CC0-6DEF-E146-B864-7B2BFF49D381}" type="slidenum">
              <a:rPr lang="en-US" smtClean="0"/>
              <a:pPr algn="l"/>
              <a:t>9</a:t>
            </a:fld>
            <a:endParaRPr lang="en-US" dirty="0"/>
          </a:p>
        </p:txBody>
      </p:sp>
    </p:spTree>
    <p:extLst>
      <p:ext uri="{BB962C8B-B14F-4D97-AF65-F5344CB8AC3E}">
        <p14:creationId xmlns:p14="http://schemas.microsoft.com/office/powerpoint/2010/main" val="240066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859</TotalTime>
  <Words>1171</Words>
  <Application>Microsoft Macintosh PowerPoint</Application>
  <PresentationFormat>Widescreen</PresentationFormat>
  <Paragraphs>149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Menlo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Zakarya Mehdi</dc:creator>
  <cp:lastModifiedBy>Jesse Yan</cp:lastModifiedBy>
  <cp:revision>103</cp:revision>
  <dcterms:created xsi:type="dcterms:W3CDTF">2024-05-23T05:11:10Z</dcterms:created>
  <dcterms:modified xsi:type="dcterms:W3CDTF">2024-12-10T22:34:48Z</dcterms:modified>
</cp:coreProperties>
</file>