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5" r:id="rId4"/>
    <p:sldId id="286" r:id="rId5"/>
    <p:sldId id="288" r:id="rId6"/>
    <p:sldId id="276" r:id="rId7"/>
    <p:sldId id="278" r:id="rId8"/>
    <p:sldId id="279" r:id="rId9"/>
    <p:sldId id="287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/>
    <p:restoredTop sz="86400"/>
  </p:normalViewPr>
  <p:slideViewPr>
    <p:cSldViewPr snapToGrid="0">
      <p:cViewPr varScale="1">
        <p:scale>
          <a:sx n="75" d="100"/>
          <a:sy n="75" d="100"/>
        </p:scale>
        <p:origin x="116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Hopkins" userId="1c18b156-c50f-424f-8e3d-9ed1247ebf92" providerId="ADAL" clId="{B568724F-E8CE-6846-B074-ED9F251FA4E3}"/>
    <pc:docChg chg="custSel modSld">
      <pc:chgData name="Bryce Hopkins" userId="1c18b156-c50f-424f-8e3d-9ed1247ebf92" providerId="ADAL" clId="{B568724F-E8CE-6846-B074-ED9F251FA4E3}" dt="2024-05-23T22:11:03.545" v="148" actId="20577"/>
      <pc:docMkLst>
        <pc:docMk/>
      </pc:docMkLst>
      <pc:sldChg chg="modNotesTx">
        <pc:chgData name="Bryce Hopkins" userId="1c18b156-c50f-424f-8e3d-9ed1247ebf92" providerId="ADAL" clId="{B568724F-E8CE-6846-B074-ED9F251FA4E3}" dt="2024-05-23T22:11:03.545" v="148" actId="20577"/>
        <pc:sldMkLst>
          <pc:docMk/>
          <pc:sldMk cId="991149565" sldId="262"/>
        </pc:sldMkLst>
      </pc:sldChg>
      <pc:sldChg chg="modSp mod">
        <pc:chgData name="Bryce Hopkins" userId="1c18b156-c50f-424f-8e3d-9ed1247ebf92" providerId="ADAL" clId="{B568724F-E8CE-6846-B074-ED9F251FA4E3}" dt="2024-05-23T22:08:08.296" v="36" actId="20577"/>
        <pc:sldMkLst>
          <pc:docMk/>
          <pc:sldMk cId="1338744377" sldId="269"/>
        </pc:sldMkLst>
        <pc:spChg chg="mod">
          <ac:chgData name="Bryce Hopkins" userId="1c18b156-c50f-424f-8e3d-9ed1247ebf92" providerId="ADAL" clId="{B568724F-E8CE-6846-B074-ED9F251FA4E3}" dt="2024-05-23T22:08:08.296" v="36" actId="20577"/>
          <ac:spMkLst>
            <pc:docMk/>
            <pc:sldMk cId="1338744377" sldId="269"/>
            <ac:spMk id="6" creationId="{C34CB3F3-8BF3-8C09-4F62-D259C21955B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907BF-4D7B-5A4B-A6D2-B0123FB5CCD1}" type="doc">
      <dgm:prSet loTypeId="urn:microsoft.com/office/officeart/2005/8/layout/chevron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FEBA3-D17C-4647-9F21-7931379AFF8F}">
      <dgm:prSet phldrT="[Text]"/>
      <dgm:spPr/>
      <dgm:t>
        <a:bodyPr/>
        <a:lstStyle/>
        <a:p>
          <a:endParaRPr lang="en-US" dirty="0"/>
        </a:p>
      </dgm:t>
    </dgm:pt>
    <dgm:pt modelId="{397F6FDF-B336-F440-9C17-36D3CA13B00B}" type="parTrans" cxnId="{F6383655-6503-A049-A45F-87058F656346}">
      <dgm:prSet/>
      <dgm:spPr/>
      <dgm:t>
        <a:bodyPr/>
        <a:lstStyle/>
        <a:p>
          <a:endParaRPr lang="en-US"/>
        </a:p>
      </dgm:t>
    </dgm:pt>
    <dgm:pt modelId="{E02D9CCD-F34C-AD45-AC4D-0B376E44B969}" type="sibTrans" cxnId="{F6383655-6503-A049-A45F-87058F656346}">
      <dgm:prSet/>
      <dgm:spPr/>
      <dgm:t>
        <a:bodyPr/>
        <a:lstStyle/>
        <a:p>
          <a:endParaRPr lang="en-US" b="1"/>
        </a:p>
      </dgm:t>
    </dgm:pt>
    <dgm:pt modelId="{0D97F71C-81AE-D14B-949D-98CBAD0D8D96}">
      <dgm:prSet/>
      <dgm:spPr/>
      <dgm:t>
        <a:bodyPr/>
        <a:lstStyle/>
        <a:p>
          <a:r>
            <a:rPr lang="en-US" dirty="0"/>
            <a:t>Start</a:t>
          </a:r>
        </a:p>
      </dgm:t>
    </dgm:pt>
    <dgm:pt modelId="{83600811-A8B8-6E43-9E2D-842038B0A073}" type="parTrans" cxnId="{6A8D3FCF-93BB-594E-9D18-62FD8E2BD9D8}">
      <dgm:prSet/>
      <dgm:spPr/>
      <dgm:t>
        <a:bodyPr/>
        <a:lstStyle/>
        <a:p>
          <a:endParaRPr lang="en-US"/>
        </a:p>
      </dgm:t>
    </dgm:pt>
    <dgm:pt modelId="{D12D4928-58F3-F642-8816-33F968BCCF28}" type="sibTrans" cxnId="{6A8D3FCF-93BB-594E-9D18-62FD8E2BD9D8}">
      <dgm:prSet/>
      <dgm:spPr/>
      <dgm:t>
        <a:bodyPr/>
        <a:lstStyle/>
        <a:p>
          <a:endParaRPr lang="en-US"/>
        </a:p>
      </dgm:t>
    </dgm:pt>
    <dgm:pt modelId="{B83226CD-9BCE-FB4E-9DA9-1080B2729E3E}">
      <dgm:prSet/>
      <dgm:spPr/>
      <dgm:t>
        <a:bodyPr/>
        <a:lstStyle/>
        <a:p>
          <a:endParaRPr lang="en-US" dirty="0"/>
        </a:p>
      </dgm:t>
    </dgm:pt>
    <dgm:pt modelId="{C04C7977-0822-2640-A045-C81D33ADB5E3}" type="parTrans" cxnId="{3138E5F8-F5E6-D548-8538-084B7D0DD5E9}">
      <dgm:prSet/>
      <dgm:spPr/>
      <dgm:t>
        <a:bodyPr/>
        <a:lstStyle/>
        <a:p>
          <a:endParaRPr lang="en-US"/>
        </a:p>
      </dgm:t>
    </dgm:pt>
    <dgm:pt modelId="{3070DDBE-5345-794B-8CD3-F705BFE14502}" type="sibTrans" cxnId="{3138E5F8-F5E6-D548-8538-084B7D0DD5E9}">
      <dgm:prSet/>
      <dgm:spPr/>
      <dgm:t>
        <a:bodyPr/>
        <a:lstStyle/>
        <a:p>
          <a:endParaRPr lang="en-US"/>
        </a:p>
      </dgm:t>
    </dgm:pt>
    <dgm:pt modelId="{E8DE1C56-8079-8C49-BF68-539592316DCC}">
      <dgm:prSet/>
      <dgm:spPr/>
      <dgm:t>
        <a:bodyPr/>
        <a:lstStyle/>
        <a:p>
          <a:endParaRPr lang="en-US" dirty="0"/>
        </a:p>
      </dgm:t>
    </dgm:pt>
    <dgm:pt modelId="{1EF2797A-21BE-844C-8488-38359DC51642}" type="parTrans" cxnId="{9C64EA89-BBB5-0641-9116-2E21C8D65C89}">
      <dgm:prSet/>
      <dgm:spPr/>
      <dgm:t>
        <a:bodyPr/>
        <a:lstStyle/>
        <a:p>
          <a:endParaRPr lang="en-US"/>
        </a:p>
      </dgm:t>
    </dgm:pt>
    <dgm:pt modelId="{5E759286-31BC-6B49-8A22-5879E25A5ADB}" type="sibTrans" cxnId="{9C64EA89-BBB5-0641-9116-2E21C8D65C89}">
      <dgm:prSet/>
      <dgm:spPr/>
      <dgm:t>
        <a:bodyPr/>
        <a:lstStyle/>
        <a:p>
          <a:endParaRPr lang="en-US"/>
        </a:p>
      </dgm:t>
    </dgm:pt>
    <dgm:pt modelId="{B32F5168-C7AD-5042-9C2A-DC929AE67FFA}">
      <dgm:prSet/>
      <dgm:spPr/>
      <dgm:t>
        <a:bodyPr/>
        <a:lstStyle/>
        <a:p>
          <a:r>
            <a:rPr lang="en-US" dirty="0"/>
            <a:t>End</a:t>
          </a:r>
        </a:p>
      </dgm:t>
    </dgm:pt>
    <dgm:pt modelId="{F7BA0190-B1DB-8446-9919-3ABA7857C63E}" type="parTrans" cxnId="{C0A76400-94BB-0F45-B65C-B5472CB631D8}">
      <dgm:prSet/>
      <dgm:spPr/>
      <dgm:t>
        <a:bodyPr/>
        <a:lstStyle/>
        <a:p>
          <a:endParaRPr lang="en-US"/>
        </a:p>
      </dgm:t>
    </dgm:pt>
    <dgm:pt modelId="{8BB1B9C7-8B93-3C40-A0DE-E5F066DE0B03}" type="sibTrans" cxnId="{C0A76400-94BB-0F45-B65C-B5472CB631D8}">
      <dgm:prSet/>
      <dgm:spPr/>
      <dgm:t>
        <a:bodyPr/>
        <a:lstStyle/>
        <a:p>
          <a:endParaRPr lang="en-US"/>
        </a:p>
      </dgm:t>
    </dgm:pt>
    <dgm:pt modelId="{9DD20EE7-EEDA-3149-87C3-5EA5C36F04EF}">
      <dgm:prSet/>
      <dgm:spPr/>
      <dgm:t>
        <a:bodyPr/>
        <a:lstStyle/>
        <a:p>
          <a:endParaRPr lang="en-US" dirty="0"/>
        </a:p>
      </dgm:t>
    </dgm:pt>
    <dgm:pt modelId="{F44BCD8D-7586-7845-AC7E-99E1FD6BBE1C}" type="parTrans" cxnId="{4C9F7793-7616-FF4E-ACC0-F858B0F9DECF}">
      <dgm:prSet/>
      <dgm:spPr/>
      <dgm:t>
        <a:bodyPr/>
        <a:lstStyle/>
        <a:p>
          <a:endParaRPr lang="en-US"/>
        </a:p>
      </dgm:t>
    </dgm:pt>
    <dgm:pt modelId="{14A31638-9F11-4546-85B7-70353E7F474A}" type="sibTrans" cxnId="{4C9F7793-7616-FF4E-ACC0-F858B0F9DECF}">
      <dgm:prSet/>
      <dgm:spPr/>
      <dgm:t>
        <a:bodyPr/>
        <a:lstStyle/>
        <a:p>
          <a:endParaRPr lang="en-US"/>
        </a:p>
      </dgm:t>
    </dgm:pt>
    <dgm:pt modelId="{CDAE6501-5F0D-894B-A437-012F355586F2}" type="pres">
      <dgm:prSet presAssocID="{67C907BF-4D7B-5A4B-A6D2-B0123FB5CCD1}" presName="linearFlow" presStyleCnt="0">
        <dgm:presLayoutVars>
          <dgm:dir/>
          <dgm:animLvl val="lvl"/>
          <dgm:resizeHandles val="exact"/>
        </dgm:presLayoutVars>
      </dgm:prSet>
      <dgm:spPr/>
    </dgm:pt>
    <dgm:pt modelId="{89E73138-CB20-C94E-A579-F3BBE0EF03CB}" type="pres">
      <dgm:prSet presAssocID="{0D97F71C-81AE-D14B-949D-98CBAD0D8D96}" presName="composite" presStyleCnt="0"/>
      <dgm:spPr/>
    </dgm:pt>
    <dgm:pt modelId="{9DE523B7-1797-3C42-8BF6-17E97D73779D}" type="pres">
      <dgm:prSet presAssocID="{0D97F71C-81AE-D14B-949D-98CBAD0D8D9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70C03AE-6170-6148-B3E2-2A189B070A59}" type="pres">
      <dgm:prSet presAssocID="{0D97F71C-81AE-D14B-949D-98CBAD0D8D96}" presName="descendantText" presStyleLbl="alignAcc1" presStyleIdx="0" presStyleCnt="6">
        <dgm:presLayoutVars>
          <dgm:bulletEnabled val="1"/>
        </dgm:presLayoutVars>
      </dgm:prSet>
      <dgm:spPr/>
    </dgm:pt>
    <dgm:pt modelId="{AC5B6D92-059E-F140-AB5F-475B3AA8490C}" type="pres">
      <dgm:prSet presAssocID="{D12D4928-58F3-F642-8816-33F968BCCF28}" presName="sp" presStyleCnt="0"/>
      <dgm:spPr/>
    </dgm:pt>
    <dgm:pt modelId="{D940C1B4-7B25-1A41-9BCE-24855317472D}" type="pres">
      <dgm:prSet presAssocID="{593FEBA3-D17C-4647-9F21-7931379AFF8F}" presName="composite" presStyleCnt="0"/>
      <dgm:spPr/>
    </dgm:pt>
    <dgm:pt modelId="{7EA6254D-C245-D841-9868-4873F732D348}" type="pres">
      <dgm:prSet presAssocID="{593FEBA3-D17C-4647-9F21-7931379AFF8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B8619E10-A4F2-3448-8D36-35859BDD0414}" type="pres">
      <dgm:prSet presAssocID="{593FEBA3-D17C-4647-9F21-7931379AFF8F}" presName="descendantText" presStyleLbl="alignAcc1" presStyleIdx="1" presStyleCnt="6">
        <dgm:presLayoutVars>
          <dgm:bulletEnabled val="1"/>
        </dgm:presLayoutVars>
      </dgm:prSet>
      <dgm:spPr/>
    </dgm:pt>
    <dgm:pt modelId="{FC651185-B792-2847-A290-F6E65E99667C}" type="pres">
      <dgm:prSet presAssocID="{E02D9CCD-F34C-AD45-AC4D-0B376E44B969}" presName="sp" presStyleCnt="0"/>
      <dgm:spPr/>
    </dgm:pt>
    <dgm:pt modelId="{DAC061B4-8B84-1F45-8D18-B97688EC42C8}" type="pres">
      <dgm:prSet presAssocID="{9DD20EE7-EEDA-3149-87C3-5EA5C36F04EF}" presName="composite" presStyleCnt="0"/>
      <dgm:spPr/>
    </dgm:pt>
    <dgm:pt modelId="{3EAA14CC-352C-424D-956A-ECCD1772F81C}" type="pres">
      <dgm:prSet presAssocID="{9DD20EE7-EEDA-3149-87C3-5EA5C36F04EF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CA5348B-136E-184D-8C4D-C5EB0D8CADD9}" type="pres">
      <dgm:prSet presAssocID="{9DD20EE7-EEDA-3149-87C3-5EA5C36F04EF}" presName="descendantText" presStyleLbl="alignAcc1" presStyleIdx="2" presStyleCnt="6">
        <dgm:presLayoutVars>
          <dgm:bulletEnabled val="1"/>
        </dgm:presLayoutVars>
      </dgm:prSet>
      <dgm:spPr/>
    </dgm:pt>
    <dgm:pt modelId="{89E20A9B-7ECA-F14D-A0BA-728F7E9374E6}" type="pres">
      <dgm:prSet presAssocID="{14A31638-9F11-4546-85B7-70353E7F474A}" presName="sp" presStyleCnt="0"/>
      <dgm:spPr/>
    </dgm:pt>
    <dgm:pt modelId="{F9331B2C-9811-2B40-BC5C-2143DBCF9BC6}" type="pres">
      <dgm:prSet presAssocID="{B83226CD-9BCE-FB4E-9DA9-1080B2729E3E}" presName="composite" presStyleCnt="0"/>
      <dgm:spPr/>
    </dgm:pt>
    <dgm:pt modelId="{C7C5AB77-82B4-B648-BD11-209A4AE0B6E4}" type="pres">
      <dgm:prSet presAssocID="{B83226CD-9BCE-FB4E-9DA9-1080B2729E3E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DA8B385-B66E-DD41-BB12-81C56146297C}" type="pres">
      <dgm:prSet presAssocID="{B83226CD-9BCE-FB4E-9DA9-1080B2729E3E}" presName="descendantText" presStyleLbl="alignAcc1" presStyleIdx="3" presStyleCnt="6">
        <dgm:presLayoutVars>
          <dgm:bulletEnabled val="1"/>
        </dgm:presLayoutVars>
      </dgm:prSet>
      <dgm:spPr/>
    </dgm:pt>
    <dgm:pt modelId="{CADF185E-1476-894C-B80D-57E7827D95CE}" type="pres">
      <dgm:prSet presAssocID="{3070DDBE-5345-794B-8CD3-F705BFE14502}" presName="sp" presStyleCnt="0"/>
      <dgm:spPr/>
    </dgm:pt>
    <dgm:pt modelId="{8FCDAD30-D857-A04D-AFB6-804C753B6CF3}" type="pres">
      <dgm:prSet presAssocID="{E8DE1C56-8079-8C49-BF68-539592316DCC}" presName="composite" presStyleCnt="0"/>
      <dgm:spPr/>
    </dgm:pt>
    <dgm:pt modelId="{6D6B00DA-2F38-F640-908E-929032F58109}" type="pres">
      <dgm:prSet presAssocID="{E8DE1C56-8079-8C49-BF68-539592316DC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34946A9E-0B5D-B746-8508-FEDB2A970E38}" type="pres">
      <dgm:prSet presAssocID="{E8DE1C56-8079-8C49-BF68-539592316DCC}" presName="descendantText" presStyleLbl="alignAcc1" presStyleIdx="4" presStyleCnt="6">
        <dgm:presLayoutVars>
          <dgm:bulletEnabled val="1"/>
        </dgm:presLayoutVars>
      </dgm:prSet>
      <dgm:spPr/>
    </dgm:pt>
    <dgm:pt modelId="{E5A40813-6C7E-BE4A-BD25-3AD643088495}" type="pres">
      <dgm:prSet presAssocID="{5E759286-31BC-6B49-8A22-5879E25A5ADB}" presName="sp" presStyleCnt="0"/>
      <dgm:spPr/>
    </dgm:pt>
    <dgm:pt modelId="{CEB77CDB-98BF-8141-BDE0-7F5C672EA33F}" type="pres">
      <dgm:prSet presAssocID="{B32F5168-C7AD-5042-9C2A-DC929AE67FFA}" presName="composite" presStyleCnt="0"/>
      <dgm:spPr/>
    </dgm:pt>
    <dgm:pt modelId="{15D494E3-2A0F-904A-8B1A-813A3FD12DAF}" type="pres">
      <dgm:prSet presAssocID="{B32F5168-C7AD-5042-9C2A-DC929AE67FF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DE942196-F884-7F40-9F2D-53990D2A4BD4}" type="pres">
      <dgm:prSet presAssocID="{B32F5168-C7AD-5042-9C2A-DC929AE67FF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C0A76400-94BB-0F45-B65C-B5472CB631D8}" srcId="{67C907BF-4D7B-5A4B-A6D2-B0123FB5CCD1}" destId="{B32F5168-C7AD-5042-9C2A-DC929AE67FFA}" srcOrd="5" destOrd="0" parTransId="{F7BA0190-B1DB-8446-9919-3ABA7857C63E}" sibTransId="{8BB1B9C7-8B93-3C40-A0DE-E5F066DE0B03}"/>
    <dgm:cxn modelId="{278C242F-39A1-434D-B382-9893C573A76B}" type="presOf" srcId="{B32F5168-C7AD-5042-9C2A-DC929AE67FFA}" destId="{15D494E3-2A0F-904A-8B1A-813A3FD12DAF}" srcOrd="0" destOrd="0" presId="urn:microsoft.com/office/officeart/2005/8/layout/chevron2"/>
    <dgm:cxn modelId="{96C2EC71-E320-1E47-9F7C-582D578EF579}" type="presOf" srcId="{593FEBA3-D17C-4647-9F21-7931379AFF8F}" destId="{7EA6254D-C245-D841-9868-4873F732D348}" srcOrd="0" destOrd="0" presId="urn:microsoft.com/office/officeart/2005/8/layout/chevron2"/>
    <dgm:cxn modelId="{56061554-5EA1-E04A-971A-C58C52735A27}" type="presOf" srcId="{B83226CD-9BCE-FB4E-9DA9-1080B2729E3E}" destId="{C7C5AB77-82B4-B648-BD11-209A4AE0B6E4}" srcOrd="0" destOrd="0" presId="urn:microsoft.com/office/officeart/2005/8/layout/chevron2"/>
    <dgm:cxn modelId="{F6383655-6503-A049-A45F-87058F656346}" srcId="{67C907BF-4D7B-5A4B-A6D2-B0123FB5CCD1}" destId="{593FEBA3-D17C-4647-9F21-7931379AFF8F}" srcOrd="1" destOrd="0" parTransId="{397F6FDF-B336-F440-9C17-36D3CA13B00B}" sibTransId="{E02D9CCD-F34C-AD45-AC4D-0B376E44B969}"/>
    <dgm:cxn modelId="{9C64EA89-BBB5-0641-9116-2E21C8D65C89}" srcId="{67C907BF-4D7B-5A4B-A6D2-B0123FB5CCD1}" destId="{E8DE1C56-8079-8C49-BF68-539592316DCC}" srcOrd="4" destOrd="0" parTransId="{1EF2797A-21BE-844C-8488-38359DC51642}" sibTransId="{5E759286-31BC-6B49-8A22-5879E25A5ADB}"/>
    <dgm:cxn modelId="{4C9F7793-7616-FF4E-ACC0-F858B0F9DECF}" srcId="{67C907BF-4D7B-5A4B-A6D2-B0123FB5CCD1}" destId="{9DD20EE7-EEDA-3149-87C3-5EA5C36F04EF}" srcOrd="2" destOrd="0" parTransId="{F44BCD8D-7586-7845-AC7E-99E1FD6BBE1C}" sibTransId="{14A31638-9F11-4546-85B7-70353E7F474A}"/>
    <dgm:cxn modelId="{0286F2AC-5611-4E4B-8F32-8D8A0A25D0F1}" type="presOf" srcId="{0D97F71C-81AE-D14B-949D-98CBAD0D8D96}" destId="{9DE523B7-1797-3C42-8BF6-17E97D73779D}" srcOrd="0" destOrd="0" presId="urn:microsoft.com/office/officeart/2005/8/layout/chevron2"/>
    <dgm:cxn modelId="{11DBD2B8-7F09-0F43-BD0A-A6B59CE57F01}" type="presOf" srcId="{67C907BF-4D7B-5A4B-A6D2-B0123FB5CCD1}" destId="{CDAE6501-5F0D-894B-A437-012F355586F2}" srcOrd="0" destOrd="0" presId="urn:microsoft.com/office/officeart/2005/8/layout/chevron2"/>
    <dgm:cxn modelId="{6A8D3FCF-93BB-594E-9D18-62FD8E2BD9D8}" srcId="{67C907BF-4D7B-5A4B-A6D2-B0123FB5CCD1}" destId="{0D97F71C-81AE-D14B-949D-98CBAD0D8D96}" srcOrd="0" destOrd="0" parTransId="{83600811-A8B8-6E43-9E2D-842038B0A073}" sibTransId="{D12D4928-58F3-F642-8816-33F968BCCF28}"/>
    <dgm:cxn modelId="{63D3B0E4-8A52-F644-9156-5016F7CA5BF7}" type="presOf" srcId="{9DD20EE7-EEDA-3149-87C3-5EA5C36F04EF}" destId="{3EAA14CC-352C-424D-956A-ECCD1772F81C}" srcOrd="0" destOrd="0" presId="urn:microsoft.com/office/officeart/2005/8/layout/chevron2"/>
    <dgm:cxn modelId="{3138E5F8-F5E6-D548-8538-084B7D0DD5E9}" srcId="{67C907BF-4D7B-5A4B-A6D2-B0123FB5CCD1}" destId="{B83226CD-9BCE-FB4E-9DA9-1080B2729E3E}" srcOrd="3" destOrd="0" parTransId="{C04C7977-0822-2640-A045-C81D33ADB5E3}" sibTransId="{3070DDBE-5345-794B-8CD3-F705BFE14502}"/>
    <dgm:cxn modelId="{144579FA-BADE-2D45-B570-CEB081AFEA29}" type="presOf" srcId="{E8DE1C56-8079-8C49-BF68-539592316DCC}" destId="{6D6B00DA-2F38-F640-908E-929032F58109}" srcOrd="0" destOrd="0" presId="urn:microsoft.com/office/officeart/2005/8/layout/chevron2"/>
    <dgm:cxn modelId="{A9239960-80CE-964C-8E5B-D371294FDDEE}" type="presParOf" srcId="{CDAE6501-5F0D-894B-A437-012F355586F2}" destId="{89E73138-CB20-C94E-A579-F3BBE0EF03CB}" srcOrd="0" destOrd="0" presId="urn:microsoft.com/office/officeart/2005/8/layout/chevron2"/>
    <dgm:cxn modelId="{0D8072A2-85E1-4042-BC75-DFDF6D57D751}" type="presParOf" srcId="{89E73138-CB20-C94E-A579-F3BBE0EF03CB}" destId="{9DE523B7-1797-3C42-8BF6-17E97D73779D}" srcOrd="0" destOrd="0" presId="urn:microsoft.com/office/officeart/2005/8/layout/chevron2"/>
    <dgm:cxn modelId="{CB53C546-883E-344F-9AC3-DDC56021AE38}" type="presParOf" srcId="{89E73138-CB20-C94E-A579-F3BBE0EF03CB}" destId="{070C03AE-6170-6148-B3E2-2A189B070A59}" srcOrd="1" destOrd="0" presId="urn:microsoft.com/office/officeart/2005/8/layout/chevron2"/>
    <dgm:cxn modelId="{A218FFCC-34F0-F540-9CF3-BBE9F84EC84F}" type="presParOf" srcId="{CDAE6501-5F0D-894B-A437-012F355586F2}" destId="{AC5B6D92-059E-F140-AB5F-475B3AA8490C}" srcOrd="1" destOrd="0" presId="urn:microsoft.com/office/officeart/2005/8/layout/chevron2"/>
    <dgm:cxn modelId="{0B455449-8DCF-C84B-B314-6ECEEE8738F7}" type="presParOf" srcId="{CDAE6501-5F0D-894B-A437-012F355586F2}" destId="{D940C1B4-7B25-1A41-9BCE-24855317472D}" srcOrd="2" destOrd="0" presId="urn:microsoft.com/office/officeart/2005/8/layout/chevron2"/>
    <dgm:cxn modelId="{88B59A12-C10C-854C-9F46-21F29F7F7B85}" type="presParOf" srcId="{D940C1B4-7B25-1A41-9BCE-24855317472D}" destId="{7EA6254D-C245-D841-9868-4873F732D348}" srcOrd="0" destOrd="0" presId="urn:microsoft.com/office/officeart/2005/8/layout/chevron2"/>
    <dgm:cxn modelId="{E8A1D68D-1E01-4445-879B-765636A281B6}" type="presParOf" srcId="{D940C1B4-7B25-1A41-9BCE-24855317472D}" destId="{B8619E10-A4F2-3448-8D36-35859BDD0414}" srcOrd="1" destOrd="0" presId="urn:microsoft.com/office/officeart/2005/8/layout/chevron2"/>
    <dgm:cxn modelId="{5CC7AB38-2107-124A-B260-D2EA2AF08C60}" type="presParOf" srcId="{CDAE6501-5F0D-894B-A437-012F355586F2}" destId="{FC651185-B792-2847-A290-F6E65E99667C}" srcOrd="3" destOrd="0" presId="urn:microsoft.com/office/officeart/2005/8/layout/chevron2"/>
    <dgm:cxn modelId="{C59EF486-D8C1-B440-98CE-B267CA12116C}" type="presParOf" srcId="{CDAE6501-5F0D-894B-A437-012F355586F2}" destId="{DAC061B4-8B84-1F45-8D18-B97688EC42C8}" srcOrd="4" destOrd="0" presId="urn:microsoft.com/office/officeart/2005/8/layout/chevron2"/>
    <dgm:cxn modelId="{F3E6ABCB-8F6D-A64D-98C7-E40858B26466}" type="presParOf" srcId="{DAC061B4-8B84-1F45-8D18-B97688EC42C8}" destId="{3EAA14CC-352C-424D-956A-ECCD1772F81C}" srcOrd="0" destOrd="0" presId="urn:microsoft.com/office/officeart/2005/8/layout/chevron2"/>
    <dgm:cxn modelId="{EB49F900-7809-794A-A268-A7248ECA060E}" type="presParOf" srcId="{DAC061B4-8B84-1F45-8D18-B97688EC42C8}" destId="{BCA5348B-136E-184D-8C4D-C5EB0D8CADD9}" srcOrd="1" destOrd="0" presId="urn:microsoft.com/office/officeart/2005/8/layout/chevron2"/>
    <dgm:cxn modelId="{71F43C08-9339-5240-8ABB-67382A87B858}" type="presParOf" srcId="{CDAE6501-5F0D-894B-A437-012F355586F2}" destId="{89E20A9B-7ECA-F14D-A0BA-728F7E9374E6}" srcOrd="5" destOrd="0" presId="urn:microsoft.com/office/officeart/2005/8/layout/chevron2"/>
    <dgm:cxn modelId="{98A6F222-7A8C-C340-9F53-9AAA871269D5}" type="presParOf" srcId="{CDAE6501-5F0D-894B-A437-012F355586F2}" destId="{F9331B2C-9811-2B40-BC5C-2143DBCF9BC6}" srcOrd="6" destOrd="0" presId="urn:microsoft.com/office/officeart/2005/8/layout/chevron2"/>
    <dgm:cxn modelId="{0C53F1DC-BB4B-1643-89B5-E563F7BB852C}" type="presParOf" srcId="{F9331B2C-9811-2B40-BC5C-2143DBCF9BC6}" destId="{C7C5AB77-82B4-B648-BD11-209A4AE0B6E4}" srcOrd="0" destOrd="0" presId="urn:microsoft.com/office/officeart/2005/8/layout/chevron2"/>
    <dgm:cxn modelId="{77F77FCD-8445-4C47-B052-AE0990D0F838}" type="presParOf" srcId="{F9331B2C-9811-2B40-BC5C-2143DBCF9BC6}" destId="{6DA8B385-B66E-DD41-BB12-81C56146297C}" srcOrd="1" destOrd="0" presId="urn:microsoft.com/office/officeart/2005/8/layout/chevron2"/>
    <dgm:cxn modelId="{EB3FFCD0-169E-4342-A877-A935540790A4}" type="presParOf" srcId="{CDAE6501-5F0D-894B-A437-012F355586F2}" destId="{CADF185E-1476-894C-B80D-57E7827D95CE}" srcOrd="7" destOrd="0" presId="urn:microsoft.com/office/officeart/2005/8/layout/chevron2"/>
    <dgm:cxn modelId="{694A1BC0-034D-2E42-ABE3-491D83911D1B}" type="presParOf" srcId="{CDAE6501-5F0D-894B-A437-012F355586F2}" destId="{8FCDAD30-D857-A04D-AFB6-804C753B6CF3}" srcOrd="8" destOrd="0" presId="urn:microsoft.com/office/officeart/2005/8/layout/chevron2"/>
    <dgm:cxn modelId="{71FFFAC3-0D79-B04D-9EBC-B6AB9BF19D03}" type="presParOf" srcId="{8FCDAD30-D857-A04D-AFB6-804C753B6CF3}" destId="{6D6B00DA-2F38-F640-908E-929032F58109}" srcOrd="0" destOrd="0" presId="urn:microsoft.com/office/officeart/2005/8/layout/chevron2"/>
    <dgm:cxn modelId="{F2E99CE5-4D9D-4641-806E-FA544FC40AE2}" type="presParOf" srcId="{8FCDAD30-D857-A04D-AFB6-804C753B6CF3}" destId="{34946A9E-0B5D-B746-8508-FEDB2A970E38}" srcOrd="1" destOrd="0" presId="urn:microsoft.com/office/officeart/2005/8/layout/chevron2"/>
    <dgm:cxn modelId="{EC33D299-1FC7-124C-BB33-E53A6F0FA42E}" type="presParOf" srcId="{CDAE6501-5F0D-894B-A437-012F355586F2}" destId="{E5A40813-6C7E-BE4A-BD25-3AD643088495}" srcOrd="9" destOrd="0" presId="urn:microsoft.com/office/officeart/2005/8/layout/chevron2"/>
    <dgm:cxn modelId="{9667E175-C497-114F-AA99-ABB0CAD71098}" type="presParOf" srcId="{CDAE6501-5F0D-894B-A437-012F355586F2}" destId="{CEB77CDB-98BF-8141-BDE0-7F5C672EA33F}" srcOrd="10" destOrd="0" presId="urn:microsoft.com/office/officeart/2005/8/layout/chevron2"/>
    <dgm:cxn modelId="{9EA5561C-2F55-9647-AF57-2C71022AB53A}" type="presParOf" srcId="{CEB77CDB-98BF-8141-BDE0-7F5C672EA33F}" destId="{15D494E3-2A0F-904A-8B1A-813A3FD12DAF}" srcOrd="0" destOrd="0" presId="urn:microsoft.com/office/officeart/2005/8/layout/chevron2"/>
    <dgm:cxn modelId="{B6CCE8F1-7D6C-0645-B3AB-4F83BA268A40}" type="presParOf" srcId="{CEB77CDB-98BF-8141-BDE0-7F5C672EA33F}" destId="{DE942196-F884-7F40-9F2D-53990D2A4B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523B7-1797-3C42-8BF6-17E97D73779D}">
      <dsp:nvSpPr>
        <dsp:cNvPr id="0" name=""/>
        <dsp:cNvSpPr/>
      </dsp:nvSpPr>
      <dsp:spPr>
        <a:xfrm rot="5400000">
          <a:off x="-113050" y="115220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</a:t>
          </a:r>
        </a:p>
      </dsp:txBody>
      <dsp:txXfrm rot="-5400000">
        <a:off x="1" y="265954"/>
        <a:ext cx="527570" cy="226102"/>
      </dsp:txXfrm>
    </dsp:sp>
    <dsp:sp modelId="{070C03AE-6170-6148-B3E2-2A189B070A59}">
      <dsp:nvSpPr>
        <dsp:cNvPr id="0" name=""/>
        <dsp:cNvSpPr/>
      </dsp:nvSpPr>
      <dsp:spPr>
        <a:xfrm rot="5400000">
          <a:off x="2222011" y="-1692272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6254D-C245-D841-9868-4873F732D348}">
      <dsp:nvSpPr>
        <dsp:cNvPr id="0" name=""/>
        <dsp:cNvSpPr/>
      </dsp:nvSpPr>
      <dsp:spPr>
        <a:xfrm rot="5400000">
          <a:off x="-113050" y="768583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919317"/>
        <a:ext cx="527570" cy="226102"/>
      </dsp:txXfrm>
    </dsp:sp>
    <dsp:sp modelId="{B8619E10-A4F2-3448-8D36-35859BDD0414}">
      <dsp:nvSpPr>
        <dsp:cNvPr id="0" name=""/>
        <dsp:cNvSpPr/>
      </dsp:nvSpPr>
      <dsp:spPr>
        <a:xfrm rot="5400000">
          <a:off x="2222011" y="-1038909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A14CC-352C-424D-956A-ECCD1772F81C}">
      <dsp:nvSpPr>
        <dsp:cNvPr id="0" name=""/>
        <dsp:cNvSpPr/>
      </dsp:nvSpPr>
      <dsp:spPr>
        <a:xfrm rot="5400000">
          <a:off x="-113050" y="1421945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1572679"/>
        <a:ext cx="527570" cy="226102"/>
      </dsp:txXfrm>
    </dsp:sp>
    <dsp:sp modelId="{BCA5348B-136E-184D-8C4D-C5EB0D8CADD9}">
      <dsp:nvSpPr>
        <dsp:cNvPr id="0" name=""/>
        <dsp:cNvSpPr/>
      </dsp:nvSpPr>
      <dsp:spPr>
        <a:xfrm rot="5400000">
          <a:off x="2222011" y="-385546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5AB77-82B4-B648-BD11-209A4AE0B6E4}">
      <dsp:nvSpPr>
        <dsp:cNvPr id="0" name=""/>
        <dsp:cNvSpPr/>
      </dsp:nvSpPr>
      <dsp:spPr>
        <a:xfrm rot="5400000">
          <a:off x="-113050" y="2075308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2226042"/>
        <a:ext cx="527570" cy="226102"/>
      </dsp:txXfrm>
    </dsp:sp>
    <dsp:sp modelId="{6DA8B385-B66E-DD41-BB12-81C56146297C}">
      <dsp:nvSpPr>
        <dsp:cNvPr id="0" name=""/>
        <dsp:cNvSpPr/>
      </dsp:nvSpPr>
      <dsp:spPr>
        <a:xfrm rot="5400000">
          <a:off x="2222011" y="267816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B00DA-2F38-F640-908E-929032F58109}">
      <dsp:nvSpPr>
        <dsp:cNvPr id="0" name=""/>
        <dsp:cNvSpPr/>
      </dsp:nvSpPr>
      <dsp:spPr>
        <a:xfrm rot="5400000">
          <a:off x="-113050" y="2728671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2879405"/>
        <a:ext cx="527570" cy="226102"/>
      </dsp:txXfrm>
    </dsp:sp>
    <dsp:sp modelId="{34946A9E-0B5D-B746-8508-FEDB2A970E38}">
      <dsp:nvSpPr>
        <dsp:cNvPr id="0" name=""/>
        <dsp:cNvSpPr/>
      </dsp:nvSpPr>
      <dsp:spPr>
        <a:xfrm rot="5400000">
          <a:off x="2222011" y="921179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494E3-2A0F-904A-8B1A-813A3FD12DAF}">
      <dsp:nvSpPr>
        <dsp:cNvPr id="0" name=""/>
        <dsp:cNvSpPr/>
      </dsp:nvSpPr>
      <dsp:spPr>
        <a:xfrm rot="5400000">
          <a:off x="-113050" y="3382034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End</a:t>
          </a:r>
        </a:p>
      </dsp:txBody>
      <dsp:txXfrm rot="-5400000">
        <a:off x="1" y="3532768"/>
        <a:ext cx="527570" cy="226102"/>
      </dsp:txXfrm>
    </dsp:sp>
    <dsp:sp modelId="{DE942196-F884-7F40-9F2D-53990D2A4BD4}">
      <dsp:nvSpPr>
        <dsp:cNvPr id="0" name=""/>
        <dsp:cNvSpPr/>
      </dsp:nvSpPr>
      <dsp:spPr>
        <a:xfrm rot="5400000">
          <a:off x="2222011" y="1574542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07668-3684-0247-BB64-7A66617D66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9A8BA-5FAF-324F-B292-B5BFDBF6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1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74E9B-20C7-46DC-1561-6B1FE047D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25F54-2329-73C4-3B60-7278148A6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39F91-C9C4-7F43-D243-15ABEC8F7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1988-B293-2DF5-859B-CE73A475C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B603-7510-AD02-6D35-A55B17B6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94987-16B5-31DE-6F59-1F9FF8A57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0B7EF-EB1C-17FE-E6F8-80737102D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99A01-9EAC-E6F5-F641-DDFE56E4B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1668D-D729-8FF7-1DD1-7F1C7ECA5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3B94C-AA87-AE2B-D409-5DB06E401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69A54-4AFC-AF7E-123F-52A14FC3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AA6A-F496-949F-CB3E-19A929D10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B495-1A70-6935-FA98-C965834E8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77225-73D0-9034-E1C3-2E3693DE6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C1E5F-9B91-EA26-C73F-484CC4981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4BD8-668F-C164-CA9F-C4D0FFD7F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8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036FE-8CF5-F56B-67AB-CC60B7E4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9460EF-9377-93BD-AD3D-18EDD0CFE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17FB9-BBCE-B683-E5D1-EAE19AE6F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BEE6-8C9A-22DA-8600-CD3A368DF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5887-5049-C5F2-04E3-B1C9EE61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61D20-4CC6-6693-668C-84194FA73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244AF-9A7D-35F0-773F-901F267A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F3072-5579-43BC-098C-FA576E0B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9940-1846-EC2B-D1B3-607D8906E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19CDFC-BE78-C066-5B84-CAB74C48E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741F8-2102-A1A2-E37B-5AF3EF48E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E9F38-7490-BBD7-E44B-FB7E90082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0E22-5E09-D4B5-4BC4-F6CBFE7A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42BDE-F4F9-C16D-9E47-8367435F8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A1C3E-615B-D100-5CB7-9A620BF60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EA388-9466-90BE-17A7-362983545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58E22-8CB0-E9E0-5D7C-BCB26B733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AF48C-82A9-26BF-04D7-1ED16CDC2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21C24-DAD1-2E5F-4FCF-93DB08278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2685-EC52-89C1-D382-2D70A3731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AD5B-D07D-A185-3F9E-E0F75855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F9D972-618C-EF3F-CFBD-4B4F8883E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8E503-CA3A-564E-2E05-25E6501EC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97EB-54EF-433B-64A6-E0648FB55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2E8-D166-F002-5219-AE397FFD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2FD70-3783-7AF1-39D2-7AA4D146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DD9C-D0E7-EE8F-1DF4-F3867846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3407-C477-498E-140B-4F12E584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56B6-32CB-1052-CCB9-5EB41382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B639-4EE6-944A-1FE0-B1222394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071B-21D1-6873-15C4-D16AD4DA8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E057-68F4-D8D5-5198-F3DC1EEC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468B-EFAA-7A5C-727A-198B35C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44FF-0732-F998-9E07-50A90C8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6EE65-979B-83D0-5523-F1A7404D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272B-560E-CB69-ADCB-37E477A9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E76E-9E85-BF06-A5A8-F80AAB9B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6931-FAC9-828E-82F3-708D047E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27B7-83EB-F6DF-54CF-2536BC9F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FB59-5808-C9A9-33DD-CC2D5D6E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9163-407E-0434-9B9B-600D1912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68EF-183B-30B7-BB1D-357CD92D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97C8-35B9-F94B-0120-474BEA13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2372-C75C-C146-1F9E-D728AAB5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4A1E-2292-8EBF-2C34-7B5D106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AEDD-FD67-A530-347D-D705C3F7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35B7-E441-D0C3-9831-CA6D982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1F68-474A-4D8F-80F5-D42123C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662C-57E8-ABA2-CFBC-1498CF57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FA62-6F5A-058D-326E-2DCEBE25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4001-97A4-8D5F-BEC3-AE16CC75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CC1D-C182-8F31-F2B8-9BA49A71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8ECF-50B5-2F8A-9A45-9D4477D7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1DD96-C6F8-9C91-16D0-D9F070FF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37B5-7725-BCA4-B33C-D886BC4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6841-D729-9626-0F0B-2D995D27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4CF7-DE9C-E2B8-8BE9-53BD0BE4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FC44-19EC-A4E0-C818-693B9125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E4331-8461-7A0C-1412-1D7E5590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CAA64-8656-F10A-3A9A-FF696666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3ABB-7D24-24C7-D5B5-1AFAEE0D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0E58-8F4F-AF49-033A-FDB0A38A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477EB-A76B-B25B-1F56-510B3396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A786-2DC9-7710-6FA6-E9055C87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BD10B-8FF1-9AA7-A1FF-5FDBF1F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39FC1-DD65-00E0-AB30-F474069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30017-3EE4-61F4-4B97-4138161A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3B260-E37D-7767-C004-B1404A9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B7D6-70A5-A1DE-1E5E-7B5FCC4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7A10B-7230-BDB5-330B-DD102F6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71D3-2646-7E10-5852-75774A15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D18F-B8D4-A080-0C57-9F590757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EEFC3-06B0-ED17-E1DC-F7C4CA26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24E9-C804-E420-B9D3-7EE68A91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8C281-4F4F-420B-51E8-A0FD0C7E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B141-0D3B-517E-E45E-CE38F3DF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844B-0DB6-6B84-A137-94CBA99A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ABD42-A05D-C9D1-D500-9A4DC908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AF0C-6F71-90B8-51EB-58588FA2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0065-E75C-0107-5FCF-326A8005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6E3C-9281-15FF-7F4A-A316A354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7BBCC-5910-9E54-8D1A-F01931C5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77BF9-D340-AC4E-0BB7-FC4392CF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31F0-1BA3-818E-89BC-C7E909D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8151-8067-2F2C-49EC-D5D5175A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A8BA-834B-AB3F-4E63-E327EA47E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C8AD-F64B-B0D4-2AC6-C2831719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EA865C-A7B5-63C8-E36A-0AC69E040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C3E68FA2-907A-63D7-66F1-A8AB6586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99" y="405054"/>
            <a:ext cx="2912564" cy="58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3703C-AD25-700C-5850-7C5A201C615C}"/>
              </a:ext>
            </a:extLst>
          </p:cNvPr>
          <p:cNvSpPr txBox="1"/>
          <p:nvPr/>
        </p:nvSpPr>
        <p:spPr>
          <a:xfrm>
            <a:off x="309698" y="2724740"/>
            <a:ext cx="8062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𝛼</a:t>
            </a:r>
            <a:r>
              <a:rPr lang="en-US" sz="5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lphaPoint</a:t>
            </a:r>
            <a:r>
              <a:rPr lang="en-US" sz="5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Capital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7371C-BB1D-931A-7F93-F3123E67A549}"/>
              </a:ext>
            </a:extLst>
          </p:cNvPr>
          <p:cNvSpPr txBox="1"/>
          <p:nvPr/>
        </p:nvSpPr>
        <p:spPr>
          <a:xfrm>
            <a:off x="9875371" y="990600"/>
            <a:ext cx="178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10, 2024</a:t>
            </a:r>
          </a:p>
        </p:txBody>
      </p:sp>
    </p:spTree>
    <p:extLst>
      <p:ext uri="{BB962C8B-B14F-4D97-AF65-F5344CB8AC3E}">
        <p14:creationId xmlns:p14="http://schemas.microsoft.com/office/powerpoint/2010/main" val="189280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D0F48-D195-2C8A-933A-6CFE91D46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64647-4134-C4F4-1009-B85876CE858B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422CAB07-104A-0E20-3447-525F2FA4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AB9E4A-8D8D-9F00-CF81-3B8F8F3EBBA6}"/>
              </a:ext>
            </a:extLst>
          </p:cNvPr>
          <p:cNvSpPr txBox="1"/>
          <p:nvPr/>
        </p:nvSpPr>
        <p:spPr>
          <a:xfrm>
            <a:off x="377818" y="340499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Backtesting</a:t>
            </a:r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Results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69983-8BD8-B43D-476E-92DDA190420B}"/>
              </a:ext>
            </a:extLst>
          </p:cNvPr>
          <p:cNvSpPr txBox="1"/>
          <p:nvPr/>
        </p:nvSpPr>
        <p:spPr>
          <a:xfrm>
            <a:off x="480868" y="1120676"/>
            <a:ext cx="113232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Period: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4 years (2019–2022) used to calibrate pair selection, entry/exit thresholds, and stop-loss optimization.</a:t>
            </a:r>
          </a:p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Period: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1 year (2023) used to validate the strategy’s performance on data outside the training set.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4FDD4-28DA-FABB-F7F8-DB978F8C7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2" y="2996821"/>
            <a:ext cx="7772400" cy="1679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DAF2D-8157-2437-DCA2-9E1A863498D6}"/>
              </a:ext>
            </a:extLst>
          </p:cNvPr>
          <p:cNvSpPr txBox="1"/>
          <p:nvPr/>
        </p:nvSpPr>
        <p:spPr>
          <a:xfrm>
            <a:off x="630382" y="4977326"/>
            <a:ext cx="3713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Optimized Pair Parameters and Performance Metrics</a:t>
            </a:r>
            <a:endParaRPr lang="en-U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6358-4105-D1EC-1ACF-426DC896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20725-E93E-55B0-5678-702B07C7023F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ACA4B140-D4A8-F8B4-20EC-E8C7E619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7D2833-2B00-0F35-C53B-50DB5E66CB18}"/>
              </a:ext>
            </a:extLst>
          </p:cNvPr>
          <p:cNvSpPr txBox="1"/>
          <p:nvPr/>
        </p:nvSpPr>
        <p:spPr>
          <a:xfrm>
            <a:off x="490361" y="340500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Attribution &amp; Return Decomposition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BF468-9A1D-470F-029B-95D9B2F9FF68}"/>
              </a:ext>
            </a:extLst>
          </p:cNvPr>
          <p:cNvSpPr txBox="1"/>
          <p:nvPr/>
        </p:nvSpPr>
        <p:spPr>
          <a:xfrm>
            <a:off x="185560" y="4063751"/>
            <a:ext cx="11551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Market-Neutral Allocation</a:t>
            </a:r>
            <a:r>
              <a:rPr lang="en-US" dirty="0"/>
              <a:t>: Negligible allocation effect confirms the strategy's independence from sector or market-wide movements.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Selection-Driven Returns</a:t>
            </a:r>
            <a:r>
              <a:rPr lang="en-US" dirty="0"/>
              <a:t>: Strategy performance overwhelmingly driven by selection effects, showcasing the success of pair selection and entry/exit timing.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Alpha Generation</a:t>
            </a:r>
            <a:r>
              <a:rPr lang="en-US" dirty="0"/>
              <a:t>: Idiosyncratic stock-pair trades and mean-reversion profits dominate returns, with residuals capturing reversion dynamics beyond benchmark explanations.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Low Benchmark Dependency</a:t>
            </a:r>
            <a:r>
              <a:rPr lang="en-US" dirty="0"/>
              <a:t>: Extremely small R-squared values at the pair level highlight minimal reliance on benchmark-driven returns.  </a:t>
            </a:r>
          </a:p>
        </p:txBody>
      </p:sp>
      <p:pic>
        <p:nvPicPr>
          <p:cNvPr id="7" name="Picture 6" descr="A graph showing a number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E0F7B775-16D4-BE56-EEAC-78DE8D0CC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1" y="896362"/>
            <a:ext cx="5730330" cy="306741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E3AD080-1970-6C70-8BBD-AD72110A9C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92" t="25131" b="41014"/>
          <a:stretch/>
        </p:blipFill>
        <p:spPr>
          <a:xfrm>
            <a:off x="6846123" y="1702952"/>
            <a:ext cx="4890656" cy="1305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A21FCF-AA4A-5D7B-F461-321FDBB449C1}"/>
              </a:ext>
            </a:extLst>
          </p:cNvPr>
          <p:cNvSpPr txBox="1"/>
          <p:nvPr/>
        </p:nvSpPr>
        <p:spPr>
          <a:xfrm>
            <a:off x="8058389" y="3152001"/>
            <a:ext cx="2466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Pair-level attribution (Top 5 pairs)</a:t>
            </a:r>
          </a:p>
        </p:txBody>
      </p:sp>
    </p:spTree>
    <p:extLst>
      <p:ext uri="{BB962C8B-B14F-4D97-AF65-F5344CB8AC3E}">
        <p14:creationId xmlns:p14="http://schemas.microsoft.com/office/powerpoint/2010/main" val="395840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B891A-CF75-E0BB-D2A0-5374B2AB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E6ADF-2EA8-5F87-8D3E-5024D528CC68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DEA4463C-CB1E-0E32-2309-F07448F1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6A25D-25CB-F8C5-C113-D19028F19C87}"/>
              </a:ext>
            </a:extLst>
          </p:cNvPr>
          <p:cNvSpPr txBox="1"/>
          <p:nvPr/>
        </p:nvSpPr>
        <p:spPr>
          <a:xfrm>
            <a:off x="391886" y="340499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 Summary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0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B88AA4-EC4C-987F-8147-C9FC61FC9924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D8E1AB99-2620-221F-599E-38CC9589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C6E8D-3223-922C-391F-EE9C4687A9A5}"/>
              </a:ext>
            </a:extLst>
          </p:cNvPr>
          <p:cNvSpPr txBox="1"/>
          <p:nvPr/>
        </p:nvSpPr>
        <p:spPr>
          <a:xfrm>
            <a:off x="391886" y="575024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 Overview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9BCB4-22BB-FC4E-1A32-E8B63FB5C2ED}"/>
              </a:ext>
            </a:extLst>
          </p:cNvPr>
          <p:cNvSpPr txBox="1"/>
          <p:nvPr/>
        </p:nvSpPr>
        <p:spPr>
          <a:xfrm>
            <a:off x="391886" y="2143604"/>
            <a:ext cx="106480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Capital LP (“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 is a market-neutral investment firm specializing in statistical arbitrage within the U.S. 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sector. Our proprietary models identify inefficiencies in cointegrated stock pairs, executing precise mean-reversion opportunities. By leveraging advanced quantitative research and sector-specific expertise,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delivers consistent alpha for investors seeking uncorrelated, risk-adjusted returns. Through disciplined execution and rigorous attention to risk management,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positioned to deliver consistent results across varying market environments.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Statement</a:t>
            </a:r>
          </a:p>
          <a:p>
            <a:pPr algn="just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set a new standard for alpha generation by combining advanced statistical methods, disciplined risk frameworks, and a commitment to innovation.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built to deliver superior, uncorrelated returns while safeguarding capital and continuously evolving through innovation to meet the changing needs of investors.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201BF-5CE5-C26D-E6AF-F5B6C681A520}"/>
              </a:ext>
            </a:extLst>
          </p:cNvPr>
          <p:cNvSpPr txBox="1"/>
          <p:nvPr/>
        </p:nvSpPr>
        <p:spPr>
          <a:xfrm>
            <a:off x="391886" y="143643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Delivering Alpha Beyond Correlation</a:t>
            </a:r>
          </a:p>
        </p:txBody>
      </p:sp>
    </p:spTree>
    <p:extLst>
      <p:ext uri="{BB962C8B-B14F-4D97-AF65-F5344CB8AC3E}">
        <p14:creationId xmlns:p14="http://schemas.microsoft.com/office/powerpoint/2010/main" val="42102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BB46C-C5B8-CF73-081A-932EFD2D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B1174-B4D4-CEF9-1012-8C4EB50D11A0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464F6C0F-AB0B-D075-7509-E648AA73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F73F0C-042A-6C37-DBB8-E89C8BF12E1B}"/>
              </a:ext>
            </a:extLst>
          </p:cNvPr>
          <p:cNvSpPr txBox="1"/>
          <p:nvPr/>
        </p:nvSpPr>
        <p:spPr>
          <a:xfrm>
            <a:off x="391886" y="575024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 Focus &amp; Opportunities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30E39-CA14-8721-52FA-C9359E80F9B1}"/>
              </a:ext>
            </a:extLst>
          </p:cNvPr>
          <p:cNvSpPr txBox="1"/>
          <p:nvPr/>
        </p:nvSpPr>
        <p:spPr>
          <a:xfrm>
            <a:off x="391885" y="1120676"/>
            <a:ext cx="6687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the Energy Sector?</a:t>
            </a:r>
          </a:p>
          <a:p>
            <a:pPr algn="just"/>
            <a:endParaRPr lang="en-US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Fundamentals: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cornerstone of global economic activity, backed by stable demand and advancements in clean and traditional energy.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Dispersion &amp; Correlation: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dispersion and moderate correlation create ideal conditions for mean-reversion strategies.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Volatility Creates Alpha: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Elevated sector volatility provides consistent alpha-generation potential, outperforming other sectors.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Statistical Stability: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Hurst Exponent confirms strong mean-reversion tendencies, perfectly aligning with our approach.</a:t>
            </a: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Opportunities for Investors</a:t>
            </a:r>
          </a:p>
          <a:p>
            <a:pPr algn="just"/>
            <a:endParaRPr lang="en-US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 in Pair Selection: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alpha through statistical misalignments in cointegrated stock pairs with a disciplined approach.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Uncorrelated Returns: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 risk-adjusted, market-neutral performance independent of broader market trends.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 Efficiency: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returns through dynamic rebalancing and robust risk management.</a:t>
            </a:r>
          </a:p>
          <a:p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A6D04-DD7A-4E3C-28BA-60D04FEDE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896" y="3851014"/>
            <a:ext cx="3553954" cy="1946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18299-0482-0122-E873-BAB6AD5A3D3D}"/>
              </a:ext>
            </a:extLst>
          </p:cNvPr>
          <p:cNvSpPr txBox="1"/>
          <p:nvPr/>
        </p:nvSpPr>
        <p:spPr>
          <a:xfrm>
            <a:off x="7659585" y="5830248"/>
            <a:ext cx="45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S&amp;P 500 Sector Analysis (2024): Key Metrics for Statistical Arbitrage</a:t>
            </a:r>
            <a:endParaRPr lang="en-U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372C6-D803-DC79-7291-C3ECA62E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479"/>
          <a:stretch/>
        </p:blipFill>
        <p:spPr>
          <a:xfrm>
            <a:off x="7079673" y="837578"/>
            <a:ext cx="5082569" cy="2614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BEE78-C037-20C9-35FF-C84E92B089D2}"/>
              </a:ext>
            </a:extLst>
          </p:cNvPr>
          <p:cNvSpPr txBox="1"/>
          <p:nvPr/>
        </p:nvSpPr>
        <p:spPr>
          <a:xfrm>
            <a:off x="7556666" y="3352172"/>
            <a:ext cx="45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-Month </a:t>
            </a:r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olling </a:t>
            </a:r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tandard </a:t>
            </a:r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eviation of Returns by Sector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E4ADF-E6D3-321B-AD3C-11B7A8E21169}"/>
              </a:ext>
            </a:extLst>
          </p:cNvPr>
          <p:cNvSpPr/>
          <p:nvPr/>
        </p:nvSpPr>
        <p:spPr>
          <a:xfrm>
            <a:off x="7897091" y="4489533"/>
            <a:ext cx="3903024" cy="15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B72E-BA1F-D866-15BD-CB757D84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E88801-C8AE-9046-EF67-827363AF1BDC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3C98F6AB-84ED-615B-A2F1-89C0BA8D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4376-0F28-7D98-93A0-ACAC9684C988}"/>
              </a:ext>
            </a:extLst>
          </p:cNvPr>
          <p:cNvSpPr txBox="1"/>
          <p:nvPr/>
        </p:nvSpPr>
        <p:spPr>
          <a:xfrm>
            <a:off x="391886" y="575024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Creation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CD339-A5F9-146E-E3CD-60DE78E0375D}"/>
              </a:ext>
            </a:extLst>
          </p:cNvPr>
          <p:cNvSpPr txBox="1"/>
          <p:nvPr/>
        </p:nvSpPr>
        <p:spPr>
          <a:xfrm>
            <a:off x="391886" y="1120676"/>
            <a:ext cx="6267337" cy="516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Pairs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historical price data to compute correlations and identify relationships within the Energy sector.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Conduct cointegration testing to select statistically stable, mean-reverting pairs.</a:t>
            </a:r>
          </a:p>
          <a:p>
            <a:pPr algn="just"/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 startAt="2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Optimization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entry/exit thresholds and rolling window sizes to enhance signal accuracy and adapt to market dynamics.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dollar-value weighting to ensure consistent exposure across pairs.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 startAt="3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Rules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stop-loss thresholds to limit risk and preserve capital during extreme spread divergence.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rebalancing intervals to minimize costs and maintain portfolio alignment.</a:t>
            </a:r>
          </a:p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8F7BD-A58C-D5DD-8D7A-EADBBDB4E8CA}"/>
              </a:ext>
            </a:extLst>
          </p:cNvPr>
          <p:cNvSpPr txBox="1"/>
          <p:nvPr/>
        </p:nvSpPr>
        <p:spPr>
          <a:xfrm>
            <a:off x="8385426" y="5494361"/>
            <a:ext cx="162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flowchart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D3DB720-2447-D246-6E8D-528C436BE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062433"/>
              </p:ext>
            </p:extLst>
          </p:nvPr>
        </p:nvGraphicFramePr>
        <p:xfrm>
          <a:off x="7043538" y="1404194"/>
          <a:ext cx="4406340" cy="402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E8C0A5-DC30-22B4-D8AA-50F7D65AE785}"/>
              </a:ext>
            </a:extLst>
          </p:cNvPr>
          <p:cNvSpPr txBox="1"/>
          <p:nvPr/>
        </p:nvSpPr>
        <p:spPr>
          <a:xfrm>
            <a:off x="7792278" y="1497496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70B7E-E422-1218-34FE-B52C7999AC5A}"/>
              </a:ext>
            </a:extLst>
          </p:cNvPr>
          <p:cNvSpPr txBox="1"/>
          <p:nvPr/>
        </p:nvSpPr>
        <p:spPr>
          <a:xfrm>
            <a:off x="7792277" y="2172778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AE34-C615-906F-980D-78013AAB696D}"/>
              </a:ext>
            </a:extLst>
          </p:cNvPr>
          <p:cNvSpPr txBox="1"/>
          <p:nvPr/>
        </p:nvSpPr>
        <p:spPr>
          <a:xfrm>
            <a:off x="7792277" y="2817839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Cointegration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F220F-2087-6E0A-651E-CF735B978C07}"/>
              </a:ext>
            </a:extLst>
          </p:cNvPr>
          <p:cNvSpPr txBox="1"/>
          <p:nvPr/>
        </p:nvSpPr>
        <p:spPr>
          <a:xfrm>
            <a:off x="7792276" y="3478368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C2ABD-6AFC-C8CE-AB2C-048065C106CB}"/>
              </a:ext>
            </a:extLst>
          </p:cNvPr>
          <p:cNvSpPr txBox="1"/>
          <p:nvPr/>
        </p:nvSpPr>
        <p:spPr>
          <a:xfrm>
            <a:off x="7792276" y="4120276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AD25B-005D-C37D-27CE-BA29A5D399ED}"/>
              </a:ext>
            </a:extLst>
          </p:cNvPr>
          <p:cNvSpPr txBox="1"/>
          <p:nvPr/>
        </p:nvSpPr>
        <p:spPr>
          <a:xfrm>
            <a:off x="7792276" y="4744951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Construction</a:t>
            </a:r>
          </a:p>
        </p:txBody>
      </p:sp>
    </p:spTree>
    <p:extLst>
      <p:ext uri="{BB962C8B-B14F-4D97-AF65-F5344CB8AC3E}">
        <p14:creationId xmlns:p14="http://schemas.microsoft.com/office/powerpoint/2010/main" val="14863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5F217-7315-B8C9-826A-B747D4E70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9029D4-4E4C-03F5-DC4E-F2582718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999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D0E79-F223-C2FD-B7DD-C3974A8FD7A7}"/>
              </a:ext>
            </a:extLst>
          </p:cNvPr>
          <p:cNvSpPr txBox="1"/>
          <p:nvPr/>
        </p:nvSpPr>
        <p:spPr>
          <a:xfrm>
            <a:off x="6132283" y="1177542"/>
            <a:ext cx="5193578" cy="5105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Liquidity: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consists of the most highly-traded U.S. energy in the SP500, allowing us to greatly expand our trading capacity.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Flexibility: </a:t>
            </a:r>
            <a:r>
              <a:rPr lang="en-US" sz="160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our high liquidity, our withdrawal lock-ups are much more flexible, especially compared to peers.</a:t>
            </a:r>
            <a:endParaRPr lang="en-US" sz="1600" b="1" i="0" u="none" strike="noStrike" dirty="0">
              <a:solidFill>
                <a:schemeClr val="tx1">
                  <a:alpha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Agility: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small team, we are nimble and able to adapt quickly to changing market conditions, seizing opportunities as they arise. We prioritize creative investment approaches and concentrate on high-conviction ideas to deliver value.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High-Touch Approach: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compact size allows for a more personalized relationship with investors, ensuring direct communication and tailored attention to client needs. Each investor is a priority, and we are deeply committed to building long-term, trusted partnerships.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Talent-Driven: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team comprises of highly ambitious professionals with exceptional backgrounds in finance and mathematics.</a:t>
            </a:r>
            <a:endParaRPr lang="en-US" sz="1600" b="1" dirty="0">
              <a:solidFill>
                <a:schemeClr val="tx1">
                  <a:alpha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i="0" u="none" strike="noStrike" dirty="0">
              <a:solidFill>
                <a:schemeClr val="tx1">
                  <a:alpha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A602D-A096-062E-2B57-A18FB2C5959D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C0A0489E-132C-C27D-A58F-7E8AEDE1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12D36-EFB8-7495-BD60-682B9242AAED}"/>
              </a:ext>
            </a:extLst>
          </p:cNvPr>
          <p:cNvSpPr txBox="1"/>
          <p:nvPr/>
        </p:nvSpPr>
        <p:spPr>
          <a:xfrm>
            <a:off x="6723971" y="575024"/>
            <a:ext cx="401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Advantage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44CD-17E7-369E-B726-4F5A7B48D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3BC2E-8EF0-D7C5-DCA2-048FFF706661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FD53E077-25EE-788D-8474-620807F8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83FF5-85BC-C218-7C3B-CFB213770D23}"/>
              </a:ext>
            </a:extLst>
          </p:cNvPr>
          <p:cNvSpPr txBox="1"/>
          <p:nvPr/>
        </p:nvSpPr>
        <p:spPr>
          <a:xfrm>
            <a:off x="391886" y="289583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&amp; Execution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3B50-D339-4F87-3456-A7D2B4B72DB4}"/>
              </a:ext>
            </a:extLst>
          </p:cNvPr>
          <p:cNvSpPr txBox="1"/>
          <p:nvPr/>
        </p:nvSpPr>
        <p:spPr>
          <a:xfrm>
            <a:off x="391886" y="1255113"/>
            <a:ext cx="111197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 Monitoring and Rebalancing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monitoring of all trade signals ensures precision in capturing market inefficiencies.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Monthly rebalancing adjusts portfolio weights and updates cointegrated pairs to reflect changing dynamics.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Execution Framework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Trades executed exclusively in high-volume Energy sector stocks to minimize slippage and transaction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transaction cost of 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0.065% per stock/transaction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based on NYSE benchmarks for cost efficiency.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Scope and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 and trading 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20+ carefully selected tickers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ensuring statistical stability and market liquidity.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Management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Carefully calibrated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stop-loss orders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cap downside risk and safeguard capita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optimization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of stop-loss thresholds, ranging from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1.65 to 3.2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(incremented by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ensures a strategic balance between risk mitigation and return maximization.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 Leverage Utilization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Leveraging our capital at a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6:1 ratio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aligned with FINRA’s 15-20% margin requirements for market-neutral equity portfolios, we amplify return potential while adhering to rigorous risk management protocols. This disciplined approach ensures efficient capital deployment without compromising portfolio integrity.</a:t>
            </a:r>
          </a:p>
          <a:p>
            <a:pPr algn="just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12BF7-3C7B-B0FC-44B9-A2B74516E57E}"/>
              </a:ext>
            </a:extLst>
          </p:cNvPr>
          <p:cNvSpPr txBox="1"/>
          <p:nvPr/>
        </p:nvSpPr>
        <p:spPr>
          <a:xfrm>
            <a:off x="391886" y="820440"/>
            <a:ext cx="679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Precision-driven execution for market-neutral excellence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F21C-5E74-3F77-DC5C-8E7396EA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B5385-3C17-0BC2-C40E-B957FCFE02D8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0233A8DF-C7B2-2903-45EE-45005A07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DD5186-A0AA-4C1D-C97F-D096ADA1008E}"/>
              </a:ext>
            </a:extLst>
          </p:cNvPr>
          <p:cNvSpPr txBox="1"/>
          <p:nvPr/>
        </p:nvSpPr>
        <p:spPr>
          <a:xfrm>
            <a:off x="405954" y="382703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 Lifecycle Example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75C2276F-F979-490A-9D68-05872CA42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211" y="944616"/>
            <a:ext cx="7867578" cy="54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6449-66D6-0FAC-9B0D-EA8E968F9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C903F-D07B-55F7-94CA-3F844B1E4897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11A47908-C196-AAC2-F2B9-BF36AE40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9F4F02-D2CD-AB46-1587-2A49233C877A}"/>
              </a:ext>
            </a:extLst>
          </p:cNvPr>
          <p:cNvSpPr txBox="1"/>
          <p:nvPr/>
        </p:nvSpPr>
        <p:spPr>
          <a:xfrm>
            <a:off x="377818" y="326432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Performance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graph of red and blue lines&#10;&#10;Description automatically generated">
            <a:extLst>
              <a:ext uri="{FF2B5EF4-FFF2-40B4-BE49-F238E27FC236}">
                <a16:creationId xmlns:a16="http://schemas.microsoft.com/office/drawing/2014/main" id="{C4B550EF-D9A0-D83D-C2FC-66D8DD803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45" y="853438"/>
            <a:ext cx="9763709" cy="53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0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9A191-6682-B6B3-51EB-8E82D0068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3AD5A0-8934-B6B6-E3B1-8FAC50A0C6C7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50648FA8-DEC7-87D2-27B7-77F6E910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30D622-A0A5-AEFE-198A-2F600E92FCD1}"/>
              </a:ext>
            </a:extLst>
          </p:cNvPr>
          <p:cNvSpPr txBox="1"/>
          <p:nvPr/>
        </p:nvSpPr>
        <p:spPr>
          <a:xfrm>
            <a:off x="377818" y="326432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Performance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E5F0B-873E-AC97-3C46-04DA91D7B678}"/>
              </a:ext>
            </a:extLst>
          </p:cNvPr>
          <p:cNvSpPr txBox="1"/>
          <p:nvPr/>
        </p:nvSpPr>
        <p:spPr>
          <a:xfrm>
            <a:off x="377818" y="2341021"/>
            <a:ext cx="112322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Resilience in Volatile Markets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Delivered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52.6%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in 2020 vs. benchmark’s -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20.9%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capitalizing on market downturns with stability.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Superior Risk Efficiency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Sharpe Ratio of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0.68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(vs.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0.53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benchmark) and lower volatility (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vs.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reflect disciplined risk management.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Drawdown Control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Maximum drawdown of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-19.3%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 benchmark’s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-63%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prioritizing capital preservation for risk-averse investors.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Limited Upside in Bull Markets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Underperformed during rallies, with a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-0.8%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in 2022 vs. benchmark’s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56.1%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signaling refinement opportunities for capturing momentum.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CE27F-14AE-984E-28FD-22944130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3" y="1224708"/>
            <a:ext cx="5552787" cy="56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BBEAB-2469-F1DA-9378-2D73ACD91139}"/>
              </a:ext>
            </a:extLst>
          </p:cNvPr>
          <p:cNvSpPr txBox="1"/>
          <p:nvPr/>
        </p:nvSpPr>
        <p:spPr>
          <a:xfrm>
            <a:off x="6456219" y="1509609"/>
            <a:ext cx="214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 performance summary</a:t>
            </a:r>
          </a:p>
        </p:txBody>
      </p:sp>
    </p:spTree>
    <p:extLst>
      <p:ext uri="{BB962C8B-B14F-4D97-AF65-F5344CB8AC3E}">
        <p14:creationId xmlns:p14="http://schemas.microsoft.com/office/powerpoint/2010/main" val="240066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1008</Words>
  <Application>Microsoft Office PowerPoint</Application>
  <PresentationFormat>Widescreen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Menlo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Zakarya Mehdi</dc:creator>
  <cp:lastModifiedBy>Eric Recchia</cp:lastModifiedBy>
  <cp:revision>98</cp:revision>
  <dcterms:created xsi:type="dcterms:W3CDTF">2024-05-23T05:11:10Z</dcterms:created>
  <dcterms:modified xsi:type="dcterms:W3CDTF">2024-12-10T21:42:59Z</dcterms:modified>
</cp:coreProperties>
</file>