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5"/>
  </p:notesMasterIdLst>
  <p:sldIdLst>
    <p:sldId id="256" r:id="rId2"/>
    <p:sldId id="284" r:id="rId3"/>
    <p:sldId id="285" r:id="rId4"/>
    <p:sldId id="286" r:id="rId5"/>
    <p:sldId id="288" r:id="rId6"/>
    <p:sldId id="276" r:id="rId7"/>
    <p:sldId id="278" r:id="rId8"/>
    <p:sldId id="279" r:id="rId9"/>
    <p:sldId id="287" r:id="rId10"/>
    <p:sldId id="280" r:id="rId11"/>
    <p:sldId id="281" r:id="rId12"/>
    <p:sldId id="282" r:id="rId13"/>
    <p:sldId id="28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33"/>
    <p:restoredTop sz="86370"/>
  </p:normalViewPr>
  <p:slideViewPr>
    <p:cSldViewPr snapToGrid="0">
      <p:cViewPr varScale="1">
        <p:scale>
          <a:sx n="75" d="100"/>
          <a:sy n="75" d="100"/>
        </p:scale>
        <p:origin x="1164" y="7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yce Hopkins" userId="1c18b156-c50f-424f-8e3d-9ed1247ebf92" providerId="ADAL" clId="{B568724F-E8CE-6846-B074-ED9F251FA4E3}"/>
    <pc:docChg chg="custSel modSld">
      <pc:chgData name="Bryce Hopkins" userId="1c18b156-c50f-424f-8e3d-9ed1247ebf92" providerId="ADAL" clId="{B568724F-E8CE-6846-B074-ED9F251FA4E3}" dt="2024-05-23T22:11:03.545" v="148" actId="20577"/>
      <pc:docMkLst>
        <pc:docMk/>
      </pc:docMkLst>
      <pc:sldChg chg="modNotesTx">
        <pc:chgData name="Bryce Hopkins" userId="1c18b156-c50f-424f-8e3d-9ed1247ebf92" providerId="ADAL" clId="{B568724F-E8CE-6846-B074-ED9F251FA4E3}" dt="2024-05-23T22:11:03.545" v="148" actId="20577"/>
        <pc:sldMkLst>
          <pc:docMk/>
          <pc:sldMk cId="991149565" sldId="262"/>
        </pc:sldMkLst>
      </pc:sldChg>
      <pc:sldChg chg="modSp mod">
        <pc:chgData name="Bryce Hopkins" userId="1c18b156-c50f-424f-8e3d-9ed1247ebf92" providerId="ADAL" clId="{B568724F-E8CE-6846-B074-ED9F251FA4E3}" dt="2024-05-23T22:08:08.296" v="36" actId="20577"/>
        <pc:sldMkLst>
          <pc:docMk/>
          <pc:sldMk cId="1338744377" sldId="269"/>
        </pc:sldMkLst>
        <pc:spChg chg="mod">
          <ac:chgData name="Bryce Hopkins" userId="1c18b156-c50f-424f-8e3d-9ed1247ebf92" providerId="ADAL" clId="{B568724F-E8CE-6846-B074-ED9F251FA4E3}" dt="2024-05-23T22:08:08.296" v="36" actId="20577"/>
          <ac:spMkLst>
            <pc:docMk/>
            <pc:sldMk cId="1338744377" sldId="269"/>
            <ac:spMk id="6" creationId="{C34CB3F3-8BF3-8C09-4F62-D259C21955BA}"/>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7C907BF-4D7B-5A4B-A6D2-B0123FB5CCD1}" type="doc">
      <dgm:prSet loTypeId="urn:microsoft.com/office/officeart/2005/8/layout/chevron2" loCatId="" qsTypeId="urn:microsoft.com/office/officeart/2005/8/quickstyle/simple3" qsCatId="simple" csTypeId="urn:microsoft.com/office/officeart/2005/8/colors/accent1_2" csCatId="accent1" phldr="1"/>
      <dgm:spPr/>
      <dgm:t>
        <a:bodyPr/>
        <a:lstStyle/>
        <a:p>
          <a:endParaRPr lang="en-US"/>
        </a:p>
      </dgm:t>
    </dgm:pt>
    <dgm:pt modelId="{593FEBA3-D17C-4647-9F21-7931379AFF8F}">
      <dgm:prSet phldrT="[Text]"/>
      <dgm:spPr/>
      <dgm:t>
        <a:bodyPr/>
        <a:lstStyle/>
        <a:p>
          <a:endParaRPr lang="en-US" dirty="0"/>
        </a:p>
      </dgm:t>
    </dgm:pt>
    <dgm:pt modelId="{397F6FDF-B336-F440-9C17-36D3CA13B00B}" type="parTrans" cxnId="{F6383655-6503-A049-A45F-87058F656346}">
      <dgm:prSet/>
      <dgm:spPr/>
      <dgm:t>
        <a:bodyPr/>
        <a:lstStyle/>
        <a:p>
          <a:endParaRPr lang="en-US"/>
        </a:p>
      </dgm:t>
    </dgm:pt>
    <dgm:pt modelId="{E02D9CCD-F34C-AD45-AC4D-0B376E44B969}" type="sibTrans" cxnId="{F6383655-6503-A049-A45F-87058F656346}">
      <dgm:prSet/>
      <dgm:spPr/>
      <dgm:t>
        <a:bodyPr/>
        <a:lstStyle/>
        <a:p>
          <a:endParaRPr lang="en-US" b="1"/>
        </a:p>
      </dgm:t>
    </dgm:pt>
    <dgm:pt modelId="{0D97F71C-81AE-D14B-949D-98CBAD0D8D96}">
      <dgm:prSet/>
      <dgm:spPr/>
      <dgm:t>
        <a:bodyPr/>
        <a:lstStyle/>
        <a:p>
          <a:r>
            <a:rPr lang="en-US" dirty="0"/>
            <a:t>Start</a:t>
          </a:r>
        </a:p>
      </dgm:t>
    </dgm:pt>
    <dgm:pt modelId="{83600811-A8B8-6E43-9E2D-842038B0A073}" type="parTrans" cxnId="{6A8D3FCF-93BB-594E-9D18-62FD8E2BD9D8}">
      <dgm:prSet/>
      <dgm:spPr/>
      <dgm:t>
        <a:bodyPr/>
        <a:lstStyle/>
        <a:p>
          <a:endParaRPr lang="en-US"/>
        </a:p>
      </dgm:t>
    </dgm:pt>
    <dgm:pt modelId="{D12D4928-58F3-F642-8816-33F968BCCF28}" type="sibTrans" cxnId="{6A8D3FCF-93BB-594E-9D18-62FD8E2BD9D8}">
      <dgm:prSet/>
      <dgm:spPr/>
      <dgm:t>
        <a:bodyPr/>
        <a:lstStyle/>
        <a:p>
          <a:endParaRPr lang="en-US"/>
        </a:p>
      </dgm:t>
    </dgm:pt>
    <dgm:pt modelId="{B83226CD-9BCE-FB4E-9DA9-1080B2729E3E}">
      <dgm:prSet/>
      <dgm:spPr/>
      <dgm:t>
        <a:bodyPr/>
        <a:lstStyle/>
        <a:p>
          <a:endParaRPr lang="en-US" dirty="0"/>
        </a:p>
      </dgm:t>
    </dgm:pt>
    <dgm:pt modelId="{C04C7977-0822-2640-A045-C81D33ADB5E3}" type="parTrans" cxnId="{3138E5F8-F5E6-D548-8538-084B7D0DD5E9}">
      <dgm:prSet/>
      <dgm:spPr/>
      <dgm:t>
        <a:bodyPr/>
        <a:lstStyle/>
        <a:p>
          <a:endParaRPr lang="en-US"/>
        </a:p>
      </dgm:t>
    </dgm:pt>
    <dgm:pt modelId="{3070DDBE-5345-794B-8CD3-F705BFE14502}" type="sibTrans" cxnId="{3138E5F8-F5E6-D548-8538-084B7D0DD5E9}">
      <dgm:prSet/>
      <dgm:spPr/>
      <dgm:t>
        <a:bodyPr/>
        <a:lstStyle/>
        <a:p>
          <a:endParaRPr lang="en-US"/>
        </a:p>
      </dgm:t>
    </dgm:pt>
    <dgm:pt modelId="{E8DE1C56-8079-8C49-BF68-539592316DCC}">
      <dgm:prSet/>
      <dgm:spPr/>
      <dgm:t>
        <a:bodyPr/>
        <a:lstStyle/>
        <a:p>
          <a:endParaRPr lang="en-US" dirty="0"/>
        </a:p>
      </dgm:t>
    </dgm:pt>
    <dgm:pt modelId="{1EF2797A-21BE-844C-8488-38359DC51642}" type="parTrans" cxnId="{9C64EA89-BBB5-0641-9116-2E21C8D65C89}">
      <dgm:prSet/>
      <dgm:spPr/>
      <dgm:t>
        <a:bodyPr/>
        <a:lstStyle/>
        <a:p>
          <a:endParaRPr lang="en-US"/>
        </a:p>
      </dgm:t>
    </dgm:pt>
    <dgm:pt modelId="{5E759286-31BC-6B49-8A22-5879E25A5ADB}" type="sibTrans" cxnId="{9C64EA89-BBB5-0641-9116-2E21C8D65C89}">
      <dgm:prSet/>
      <dgm:spPr/>
      <dgm:t>
        <a:bodyPr/>
        <a:lstStyle/>
        <a:p>
          <a:endParaRPr lang="en-US"/>
        </a:p>
      </dgm:t>
    </dgm:pt>
    <dgm:pt modelId="{B32F5168-C7AD-5042-9C2A-DC929AE67FFA}">
      <dgm:prSet/>
      <dgm:spPr/>
      <dgm:t>
        <a:bodyPr/>
        <a:lstStyle/>
        <a:p>
          <a:r>
            <a:rPr lang="en-US" dirty="0"/>
            <a:t>End</a:t>
          </a:r>
        </a:p>
      </dgm:t>
    </dgm:pt>
    <dgm:pt modelId="{F7BA0190-B1DB-8446-9919-3ABA7857C63E}" type="parTrans" cxnId="{C0A76400-94BB-0F45-B65C-B5472CB631D8}">
      <dgm:prSet/>
      <dgm:spPr/>
      <dgm:t>
        <a:bodyPr/>
        <a:lstStyle/>
        <a:p>
          <a:endParaRPr lang="en-US"/>
        </a:p>
      </dgm:t>
    </dgm:pt>
    <dgm:pt modelId="{8BB1B9C7-8B93-3C40-A0DE-E5F066DE0B03}" type="sibTrans" cxnId="{C0A76400-94BB-0F45-B65C-B5472CB631D8}">
      <dgm:prSet/>
      <dgm:spPr/>
      <dgm:t>
        <a:bodyPr/>
        <a:lstStyle/>
        <a:p>
          <a:endParaRPr lang="en-US"/>
        </a:p>
      </dgm:t>
    </dgm:pt>
    <dgm:pt modelId="{9DD20EE7-EEDA-3149-87C3-5EA5C36F04EF}">
      <dgm:prSet/>
      <dgm:spPr/>
      <dgm:t>
        <a:bodyPr/>
        <a:lstStyle/>
        <a:p>
          <a:endParaRPr lang="en-US" dirty="0"/>
        </a:p>
      </dgm:t>
    </dgm:pt>
    <dgm:pt modelId="{F44BCD8D-7586-7845-AC7E-99E1FD6BBE1C}" type="parTrans" cxnId="{4C9F7793-7616-FF4E-ACC0-F858B0F9DECF}">
      <dgm:prSet/>
      <dgm:spPr/>
      <dgm:t>
        <a:bodyPr/>
        <a:lstStyle/>
        <a:p>
          <a:endParaRPr lang="en-US"/>
        </a:p>
      </dgm:t>
    </dgm:pt>
    <dgm:pt modelId="{14A31638-9F11-4546-85B7-70353E7F474A}" type="sibTrans" cxnId="{4C9F7793-7616-FF4E-ACC0-F858B0F9DECF}">
      <dgm:prSet/>
      <dgm:spPr/>
      <dgm:t>
        <a:bodyPr/>
        <a:lstStyle/>
        <a:p>
          <a:endParaRPr lang="en-US"/>
        </a:p>
      </dgm:t>
    </dgm:pt>
    <dgm:pt modelId="{CDAE6501-5F0D-894B-A437-012F355586F2}" type="pres">
      <dgm:prSet presAssocID="{67C907BF-4D7B-5A4B-A6D2-B0123FB5CCD1}" presName="linearFlow" presStyleCnt="0">
        <dgm:presLayoutVars>
          <dgm:dir/>
          <dgm:animLvl val="lvl"/>
          <dgm:resizeHandles val="exact"/>
        </dgm:presLayoutVars>
      </dgm:prSet>
      <dgm:spPr/>
    </dgm:pt>
    <dgm:pt modelId="{89E73138-CB20-C94E-A579-F3BBE0EF03CB}" type="pres">
      <dgm:prSet presAssocID="{0D97F71C-81AE-D14B-949D-98CBAD0D8D96}" presName="composite" presStyleCnt="0"/>
      <dgm:spPr/>
    </dgm:pt>
    <dgm:pt modelId="{9DE523B7-1797-3C42-8BF6-17E97D73779D}" type="pres">
      <dgm:prSet presAssocID="{0D97F71C-81AE-D14B-949D-98CBAD0D8D96}" presName="parentText" presStyleLbl="alignNode1" presStyleIdx="0" presStyleCnt="6">
        <dgm:presLayoutVars>
          <dgm:chMax val="1"/>
          <dgm:bulletEnabled val="1"/>
        </dgm:presLayoutVars>
      </dgm:prSet>
      <dgm:spPr/>
    </dgm:pt>
    <dgm:pt modelId="{070C03AE-6170-6148-B3E2-2A189B070A59}" type="pres">
      <dgm:prSet presAssocID="{0D97F71C-81AE-D14B-949D-98CBAD0D8D96}" presName="descendantText" presStyleLbl="alignAcc1" presStyleIdx="0" presStyleCnt="6">
        <dgm:presLayoutVars>
          <dgm:bulletEnabled val="1"/>
        </dgm:presLayoutVars>
      </dgm:prSet>
      <dgm:spPr/>
    </dgm:pt>
    <dgm:pt modelId="{AC5B6D92-059E-F140-AB5F-475B3AA8490C}" type="pres">
      <dgm:prSet presAssocID="{D12D4928-58F3-F642-8816-33F968BCCF28}" presName="sp" presStyleCnt="0"/>
      <dgm:spPr/>
    </dgm:pt>
    <dgm:pt modelId="{D940C1B4-7B25-1A41-9BCE-24855317472D}" type="pres">
      <dgm:prSet presAssocID="{593FEBA3-D17C-4647-9F21-7931379AFF8F}" presName="composite" presStyleCnt="0"/>
      <dgm:spPr/>
    </dgm:pt>
    <dgm:pt modelId="{7EA6254D-C245-D841-9868-4873F732D348}" type="pres">
      <dgm:prSet presAssocID="{593FEBA3-D17C-4647-9F21-7931379AFF8F}" presName="parentText" presStyleLbl="alignNode1" presStyleIdx="1" presStyleCnt="6">
        <dgm:presLayoutVars>
          <dgm:chMax val="1"/>
          <dgm:bulletEnabled val="1"/>
        </dgm:presLayoutVars>
      </dgm:prSet>
      <dgm:spPr/>
    </dgm:pt>
    <dgm:pt modelId="{B8619E10-A4F2-3448-8D36-35859BDD0414}" type="pres">
      <dgm:prSet presAssocID="{593FEBA3-D17C-4647-9F21-7931379AFF8F}" presName="descendantText" presStyleLbl="alignAcc1" presStyleIdx="1" presStyleCnt="6">
        <dgm:presLayoutVars>
          <dgm:bulletEnabled val="1"/>
        </dgm:presLayoutVars>
      </dgm:prSet>
      <dgm:spPr/>
    </dgm:pt>
    <dgm:pt modelId="{FC651185-B792-2847-A290-F6E65E99667C}" type="pres">
      <dgm:prSet presAssocID="{E02D9CCD-F34C-AD45-AC4D-0B376E44B969}" presName="sp" presStyleCnt="0"/>
      <dgm:spPr/>
    </dgm:pt>
    <dgm:pt modelId="{DAC061B4-8B84-1F45-8D18-B97688EC42C8}" type="pres">
      <dgm:prSet presAssocID="{9DD20EE7-EEDA-3149-87C3-5EA5C36F04EF}" presName="composite" presStyleCnt="0"/>
      <dgm:spPr/>
    </dgm:pt>
    <dgm:pt modelId="{3EAA14CC-352C-424D-956A-ECCD1772F81C}" type="pres">
      <dgm:prSet presAssocID="{9DD20EE7-EEDA-3149-87C3-5EA5C36F04EF}" presName="parentText" presStyleLbl="alignNode1" presStyleIdx="2" presStyleCnt="6">
        <dgm:presLayoutVars>
          <dgm:chMax val="1"/>
          <dgm:bulletEnabled val="1"/>
        </dgm:presLayoutVars>
      </dgm:prSet>
      <dgm:spPr/>
    </dgm:pt>
    <dgm:pt modelId="{BCA5348B-136E-184D-8C4D-C5EB0D8CADD9}" type="pres">
      <dgm:prSet presAssocID="{9DD20EE7-EEDA-3149-87C3-5EA5C36F04EF}" presName="descendantText" presStyleLbl="alignAcc1" presStyleIdx="2" presStyleCnt="6">
        <dgm:presLayoutVars>
          <dgm:bulletEnabled val="1"/>
        </dgm:presLayoutVars>
      </dgm:prSet>
      <dgm:spPr/>
    </dgm:pt>
    <dgm:pt modelId="{89E20A9B-7ECA-F14D-A0BA-728F7E9374E6}" type="pres">
      <dgm:prSet presAssocID="{14A31638-9F11-4546-85B7-70353E7F474A}" presName="sp" presStyleCnt="0"/>
      <dgm:spPr/>
    </dgm:pt>
    <dgm:pt modelId="{F9331B2C-9811-2B40-BC5C-2143DBCF9BC6}" type="pres">
      <dgm:prSet presAssocID="{B83226CD-9BCE-FB4E-9DA9-1080B2729E3E}" presName="composite" presStyleCnt="0"/>
      <dgm:spPr/>
    </dgm:pt>
    <dgm:pt modelId="{C7C5AB77-82B4-B648-BD11-209A4AE0B6E4}" type="pres">
      <dgm:prSet presAssocID="{B83226CD-9BCE-FB4E-9DA9-1080B2729E3E}" presName="parentText" presStyleLbl="alignNode1" presStyleIdx="3" presStyleCnt="6">
        <dgm:presLayoutVars>
          <dgm:chMax val="1"/>
          <dgm:bulletEnabled val="1"/>
        </dgm:presLayoutVars>
      </dgm:prSet>
      <dgm:spPr/>
    </dgm:pt>
    <dgm:pt modelId="{6DA8B385-B66E-DD41-BB12-81C56146297C}" type="pres">
      <dgm:prSet presAssocID="{B83226CD-9BCE-FB4E-9DA9-1080B2729E3E}" presName="descendantText" presStyleLbl="alignAcc1" presStyleIdx="3" presStyleCnt="6">
        <dgm:presLayoutVars>
          <dgm:bulletEnabled val="1"/>
        </dgm:presLayoutVars>
      </dgm:prSet>
      <dgm:spPr/>
    </dgm:pt>
    <dgm:pt modelId="{CADF185E-1476-894C-B80D-57E7827D95CE}" type="pres">
      <dgm:prSet presAssocID="{3070DDBE-5345-794B-8CD3-F705BFE14502}" presName="sp" presStyleCnt="0"/>
      <dgm:spPr/>
    </dgm:pt>
    <dgm:pt modelId="{8FCDAD30-D857-A04D-AFB6-804C753B6CF3}" type="pres">
      <dgm:prSet presAssocID="{E8DE1C56-8079-8C49-BF68-539592316DCC}" presName="composite" presStyleCnt="0"/>
      <dgm:spPr/>
    </dgm:pt>
    <dgm:pt modelId="{6D6B00DA-2F38-F640-908E-929032F58109}" type="pres">
      <dgm:prSet presAssocID="{E8DE1C56-8079-8C49-BF68-539592316DCC}" presName="parentText" presStyleLbl="alignNode1" presStyleIdx="4" presStyleCnt="6">
        <dgm:presLayoutVars>
          <dgm:chMax val="1"/>
          <dgm:bulletEnabled val="1"/>
        </dgm:presLayoutVars>
      </dgm:prSet>
      <dgm:spPr/>
    </dgm:pt>
    <dgm:pt modelId="{34946A9E-0B5D-B746-8508-FEDB2A970E38}" type="pres">
      <dgm:prSet presAssocID="{E8DE1C56-8079-8C49-BF68-539592316DCC}" presName="descendantText" presStyleLbl="alignAcc1" presStyleIdx="4" presStyleCnt="6">
        <dgm:presLayoutVars>
          <dgm:bulletEnabled val="1"/>
        </dgm:presLayoutVars>
      </dgm:prSet>
      <dgm:spPr/>
    </dgm:pt>
    <dgm:pt modelId="{E5A40813-6C7E-BE4A-BD25-3AD643088495}" type="pres">
      <dgm:prSet presAssocID="{5E759286-31BC-6B49-8A22-5879E25A5ADB}" presName="sp" presStyleCnt="0"/>
      <dgm:spPr/>
    </dgm:pt>
    <dgm:pt modelId="{CEB77CDB-98BF-8141-BDE0-7F5C672EA33F}" type="pres">
      <dgm:prSet presAssocID="{B32F5168-C7AD-5042-9C2A-DC929AE67FFA}" presName="composite" presStyleCnt="0"/>
      <dgm:spPr/>
    </dgm:pt>
    <dgm:pt modelId="{15D494E3-2A0F-904A-8B1A-813A3FD12DAF}" type="pres">
      <dgm:prSet presAssocID="{B32F5168-C7AD-5042-9C2A-DC929AE67FFA}" presName="parentText" presStyleLbl="alignNode1" presStyleIdx="5" presStyleCnt="6">
        <dgm:presLayoutVars>
          <dgm:chMax val="1"/>
          <dgm:bulletEnabled val="1"/>
        </dgm:presLayoutVars>
      </dgm:prSet>
      <dgm:spPr/>
    </dgm:pt>
    <dgm:pt modelId="{DE942196-F884-7F40-9F2D-53990D2A4BD4}" type="pres">
      <dgm:prSet presAssocID="{B32F5168-C7AD-5042-9C2A-DC929AE67FFA}" presName="descendantText" presStyleLbl="alignAcc1" presStyleIdx="5" presStyleCnt="6">
        <dgm:presLayoutVars>
          <dgm:bulletEnabled val="1"/>
        </dgm:presLayoutVars>
      </dgm:prSet>
      <dgm:spPr/>
    </dgm:pt>
  </dgm:ptLst>
  <dgm:cxnLst>
    <dgm:cxn modelId="{C0A76400-94BB-0F45-B65C-B5472CB631D8}" srcId="{67C907BF-4D7B-5A4B-A6D2-B0123FB5CCD1}" destId="{B32F5168-C7AD-5042-9C2A-DC929AE67FFA}" srcOrd="5" destOrd="0" parTransId="{F7BA0190-B1DB-8446-9919-3ABA7857C63E}" sibTransId="{8BB1B9C7-8B93-3C40-A0DE-E5F066DE0B03}"/>
    <dgm:cxn modelId="{278C242F-39A1-434D-B382-9893C573A76B}" type="presOf" srcId="{B32F5168-C7AD-5042-9C2A-DC929AE67FFA}" destId="{15D494E3-2A0F-904A-8B1A-813A3FD12DAF}" srcOrd="0" destOrd="0" presId="urn:microsoft.com/office/officeart/2005/8/layout/chevron2"/>
    <dgm:cxn modelId="{96C2EC71-E320-1E47-9F7C-582D578EF579}" type="presOf" srcId="{593FEBA3-D17C-4647-9F21-7931379AFF8F}" destId="{7EA6254D-C245-D841-9868-4873F732D348}" srcOrd="0" destOrd="0" presId="urn:microsoft.com/office/officeart/2005/8/layout/chevron2"/>
    <dgm:cxn modelId="{56061554-5EA1-E04A-971A-C58C52735A27}" type="presOf" srcId="{B83226CD-9BCE-FB4E-9DA9-1080B2729E3E}" destId="{C7C5AB77-82B4-B648-BD11-209A4AE0B6E4}" srcOrd="0" destOrd="0" presId="urn:microsoft.com/office/officeart/2005/8/layout/chevron2"/>
    <dgm:cxn modelId="{F6383655-6503-A049-A45F-87058F656346}" srcId="{67C907BF-4D7B-5A4B-A6D2-B0123FB5CCD1}" destId="{593FEBA3-D17C-4647-9F21-7931379AFF8F}" srcOrd="1" destOrd="0" parTransId="{397F6FDF-B336-F440-9C17-36D3CA13B00B}" sibTransId="{E02D9CCD-F34C-AD45-AC4D-0B376E44B969}"/>
    <dgm:cxn modelId="{9C64EA89-BBB5-0641-9116-2E21C8D65C89}" srcId="{67C907BF-4D7B-5A4B-A6D2-B0123FB5CCD1}" destId="{E8DE1C56-8079-8C49-BF68-539592316DCC}" srcOrd="4" destOrd="0" parTransId="{1EF2797A-21BE-844C-8488-38359DC51642}" sibTransId="{5E759286-31BC-6B49-8A22-5879E25A5ADB}"/>
    <dgm:cxn modelId="{4C9F7793-7616-FF4E-ACC0-F858B0F9DECF}" srcId="{67C907BF-4D7B-5A4B-A6D2-B0123FB5CCD1}" destId="{9DD20EE7-EEDA-3149-87C3-5EA5C36F04EF}" srcOrd="2" destOrd="0" parTransId="{F44BCD8D-7586-7845-AC7E-99E1FD6BBE1C}" sibTransId="{14A31638-9F11-4546-85B7-70353E7F474A}"/>
    <dgm:cxn modelId="{0286F2AC-5611-4E4B-8F32-8D8A0A25D0F1}" type="presOf" srcId="{0D97F71C-81AE-D14B-949D-98CBAD0D8D96}" destId="{9DE523B7-1797-3C42-8BF6-17E97D73779D}" srcOrd="0" destOrd="0" presId="urn:microsoft.com/office/officeart/2005/8/layout/chevron2"/>
    <dgm:cxn modelId="{11DBD2B8-7F09-0F43-BD0A-A6B59CE57F01}" type="presOf" srcId="{67C907BF-4D7B-5A4B-A6D2-B0123FB5CCD1}" destId="{CDAE6501-5F0D-894B-A437-012F355586F2}" srcOrd="0" destOrd="0" presId="urn:microsoft.com/office/officeart/2005/8/layout/chevron2"/>
    <dgm:cxn modelId="{6A8D3FCF-93BB-594E-9D18-62FD8E2BD9D8}" srcId="{67C907BF-4D7B-5A4B-A6D2-B0123FB5CCD1}" destId="{0D97F71C-81AE-D14B-949D-98CBAD0D8D96}" srcOrd="0" destOrd="0" parTransId="{83600811-A8B8-6E43-9E2D-842038B0A073}" sibTransId="{D12D4928-58F3-F642-8816-33F968BCCF28}"/>
    <dgm:cxn modelId="{63D3B0E4-8A52-F644-9156-5016F7CA5BF7}" type="presOf" srcId="{9DD20EE7-EEDA-3149-87C3-5EA5C36F04EF}" destId="{3EAA14CC-352C-424D-956A-ECCD1772F81C}" srcOrd="0" destOrd="0" presId="urn:microsoft.com/office/officeart/2005/8/layout/chevron2"/>
    <dgm:cxn modelId="{3138E5F8-F5E6-D548-8538-084B7D0DD5E9}" srcId="{67C907BF-4D7B-5A4B-A6D2-B0123FB5CCD1}" destId="{B83226CD-9BCE-FB4E-9DA9-1080B2729E3E}" srcOrd="3" destOrd="0" parTransId="{C04C7977-0822-2640-A045-C81D33ADB5E3}" sibTransId="{3070DDBE-5345-794B-8CD3-F705BFE14502}"/>
    <dgm:cxn modelId="{144579FA-BADE-2D45-B570-CEB081AFEA29}" type="presOf" srcId="{E8DE1C56-8079-8C49-BF68-539592316DCC}" destId="{6D6B00DA-2F38-F640-908E-929032F58109}" srcOrd="0" destOrd="0" presId="urn:microsoft.com/office/officeart/2005/8/layout/chevron2"/>
    <dgm:cxn modelId="{A9239960-80CE-964C-8E5B-D371294FDDEE}" type="presParOf" srcId="{CDAE6501-5F0D-894B-A437-012F355586F2}" destId="{89E73138-CB20-C94E-A579-F3BBE0EF03CB}" srcOrd="0" destOrd="0" presId="urn:microsoft.com/office/officeart/2005/8/layout/chevron2"/>
    <dgm:cxn modelId="{0D8072A2-85E1-4042-BC75-DFDF6D57D751}" type="presParOf" srcId="{89E73138-CB20-C94E-A579-F3BBE0EF03CB}" destId="{9DE523B7-1797-3C42-8BF6-17E97D73779D}" srcOrd="0" destOrd="0" presId="urn:microsoft.com/office/officeart/2005/8/layout/chevron2"/>
    <dgm:cxn modelId="{CB53C546-883E-344F-9AC3-DDC56021AE38}" type="presParOf" srcId="{89E73138-CB20-C94E-A579-F3BBE0EF03CB}" destId="{070C03AE-6170-6148-B3E2-2A189B070A59}" srcOrd="1" destOrd="0" presId="urn:microsoft.com/office/officeart/2005/8/layout/chevron2"/>
    <dgm:cxn modelId="{A218FFCC-34F0-F540-9CF3-BBE9F84EC84F}" type="presParOf" srcId="{CDAE6501-5F0D-894B-A437-012F355586F2}" destId="{AC5B6D92-059E-F140-AB5F-475B3AA8490C}" srcOrd="1" destOrd="0" presId="urn:microsoft.com/office/officeart/2005/8/layout/chevron2"/>
    <dgm:cxn modelId="{0B455449-8DCF-C84B-B314-6ECEEE8738F7}" type="presParOf" srcId="{CDAE6501-5F0D-894B-A437-012F355586F2}" destId="{D940C1B4-7B25-1A41-9BCE-24855317472D}" srcOrd="2" destOrd="0" presId="urn:microsoft.com/office/officeart/2005/8/layout/chevron2"/>
    <dgm:cxn modelId="{88B59A12-C10C-854C-9F46-21F29F7F7B85}" type="presParOf" srcId="{D940C1B4-7B25-1A41-9BCE-24855317472D}" destId="{7EA6254D-C245-D841-9868-4873F732D348}" srcOrd="0" destOrd="0" presId="urn:microsoft.com/office/officeart/2005/8/layout/chevron2"/>
    <dgm:cxn modelId="{E8A1D68D-1E01-4445-879B-765636A281B6}" type="presParOf" srcId="{D940C1B4-7B25-1A41-9BCE-24855317472D}" destId="{B8619E10-A4F2-3448-8D36-35859BDD0414}" srcOrd="1" destOrd="0" presId="urn:microsoft.com/office/officeart/2005/8/layout/chevron2"/>
    <dgm:cxn modelId="{5CC7AB38-2107-124A-B260-D2EA2AF08C60}" type="presParOf" srcId="{CDAE6501-5F0D-894B-A437-012F355586F2}" destId="{FC651185-B792-2847-A290-F6E65E99667C}" srcOrd="3" destOrd="0" presId="urn:microsoft.com/office/officeart/2005/8/layout/chevron2"/>
    <dgm:cxn modelId="{C59EF486-D8C1-B440-98CE-B267CA12116C}" type="presParOf" srcId="{CDAE6501-5F0D-894B-A437-012F355586F2}" destId="{DAC061B4-8B84-1F45-8D18-B97688EC42C8}" srcOrd="4" destOrd="0" presId="urn:microsoft.com/office/officeart/2005/8/layout/chevron2"/>
    <dgm:cxn modelId="{F3E6ABCB-8F6D-A64D-98C7-E40858B26466}" type="presParOf" srcId="{DAC061B4-8B84-1F45-8D18-B97688EC42C8}" destId="{3EAA14CC-352C-424D-956A-ECCD1772F81C}" srcOrd="0" destOrd="0" presId="urn:microsoft.com/office/officeart/2005/8/layout/chevron2"/>
    <dgm:cxn modelId="{EB49F900-7809-794A-A268-A7248ECA060E}" type="presParOf" srcId="{DAC061B4-8B84-1F45-8D18-B97688EC42C8}" destId="{BCA5348B-136E-184D-8C4D-C5EB0D8CADD9}" srcOrd="1" destOrd="0" presId="urn:microsoft.com/office/officeart/2005/8/layout/chevron2"/>
    <dgm:cxn modelId="{71F43C08-9339-5240-8ABB-67382A87B858}" type="presParOf" srcId="{CDAE6501-5F0D-894B-A437-012F355586F2}" destId="{89E20A9B-7ECA-F14D-A0BA-728F7E9374E6}" srcOrd="5" destOrd="0" presId="urn:microsoft.com/office/officeart/2005/8/layout/chevron2"/>
    <dgm:cxn modelId="{98A6F222-7A8C-C340-9F53-9AAA871269D5}" type="presParOf" srcId="{CDAE6501-5F0D-894B-A437-012F355586F2}" destId="{F9331B2C-9811-2B40-BC5C-2143DBCF9BC6}" srcOrd="6" destOrd="0" presId="urn:microsoft.com/office/officeart/2005/8/layout/chevron2"/>
    <dgm:cxn modelId="{0C53F1DC-BB4B-1643-89B5-E563F7BB852C}" type="presParOf" srcId="{F9331B2C-9811-2B40-BC5C-2143DBCF9BC6}" destId="{C7C5AB77-82B4-B648-BD11-209A4AE0B6E4}" srcOrd="0" destOrd="0" presId="urn:microsoft.com/office/officeart/2005/8/layout/chevron2"/>
    <dgm:cxn modelId="{77F77FCD-8445-4C47-B052-AE0990D0F838}" type="presParOf" srcId="{F9331B2C-9811-2B40-BC5C-2143DBCF9BC6}" destId="{6DA8B385-B66E-DD41-BB12-81C56146297C}" srcOrd="1" destOrd="0" presId="urn:microsoft.com/office/officeart/2005/8/layout/chevron2"/>
    <dgm:cxn modelId="{EB3FFCD0-169E-4342-A877-A935540790A4}" type="presParOf" srcId="{CDAE6501-5F0D-894B-A437-012F355586F2}" destId="{CADF185E-1476-894C-B80D-57E7827D95CE}" srcOrd="7" destOrd="0" presId="urn:microsoft.com/office/officeart/2005/8/layout/chevron2"/>
    <dgm:cxn modelId="{694A1BC0-034D-2E42-ABE3-491D83911D1B}" type="presParOf" srcId="{CDAE6501-5F0D-894B-A437-012F355586F2}" destId="{8FCDAD30-D857-A04D-AFB6-804C753B6CF3}" srcOrd="8" destOrd="0" presId="urn:microsoft.com/office/officeart/2005/8/layout/chevron2"/>
    <dgm:cxn modelId="{71FFFAC3-0D79-B04D-9EBC-B6AB9BF19D03}" type="presParOf" srcId="{8FCDAD30-D857-A04D-AFB6-804C753B6CF3}" destId="{6D6B00DA-2F38-F640-908E-929032F58109}" srcOrd="0" destOrd="0" presId="urn:microsoft.com/office/officeart/2005/8/layout/chevron2"/>
    <dgm:cxn modelId="{F2E99CE5-4D9D-4641-806E-FA544FC40AE2}" type="presParOf" srcId="{8FCDAD30-D857-A04D-AFB6-804C753B6CF3}" destId="{34946A9E-0B5D-B746-8508-FEDB2A970E38}" srcOrd="1" destOrd="0" presId="urn:microsoft.com/office/officeart/2005/8/layout/chevron2"/>
    <dgm:cxn modelId="{EC33D299-1FC7-124C-BB33-E53A6F0FA42E}" type="presParOf" srcId="{CDAE6501-5F0D-894B-A437-012F355586F2}" destId="{E5A40813-6C7E-BE4A-BD25-3AD643088495}" srcOrd="9" destOrd="0" presId="urn:microsoft.com/office/officeart/2005/8/layout/chevron2"/>
    <dgm:cxn modelId="{9667E175-C497-114F-AA99-ABB0CAD71098}" type="presParOf" srcId="{CDAE6501-5F0D-894B-A437-012F355586F2}" destId="{CEB77CDB-98BF-8141-BDE0-7F5C672EA33F}" srcOrd="10" destOrd="0" presId="urn:microsoft.com/office/officeart/2005/8/layout/chevron2"/>
    <dgm:cxn modelId="{9EA5561C-2F55-9647-AF57-2C71022AB53A}" type="presParOf" srcId="{CEB77CDB-98BF-8141-BDE0-7F5C672EA33F}" destId="{15D494E3-2A0F-904A-8B1A-813A3FD12DAF}" srcOrd="0" destOrd="0" presId="urn:microsoft.com/office/officeart/2005/8/layout/chevron2"/>
    <dgm:cxn modelId="{B6CCE8F1-7D6C-0645-B3AB-4F83BA268A40}" type="presParOf" srcId="{CEB77CDB-98BF-8141-BDE0-7F5C672EA33F}" destId="{DE942196-F884-7F40-9F2D-53990D2A4BD4}" srcOrd="1" destOrd="0" presId="urn:microsoft.com/office/officeart/2005/8/layout/chevron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E523B7-1797-3C42-8BF6-17E97D73779D}">
      <dsp:nvSpPr>
        <dsp:cNvPr id="0" name=""/>
        <dsp:cNvSpPr/>
      </dsp:nvSpPr>
      <dsp:spPr>
        <a:xfrm rot="5400000">
          <a:off x="-113050" y="115220"/>
          <a:ext cx="753672" cy="527570"/>
        </a:xfrm>
        <a:prstGeom prst="chevron">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w="1270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Start</a:t>
          </a:r>
        </a:p>
      </dsp:txBody>
      <dsp:txXfrm rot="-5400000">
        <a:off x="1" y="265954"/>
        <a:ext cx="527570" cy="226102"/>
      </dsp:txXfrm>
    </dsp:sp>
    <dsp:sp modelId="{070C03AE-6170-6148-B3E2-2A189B070A59}">
      <dsp:nvSpPr>
        <dsp:cNvPr id="0" name=""/>
        <dsp:cNvSpPr/>
      </dsp:nvSpPr>
      <dsp:spPr>
        <a:xfrm rot="5400000">
          <a:off x="2222011" y="-1692272"/>
          <a:ext cx="489886" cy="3878769"/>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7EA6254D-C245-D841-9868-4873F732D348}">
      <dsp:nvSpPr>
        <dsp:cNvPr id="0" name=""/>
        <dsp:cNvSpPr/>
      </dsp:nvSpPr>
      <dsp:spPr>
        <a:xfrm rot="5400000">
          <a:off x="-113050" y="768583"/>
          <a:ext cx="753672" cy="527570"/>
        </a:xfrm>
        <a:prstGeom prst="chevron">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w="1270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endParaRPr lang="en-US" sz="1400" kern="1200" dirty="0"/>
        </a:p>
      </dsp:txBody>
      <dsp:txXfrm rot="-5400000">
        <a:off x="1" y="919317"/>
        <a:ext cx="527570" cy="226102"/>
      </dsp:txXfrm>
    </dsp:sp>
    <dsp:sp modelId="{B8619E10-A4F2-3448-8D36-35859BDD0414}">
      <dsp:nvSpPr>
        <dsp:cNvPr id="0" name=""/>
        <dsp:cNvSpPr/>
      </dsp:nvSpPr>
      <dsp:spPr>
        <a:xfrm rot="5400000">
          <a:off x="2222011" y="-1038909"/>
          <a:ext cx="489886" cy="3878769"/>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3EAA14CC-352C-424D-956A-ECCD1772F81C}">
      <dsp:nvSpPr>
        <dsp:cNvPr id="0" name=""/>
        <dsp:cNvSpPr/>
      </dsp:nvSpPr>
      <dsp:spPr>
        <a:xfrm rot="5400000">
          <a:off x="-113050" y="1421945"/>
          <a:ext cx="753672" cy="527570"/>
        </a:xfrm>
        <a:prstGeom prst="chevron">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w="1270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endParaRPr lang="en-US" sz="1400" kern="1200" dirty="0"/>
        </a:p>
      </dsp:txBody>
      <dsp:txXfrm rot="-5400000">
        <a:off x="1" y="1572679"/>
        <a:ext cx="527570" cy="226102"/>
      </dsp:txXfrm>
    </dsp:sp>
    <dsp:sp modelId="{BCA5348B-136E-184D-8C4D-C5EB0D8CADD9}">
      <dsp:nvSpPr>
        <dsp:cNvPr id="0" name=""/>
        <dsp:cNvSpPr/>
      </dsp:nvSpPr>
      <dsp:spPr>
        <a:xfrm rot="5400000">
          <a:off x="2222011" y="-385546"/>
          <a:ext cx="489886" cy="3878769"/>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C7C5AB77-82B4-B648-BD11-209A4AE0B6E4}">
      <dsp:nvSpPr>
        <dsp:cNvPr id="0" name=""/>
        <dsp:cNvSpPr/>
      </dsp:nvSpPr>
      <dsp:spPr>
        <a:xfrm rot="5400000">
          <a:off x="-113050" y="2075308"/>
          <a:ext cx="753672" cy="527570"/>
        </a:xfrm>
        <a:prstGeom prst="chevron">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w="1270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endParaRPr lang="en-US" sz="1400" kern="1200" dirty="0"/>
        </a:p>
      </dsp:txBody>
      <dsp:txXfrm rot="-5400000">
        <a:off x="1" y="2226042"/>
        <a:ext cx="527570" cy="226102"/>
      </dsp:txXfrm>
    </dsp:sp>
    <dsp:sp modelId="{6DA8B385-B66E-DD41-BB12-81C56146297C}">
      <dsp:nvSpPr>
        <dsp:cNvPr id="0" name=""/>
        <dsp:cNvSpPr/>
      </dsp:nvSpPr>
      <dsp:spPr>
        <a:xfrm rot="5400000">
          <a:off x="2222011" y="267816"/>
          <a:ext cx="489886" cy="3878769"/>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6D6B00DA-2F38-F640-908E-929032F58109}">
      <dsp:nvSpPr>
        <dsp:cNvPr id="0" name=""/>
        <dsp:cNvSpPr/>
      </dsp:nvSpPr>
      <dsp:spPr>
        <a:xfrm rot="5400000">
          <a:off x="-113050" y="2728671"/>
          <a:ext cx="753672" cy="527570"/>
        </a:xfrm>
        <a:prstGeom prst="chevron">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w="1270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endParaRPr lang="en-US" sz="1400" kern="1200" dirty="0"/>
        </a:p>
      </dsp:txBody>
      <dsp:txXfrm rot="-5400000">
        <a:off x="1" y="2879405"/>
        <a:ext cx="527570" cy="226102"/>
      </dsp:txXfrm>
    </dsp:sp>
    <dsp:sp modelId="{34946A9E-0B5D-B746-8508-FEDB2A970E38}">
      <dsp:nvSpPr>
        <dsp:cNvPr id="0" name=""/>
        <dsp:cNvSpPr/>
      </dsp:nvSpPr>
      <dsp:spPr>
        <a:xfrm rot="5400000">
          <a:off x="2222011" y="921179"/>
          <a:ext cx="489886" cy="3878769"/>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15D494E3-2A0F-904A-8B1A-813A3FD12DAF}">
      <dsp:nvSpPr>
        <dsp:cNvPr id="0" name=""/>
        <dsp:cNvSpPr/>
      </dsp:nvSpPr>
      <dsp:spPr>
        <a:xfrm rot="5400000">
          <a:off x="-113050" y="3382034"/>
          <a:ext cx="753672" cy="527570"/>
        </a:xfrm>
        <a:prstGeom prst="chevron">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w="1270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End</a:t>
          </a:r>
        </a:p>
      </dsp:txBody>
      <dsp:txXfrm rot="-5400000">
        <a:off x="1" y="3532768"/>
        <a:ext cx="527570" cy="226102"/>
      </dsp:txXfrm>
    </dsp:sp>
    <dsp:sp modelId="{DE942196-F884-7F40-9F2D-53990D2A4BD4}">
      <dsp:nvSpPr>
        <dsp:cNvPr id="0" name=""/>
        <dsp:cNvSpPr/>
      </dsp:nvSpPr>
      <dsp:spPr>
        <a:xfrm rot="5400000">
          <a:off x="2222011" y="1574542"/>
          <a:ext cx="489886" cy="3878769"/>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B07668-3684-0247-BB64-7A66617D6687}" type="datetimeFigureOut">
              <a:rPr lang="en-US" smtClean="0"/>
              <a:t>12/10/2024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79A8BA-5FAF-324F-B292-B5BFDBF64679}" type="slidenum">
              <a:rPr lang="en-US" smtClean="0"/>
              <a:t>‹#›</a:t>
            </a:fld>
            <a:endParaRPr lang="en-US"/>
          </a:p>
        </p:txBody>
      </p:sp>
    </p:spTree>
    <p:extLst>
      <p:ext uri="{BB962C8B-B14F-4D97-AF65-F5344CB8AC3E}">
        <p14:creationId xmlns:p14="http://schemas.microsoft.com/office/powerpoint/2010/main" val="4760684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879A8BA-5FAF-324F-B292-B5BFDBF64679}" type="slidenum">
              <a:rPr lang="en-US" smtClean="0"/>
              <a:t>1</a:t>
            </a:fld>
            <a:endParaRPr lang="en-US"/>
          </a:p>
        </p:txBody>
      </p:sp>
    </p:spTree>
    <p:extLst>
      <p:ext uri="{BB962C8B-B14F-4D97-AF65-F5344CB8AC3E}">
        <p14:creationId xmlns:p14="http://schemas.microsoft.com/office/powerpoint/2010/main" val="8727518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F74E9B-20C7-46DC-1561-6B1FE047DC3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7525F54-2329-73C4-3B60-7278148A6B6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1839F91-C9C4-7F43-D243-15ABEC8F7F6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E291988-B293-2DF5-859B-CE73A475C21B}"/>
              </a:ext>
            </a:extLst>
          </p:cNvPr>
          <p:cNvSpPr>
            <a:spLocks noGrp="1"/>
          </p:cNvSpPr>
          <p:nvPr>
            <p:ph type="sldNum" sz="quarter" idx="5"/>
          </p:nvPr>
        </p:nvSpPr>
        <p:spPr/>
        <p:txBody>
          <a:bodyPr/>
          <a:lstStyle/>
          <a:p>
            <a:fld id="{B879A8BA-5FAF-324F-B292-B5BFDBF64679}" type="slidenum">
              <a:rPr lang="en-US" smtClean="0"/>
              <a:t>10</a:t>
            </a:fld>
            <a:endParaRPr lang="en-US"/>
          </a:p>
        </p:txBody>
      </p:sp>
    </p:spTree>
    <p:extLst>
      <p:ext uri="{BB962C8B-B14F-4D97-AF65-F5344CB8AC3E}">
        <p14:creationId xmlns:p14="http://schemas.microsoft.com/office/powerpoint/2010/main" val="40494500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6FB603-7510-AD02-6D35-A55B17B68F2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1F94987-16B5-31DE-6F59-1F9FF8A57FE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F50B7EF-EB1C-17FE-E6F8-80737102D8B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4399A01-9EAC-E6F5-F641-DDFE56E4BCE1}"/>
              </a:ext>
            </a:extLst>
          </p:cNvPr>
          <p:cNvSpPr>
            <a:spLocks noGrp="1"/>
          </p:cNvSpPr>
          <p:nvPr>
            <p:ph type="sldNum" sz="quarter" idx="5"/>
          </p:nvPr>
        </p:nvSpPr>
        <p:spPr/>
        <p:txBody>
          <a:bodyPr/>
          <a:lstStyle/>
          <a:p>
            <a:fld id="{B879A8BA-5FAF-324F-B292-B5BFDBF64679}" type="slidenum">
              <a:rPr lang="en-US" smtClean="0"/>
              <a:t>11</a:t>
            </a:fld>
            <a:endParaRPr lang="en-US"/>
          </a:p>
        </p:txBody>
      </p:sp>
    </p:spTree>
    <p:extLst>
      <p:ext uri="{BB962C8B-B14F-4D97-AF65-F5344CB8AC3E}">
        <p14:creationId xmlns:p14="http://schemas.microsoft.com/office/powerpoint/2010/main" val="20702696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31668D-D729-8FF7-1DD1-7F1C7ECA5FF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B73B94C-AA87-AE2B-D409-5DB06E401A1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C569A54-4AFC-AF7E-123F-52A14FC39DE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1E3AA6A-F496-949F-CB3E-19A929D10736}"/>
              </a:ext>
            </a:extLst>
          </p:cNvPr>
          <p:cNvSpPr>
            <a:spLocks noGrp="1"/>
          </p:cNvSpPr>
          <p:nvPr>
            <p:ph type="sldNum" sz="quarter" idx="5"/>
          </p:nvPr>
        </p:nvSpPr>
        <p:spPr/>
        <p:txBody>
          <a:bodyPr/>
          <a:lstStyle/>
          <a:p>
            <a:fld id="{B879A8BA-5FAF-324F-B292-B5BFDBF64679}" type="slidenum">
              <a:rPr lang="en-US" smtClean="0"/>
              <a:t>12</a:t>
            </a:fld>
            <a:endParaRPr lang="en-US"/>
          </a:p>
        </p:txBody>
      </p:sp>
    </p:spTree>
    <p:extLst>
      <p:ext uri="{BB962C8B-B14F-4D97-AF65-F5344CB8AC3E}">
        <p14:creationId xmlns:p14="http://schemas.microsoft.com/office/powerpoint/2010/main" val="10993650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879A8BA-5FAF-324F-B292-B5BFDBF64679}" type="slidenum">
              <a:rPr lang="en-US" smtClean="0"/>
              <a:t>2</a:t>
            </a:fld>
            <a:endParaRPr lang="en-US"/>
          </a:p>
        </p:txBody>
      </p:sp>
    </p:spTree>
    <p:extLst>
      <p:ext uri="{BB962C8B-B14F-4D97-AF65-F5344CB8AC3E}">
        <p14:creationId xmlns:p14="http://schemas.microsoft.com/office/powerpoint/2010/main" val="8562903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D1B495-1A70-6935-FA98-C965834E862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7D77225-73D0-9034-E1C3-2E3693DE642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D0C1E5F-9B91-EA26-C73F-484CC498122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BFB4BD8-668F-C164-CA9F-C4D0FFD7F9BE}"/>
              </a:ext>
            </a:extLst>
          </p:cNvPr>
          <p:cNvSpPr>
            <a:spLocks noGrp="1"/>
          </p:cNvSpPr>
          <p:nvPr>
            <p:ph type="sldNum" sz="quarter" idx="5"/>
          </p:nvPr>
        </p:nvSpPr>
        <p:spPr/>
        <p:txBody>
          <a:bodyPr/>
          <a:lstStyle/>
          <a:p>
            <a:fld id="{B879A8BA-5FAF-324F-B292-B5BFDBF64679}" type="slidenum">
              <a:rPr lang="en-US" smtClean="0"/>
              <a:t>3</a:t>
            </a:fld>
            <a:endParaRPr lang="en-US"/>
          </a:p>
        </p:txBody>
      </p:sp>
    </p:spTree>
    <p:extLst>
      <p:ext uri="{BB962C8B-B14F-4D97-AF65-F5344CB8AC3E}">
        <p14:creationId xmlns:p14="http://schemas.microsoft.com/office/powerpoint/2010/main" val="24034873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9036FE-8CF5-F56B-67AB-CC60B7E4B87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D9460EF-9377-93BD-AD3D-18EDD0CFE72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6F17FB9-BBCE-B683-E5D1-EAE19AE6FD8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8C5BEE6-8C9A-22DA-8600-CD3A368DF60A}"/>
              </a:ext>
            </a:extLst>
          </p:cNvPr>
          <p:cNvSpPr>
            <a:spLocks noGrp="1"/>
          </p:cNvSpPr>
          <p:nvPr>
            <p:ph type="sldNum" sz="quarter" idx="5"/>
          </p:nvPr>
        </p:nvSpPr>
        <p:spPr/>
        <p:txBody>
          <a:bodyPr/>
          <a:lstStyle/>
          <a:p>
            <a:fld id="{B879A8BA-5FAF-324F-B292-B5BFDBF64679}" type="slidenum">
              <a:rPr lang="en-US" smtClean="0"/>
              <a:t>4</a:t>
            </a:fld>
            <a:endParaRPr lang="en-US"/>
          </a:p>
        </p:txBody>
      </p:sp>
    </p:spTree>
    <p:extLst>
      <p:ext uri="{BB962C8B-B14F-4D97-AF65-F5344CB8AC3E}">
        <p14:creationId xmlns:p14="http://schemas.microsoft.com/office/powerpoint/2010/main" val="18388677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B15887-5049-C5F2-04E3-B1C9EE61D2D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8A61D20-4CC6-6693-668C-84194FA73EC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98244AF-9A7D-35F0-773F-901F267AF69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14F3072-5579-43BC-098C-FA576E0B63BB}"/>
              </a:ext>
            </a:extLst>
          </p:cNvPr>
          <p:cNvSpPr>
            <a:spLocks noGrp="1"/>
          </p:cNvSpPr>
          <p:nvPr>
            <p:ph type="sldNum" sz="quarter" idx="5"/>
          </p:nvPr>
        </p:nvSpPr>
        <p:spPr/>
        <p:txBody>
          <a:bodyPr/>
          <a:lstStyle/>
          <a:p>
            <a:fld id="{B879A8BA-5FAF-324F-B292-B5BFDBF64679}" type="slidenum">
              <a:rPr lang="en-US" smtClean="0"/>
              <a:t>5</a:t>
            </a:fld>
            <a:endParaRPr lang="en-US"/>
          </a:p>
        </p:txBody>
      </p:sp>
    </p:spTree>
    <p:extLst>
      <p:ext uri="{BB962C8B-B14F-4D97-AF65-F5344CB8AC3E}">
        <p14:creationId xmlns:p14="http://schemas.microsoft.com/office/powerpoint/2010/main" val="27754696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429940-1846-EC2B-D1B3-607D8906EDD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B19CDFC-BE78-C066-5B84-CAB74C48EED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76741F8-2102-A1A2-E37B-5AF3EF48ED2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3CE9F38-7490-BBD7-E44B-FB7E90082B50}"/>
              </a:ext>
            </a:extLst>
          </p:cNvPr>
          <p:cNvSpPr>
            <a:spLocks noGrp="1"/>
          </p:cNvSpPr>
          <p:nvPr>
            <p:ph type="sldNum" sz="quarter" idx="5"/>
          </p:nvPr>
        </p:nvSpPr>
        <p:spPr/>
        <p:txBody>
          <a:bodyPr/>
          <a:lstStyle/>
          <a:p>
            <a:fld id="{B879A8BA-5FAF-324F-B292-B5BFDBF64679}" type="slidenum">
              <a:rPr lang="en-US" smtClean="0"/>
              <a:t>6</a:t>
            </a:fld>
            <a:endParaRPr lang="en-US"/>
          </a:p>
        </p:txBody>
      </p:sp>
    </p:spTree>
    <p:extLst>
      <p:ext uri="{BB962C8B-B14F-4D97-AF65-F5344CB8AC3E}">
        <p14:creationId xmlns:p14="http://schemas.microsoft.com/office/powerpoint/2010/main" val="13217828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F10E22-5E09-D4B5-4BC4-F6CBFE7A487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4042BDE-F4F9-C16D-9E47-8367435F831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F8A1C3E-615B-D100-5CB7-9A620BF6041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CBEA388-9466-90BE-17A7-3629835459FB}"/>
              </a:ext>
            </a:extLst>
          </p:cNvPr>
          <p:cNvSpPr>
            <a:spLocks noGrp="1"/>
          </p:cNvSpPr>
          <p:nvPr>
            <p:ph type="sldNum" sz="quarter" idx="5"/>
          </p:nvPr>
        </p:nvSpPr>
        <p:spPr/>
        <p:txBody>
          <a:bodyPr/>
          <a:lstStyle/>
          <a:p>
            <a:fld id="{B879A8BA-5FAF-324F-B292-B5BFDBF64679}" type="slidenum">
              <a:rPr lang="en-US" smtClean="0"/>
              <a:t>7</a:t>
            </a:fld>
            <a:endParaRPr lang="en-US"/>
          </a:p>
        </p:txBody>
      </p:sp>
    </p:spTree>
    <p:extLst>
      <p:ext uri="{BB962C8B-B14F-4D97-AF65-F5344CB8AC3E}">
        <p14:creationId xmlns:p14="http://schemas.microsoft.com/office/powerpoint/2010/main" val="12551410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758E22-8CB0-E9E0-5D7C-BCB26B73316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96AF48C-82A9-26BF-04D7-1ED16CDC234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D821C24-DAD1-2E5F-4FCF-93DB08278FA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5C72685-EC52-89C1-D382-2D70A37310B9}"/>
              </a:ext>
            </a:extLst>
          </p:cNvPr>
          <p:cNvSpPr>
            <a:spLocks noGrp="1"/>
          </p:cNvSpPr>
          <p:nvPr>
            <p:ph type="sldNum" sz="quarter" idx="5"/>
          </p:nvPr>
        </p:nvSpPr>
        <p:spPr/>
        <p:txBody>
          <a:bodyPr/>
          <a:lstStyle/>
          <a:p>
            <a:fld id="{B879A8BA-5FAF-324F-B292-B5BFDBF64679}" type="slidenum">
              <a:rPr lang="en-US" smtClean="0"/>
              <a:t>8</a:t>
            </a:fld>
            <a:endParaRPr lang="en-US"/>
          </a:p>
        </p:txBody>
      </p:sp>
    </p:spTree>
    <p:extLst>
      <p:ext uri="{BB962C8B-B14F-4D97-AF65-F5344CB8AC3E}">
        <p14:creationId xmlns:p14="http://schemas.microsoft.com/office/powerpoint/2010/main" val="1489218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ECAD5B-D07D-A185-3F9E-E0F75855025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7F9D972-618C-EF3F-CFBD-4B4F8883E64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AA8E503-CA3A-564E-2E05-25E6501ECDC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31D97EB-54EF-433B-64A6-E0648FB55D86}"/>
              </a:ext>
            </a:extLst>
          </p:cNvPr>
          <p:cNvSpPr>
            <a:spLocks noGrp="1"/>
          </p:cNvSpPr>
          <p:nvPr>
            <p:ph type="sldNum" sz="quarter" idx="5"/>
          </p:nvPr>
        </p:nvSpPr>
        <p:spPr/>
        <p:txBody>
          <a:bodyPr/>
          <a:lstStyle/>
          <a:p>
            <a:fld id="{B879A8BA-5FAF-324F-B292-B5BFDBF64679}" type="slidenum">
              <a:rPr lang="en-US" smtClean="0"/>
              <a:t>9</a:t>
            </a:fld>
            <a:endParaRPr lang="en-US"/>
          </a:p>
        </p:txBody>
      </p:sp>
    </p:spTree>
    <p:extLst>
      <p:ext uri="{BB962C8B-B14F-4D97-AF65-F5344CB8AC3E}">
        <p14:creationId xmlns:p14="http://schemas.microsoft.com/office/powerpoint/2010/main" val="26750585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C72E8-D166-F002-5219-AE397FFDDD7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792FD70-3783-7AF1-39D2-7AA4D146D5D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54BDD9C-D0E7-EE8F-1DF4-F386784652F3}"/>
              </a:ext>
            </a:extLst>
          </p:cNvPr>
          <p:cNvSpPr>
            <a:spLocks noGrp="1"/>
          </p:cNvSpPr>
          <p:nvPr>
            <p:ph type="dt" sz="half" idx="10"/>
          </p:nvPr>
        </p:nvSpPr>
        <p:spPr>
          <a:xfrm>
            <a:off x="9014637" y="6356348"/>
            <a:ext cx="2743200" cy="365125"/>
          </a:xfrm>
        </p:spPr>
        <p:txBody>
          <a:bodyPr/>
          <a:lstStyle/>
          <a:p>
            <a:fld id="{2FE06052-50CA-B744-8BEC-FAC66263FC9E}" type="datetime1">
              <a:rPr lang="en-US" smtClean="0"/>
              <a:t>12/10/2024</a:t>
            </a:fld>
            <a:endParaRPr lang="en-US"/>
          </a:p>
        </p:txBody>
      </p:sp>
      <p:sp>
        <p:nvSpPr>
          <p:cNvPr id="5" name="Footer Placeholder 4">
            <a:extLst>
              <a:ext uri="{FF2B5EF4-FFF2-40B4-BE49-F238E27FC236}">
                <a16:creationId xmlns:a16="http://schemas.microsoft.com/office/drawing/2014/main" id="{AE933407-C477-498E-140B-4F12E584F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4B56B6-32CB-1052-CCB9-5EB413821860}"/>
              </a:ext>
            </a:extLst>
          </p:cNvPr>
          <p:cNvSpPr>
            <a:spLocks noGrp="1"/>
          </p:cNvSpPr>
          <p:nvPr>
            <p:ph type="sldNum" sz="quarter" idx="12"/>
          </p:nvPr>
        </p:nvSpPr>
        <p:spPr>
          <a:xfrm>
            <a:off x="572386" y="6356349"/>
            <a:ext cx="2743200" cy="365125"/>
          </a:xfrm>
        </p:spPr>
        <p:txBody>
          <a:bodyPr/>
          <a:lstStyle>
            <a:lvl1pPr algn="l">
              <a:defRPr/>
            </a:lvl1pPr>
          </a:lstStyle>
          <a:p>
            <a:fld id="{54640CC0-6DEF-E146-B864-7B2BFF49D381}" type="slidenum">
              <a:rPr lang="en-US" smtClean="0"/>
              <a:pPr/>
              <a:t>‹#›</a:t>
            </a:fld>
            <a:endParaRPr lang="en-US" dirty="0"/>
          </a:p>
        </p:txBody>
      </p:sp>
    </p:spTree>
    <p:extLst>
      <p:ext uri="{BB962C8B-B14F-4D97-AF65-F5344CB8AC3E}">
        <p14:creationId xmlns:p14="http://schemas.microsoft.com/office/powerpoint/2010/main" val="18548174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3B639-4EE6-944A-1FE0-B12223941F8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815071B-21D1-6873-15C4-D16AD4DA8C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19E057-68F4-D8D5-5198-F3DC1EECBE3E}"/>
              </a:ext>
            </a:extLst>
          </p:cNvPr>
          <p:cNvSpPr>
            <a:spLocks noGrp="1"/>
          </p:cNvSpPr>
          <p:nvPr>
            <p:ph type="dt" sz="half" idx="10"/>
          </p:nvPr>
        </p:nvSpPr>
        <p:spPr/>
        <p:txBody>
          <a:bodyPr/>
          <a:lstStyle/>
          <a:p>
            <a:fld id="{64C78ADA-2E9D-7C45-940B-3C89C14B33F9}" type="datetime1">
              <a:rPr lang="en-US" smtClean="0"/>
              <a:t>12/10/2024</a:t>
            </a:fld>
            <a:endParaRPr lang="en-US"/>
          </a:p>
        </p:txBody>
      </p:sp>
      <p:sp>
        <p:nvSpPr>
          <p:cNvPr id="5" name="Footer Placeholder 4">
            <a:extLst>
              <a:ext uri="{FF2B5EF4-FFF2-40B4-BE49-F238E27FC236}">
                <a16:creationId xmlns:a16="http://schemas.microsoft.com/office/drawing/2014/main" id="{46BD468B-EFAA-7A5C-727A-198B35C8E7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3E44FF-0732-F998-9E07-50A90C88C188}"/>
              </a:ext>
            </a:extLst>
          </p:cNvPr>
          <p:cNvSpPr>
            <a:spLocks noGrp="1"/>
          </p:cNvSpPr>
          <p:nvPr>
            <p:ph type="sldNum" sz="quarter" idx="12"/>
          </p:nvPr>
        </p:nvSpPr>
        <p:spPr/>
        <p:txBody>
          <a:bodyPr/>
          <a:lstStyle>
            <a:lvl1pPr algn="l">
              <a:defRPr/>
            </a:lvl1pPr>
          </a:lstStyle>
          <a:p>
            <a:fld id="{54640CC0-6DEF-E146-B864-7B2BFF49D381}" type="slidenum">
              <a:rPr lang="en-US" smtClean="0"/>
              <a:pPr/>
              <a:t>‹#›</a:t>
            </a:fld>
            <a:endParaRPr lang="en-US"/>
          </a:p>
        </p:txBody>
      </p:sp>
    </p:spTree>
    <p:extLst>
      <p:ext uri="{BB962C8B-B14F-4D97-AF65-F5344CB8AC3E}">
        <p14:creationId xmlns:p14="http://schemas.microsoft.com/office/powerpoint/2010/main" val="4549278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676EE65-979B-83D0-5523-F1A7404D46E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E15272B-560E-CB69-ADCB-37E477A987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16E76E-9E85-BF06-A5A8-F80AAB9B7DFF}"/>
              </a:ext>
            </a:extLst>
          </p:cNvPr>
          <p:cNvSpPr>
            <a:spLocks noGrp="1"/>
          </p:cNvSpPr>
          <p:nvPr>
            <p:ph type="dt" sz="half" idx="10"/>
          </p:nvPr>
        </p:nvSpPr>
        <p:spPr/>
        <p:txBody>
          <a:bodyPr/>
          <a:lstStyle/>
          <a:p>
            <a:fld id="{C22C2036-5155-C74D-81C2-EFD03851AE43}" type="datetime1">
              <a:rPr lang="en-US" smtClean="0"/>
              <a:t>12/10/2024</a:t>
            </a:fld>
            <a:endParaRPr lang="en-US"/>
          </a:p>
        </p:txBody>
      </p:sp>
      <p:sp>
        <p:nvSpPr>
          <p:cNvPr id="5" name="Footer Placeholder 4">
            <a:extLst>
              <a:ext uri="{FF2B5EF4-FFF2-40B4-BE49-F238E27FC236}">
                <a16:creationId xmlns:a16="http://schemas.microsoft.com/office/drawing/2014/main" id="{C8DA6931-FAC9-828E-82F3-708D047E9C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8E27B7-83EB-F6DF-54CF-2536BC9F0590}"/>
              </a:ext>
            </a:extLst>
          </p:cNvPr>
          <p:cNvSpPr>
            <a:spLocks noGrp="1"/>
          </p:cNvSpPr>
          <p:nvPr>
            <p:ph type="sldNum" sz="quarter" idx="12"/>
          </p:nvPr>
        </p:nvSpPr>
        <p:spPr/>
        <p:txBody>
          <a:bodyPr/>
          <a:lstStyle/>
          <a:p>
            <a:fld id="{54640CC0-6DEF-E146-B864-7B2BFF49D381}" type="slidenum">
              <a:rPr lang="en-US" smtClean="0"/>
              <a:t>‹#›</a:t>
            </a:fld>
            <a:endParaRPr lang="en-US"/>
          </a:p>
        </p:txBody>
      </p:sp>
    </p:spTree>
    <p:extLst>
      <p:ext uri="{BB962C8B-B14F-4D97-AF65-F5344CB8AC3E}">
        <p14:creationId xmlns:p14="http://schemas.microsoft.com/office/powerpoint/2010/main" val="34480535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FFB59-5808-C9A9-33DD-CC2D5D6E540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1529163-407E-0434-9B9B-600D1912DC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CE68EF-183B-30B7-BB1D-357CD92D8DFD}"/>
              </a:ext>
            </a:extLst>
          </p:cNvPr>
          <p:cNvSpPr>
            <a:spLocks noGrp="1"/>
          </p:cNvSpPr>
          <p:nvPr>
            <p:ph type="dt" sz="half" idx="10"/>
          </p:nvPr>
        </p:nvSpPr>
        <p:spPr/>
        <p:txBody>
          <a:bodyPr/>
          <a:lstStyle/>
          <a:p>
            <a:fld id="{6473172E-12FB-4A47-AA24-435286343A8F}" type="datetime1">
              <a:rPr lang="en-US" smtClean="0"/>
              <a:t>12/10/2024</a:t>
            </a:fld>
            <a:endParaRPr lang="en-US"/>
          </a:p>
        </p:txBody>
      </p:sp>
      <p:sp>
        <p:nvSpPr>
          <p:cNvPr id="5" name="Footer Placeholder 4">
            <a:extLst>
              <a:ext uri="{FF2B5EF4-FFF2-40B4-BE49-F238E27FC236}">
                <a16:creationId xmlns:a16="http://schemas.microsoft.com/office/drawing/2014/main" id="{FF2697C8-35B9-F94B-0120-474BEA132E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562372-C75C-C146-1F9E-D728AAB5C4A9}"/>
              </a:ext>
            </a:extLst>
          </p:cNvPr>
          <p:cNvSpPr>
            <a:spLocks noGrp="1"/>
          </p:cNvSpPr>
          <p:nvPr>
            <p:ph type="sldNum" sz="quarter" idx="12"/>
          </p:nvPr>
        </p:nvSpPr>
        <p:spPr>
          <a:xfrm>
            <a:off x="838200" y="6505211"/>
            <a:ext cx="2743200" cy="365125"/>
          </a:xfrm>
        </p:spPr>
        <p:txBody>
          <a:bodyPr/>
          <a:lstStyle/>
          <a:p>
            <a:pPr algn="l"/>
            <a:fld id="{54640CC0-6DEF-E146-B864-7B2BFF49D381}" type="slidenum">
              <a:rPr lang="en-US" smtClean="0"/>
              <a:pPr algn="l"/>
              <a:t>‹#›</a:t>
            </a:fld>
            <a:endParaRPr lang="en-US" dirty="0"/>
          </a:p>
        </p:txBody>
      </p:sp>
    </p:spTree>
    <p:extLst>
      <p:ext uri="{BB962C8B-B14F-4D97-AF65-F5344CB8AC3E}">
        <p14:creationId xmlns:p14="http://schemas.microsoft.com/office/powerpoint/2010/main" val="38537827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54A1E-2292-8EBF-2C34-7B5D106827D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D90AEDD-FD67-A530-347D-D705C3F7E5E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F6F35B7-E441-D0C3-9831-CA6D982A98DE}"/>
              </a:ext>
            </a:extLst>
          </p:cNvPr>
          <p:cNvSpPr>
            <a:spLocks noGrp="1"/>
          </p:cNvSpPr>
          <p:nvPr>
            <p:ph type="dt" sz="half" idx="10"/>
          </p:nvPr>
        </p:nvSpPr>
        <p:spPr/>
        <p:txBody>
          <a:bodyPr/>
          <a:lstStyle/>
          <a:p>
            <a:fld id="{19248129-FCCE-AA46-9A02-27CF4071C94D}" type="datetime1">
              <a:rPr lang="en-US" smtClean="0"/>
              <a:t>12/10/2024</a:t>
            </a:fld>
            <a:endParaRPr lang="en-US"/>
          </a:p>
        </p:txBody>
      </p:sp>
      <p:sp>
        <p:nvSpPr>
          <p:cNvPr id="5" name="Footer Placeholder 4">
            <a:extLst>
              <a:ext uri="{FF2B5EF4-FFF2-40B4-BE49-F238E27FC236}">
                <a16:creationId xmlns:a16="http://schemas.microsoft.com/office/drawing/2014/main" id="{24D41F68-474A-4D8F-80F5-D42123C4A8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71662C-57E8-ABA2-CFBC-1498CF578BB4}"/>
              </a:ext>
            </a:extLst>
          </p:cNvPr>
          <p:cNvSpPr>
            <a:spLocks noGrp="1"/>
          </p:cNvSpPr>
          <p:nvPr>
            <p:ph type="sldNum" sz="quarter" idx="12"/>
          </p:nvPr>
        </p:nvSpPr>
        <p:spPr/>
        <p:txBody>
          <a:bodyPr/>
          <a:lstStyle>
            <a:lvl1pPr algn="l">
              <a:defRPr/>
            </a:lvl1pPr>
          </a:lstStyle>
          <a:p>
            <a:fld id="{54640CC0-6DEF-E146-B864-7B2BFF49D381}" type="slidenum">
              <a:rPr lang="en-US" smtClean="0"/>
              <a:pPr/>
              <a:t>‹#›</a:t>
            </a:fld>
            <a:endParaRPr lang="en-US"/>
          </a:p>
        </p:txBody>
      </p:sp>
    </p:spTree>
    <p:extLst>
      <p:ext uri="{BB962C8B-B14F-4D97-AF65-F5344CB8AC3E}">
        <p14:creationId xmlns:p14="http://schemas.microsoft.com/office/powerpoint/2010/main" val="7550172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AFA62-6F5A-058D-326E-2DCEBE25300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06A4001-97A4-8D5F-BEC3-AE16CC7533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0A7CC1D-C182-8F31-F2B8-9BA49A716AD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99A8ECF-50B5-2F8A-9A45-9D4477D7B501}"/>
              </a:ext>
            </a:extLst>
          </p:cNvPr>
          <p:cNvSpPr>
            <a:spLocks noGrp="1"/>
          </p:cNvSpPr>
          <p:nvPr>
            <p:ph type="dt" sz="half" idx="10"/>
          </p:nvPr>
        </p:nvSpPr>
        <p:spPr/>
        <p:txBody>
          <a:bodyPr/>
          <a:lstStyle/>
          <a:p>
            <a:fld id="{BC82CEA2-659B-964B-AA48-4370F2392D30}" type="datetime1">
              <a:rPr lang="en-US" smtClean="0"/>
              <a:t>12/10/2024</a:t>
            </a:fld>
            <a:endParaRPr lang="en-US"/>
          </a:p>
        </p:txBody>
      </p:sp>
      <p:sp>
        <p:nvSpPr>
          <p:cNvPr id="6" name="Footer Placeholder 5">
            <a:extLst>
              <a:ext uri="{FF2B5EF4-FFF2-40B4-BE49-F238E27FC236}">
                <a16:creationId xmlns:a16="http://schemas.microsoft.com/office/drawing/2014/main" id="{2711DD96-C6F8-9C91-16D0-D9F070FFF0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D237B5-7725-BCA4-B33C-D886BC4794B6}"/>
              </a:ext>
            </a:extLst>
          </p:cNvPr>
          <p:cNvSpPr>
            <a:spLocks noGrp="1"/>
          </p:cNvSpPr>
          <p:nvPr>
            <p:ph type="sldNum" sz="quarter" idx="12"/>
          </p:nvPr>
        </p:nvSpPr>
        <p:spPr/>
        <p:txBody>
          <a:bodyPr/>
          <a:lstStyle>
            <a:lvl1pPr algn="l">
              <a:defRPr/>
            </a:lvl1pPr>
          </a:lstStyle>
          <a:p>
            <a:fld id="{54640CC0-6DEF-E146-B864-7B2BFF49D381}" type="slidenum">
              <a:rPr lang="en-US" smtClean="0"/>
              <a:pPr/>
              <a:t>‹#›</a:t>
            </a:fld>
            <a:endParaRPr lang="en-US"/>
          </a:p>
        </p:txBody>
      </p:sp>
    </p:spTree>
    <p:extLst>
      <p:ext uri="{BB962C8B-B14F-4D97-AF65-F5344CB8AC3E}">
        <p14:creationId xmlns:p14="http://schemas.microsoft.com/office/powerpoint/2010/main" val="2397072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66841-D729-9626-0F0B-2D995D27DD7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9304CF7-DE9C-E2B8-8BE9-53BD0BE43E2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B91FC44-19EC-A4E0-C818-693B9125B1A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85E4331-8461-7A0C-1412-1D7E5590912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BFCAA64-8656-F10A-3A9A-FF69666693A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CA93ABB-7D24-24C7-D5B5-1AFAEE0DAC80}"/>
              </a:ext>
            </a:extLst>
          </p:cNvPr>
          <p:cNvSpPr>
            <a:spLocks noGrp="1"/>
          </p:cNvSpPr>
          <p:nvPr>
            <p:ph type="dt" sz="half" idx="10"/>
          </p:nvPr>
        </p:nvSpPr>
        <p:spPr/>
        <p:txBody>
          <a:bodyPr/>
          <a:lstStyle/>
          <a:p>
            <a:fld id="{81124A4F-DF81-A643-950A-C4DEDB10298D}" type="datetime1">
              <a:rPr lang="en-US" smtClean="0"/>
              <a:t>12/10/2024</a:t>
            </a:fld>
            <a:endParaRPr lang="en-US"/>
          </a:p>
        </p:txBody>
      </p:sp>
      <p:sp>
        <p:nvSpPr>
          <p:cNvPr id="8" name="Footer Placeholder 7">
            <a:extLst>
              <a:ext uri="{FF2B5EF4-FFF2-40B4-BE49-F238E27FC236}">
                <a16:creationId xmlns:a16="http://schemas.microsoft.com/office/drawing/2014/main" id="{D0080E58-8F4F-AF49-033A-FDB0A38A01E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71477EB-A76B-B25B-1F56-510B33967A61}"/>
              </a:ext>
            </a:extLst>
          </p:cNvPr>
          <p:cNvSpPr>
            <a:spLocks noGrp="1"/>
          </p:cNvSpPr>
          <p:nvPr>
            <p:ph type="sldNum" sz="quarter" idx="12"/>
          </p:nvPr>
        </p:nvSpPr>
        <p:spPr/>
        <p:txBody>
          <a:bodyPr/>
          <a:lstStyle>
            <a:lvl1pPr algn="l">
              <a:defRPr/>
            </a:lvl1pPr>
          </a:lstStyle>
          <a:p>
            <a:fld id="{54640CC0-6DEF-E146-B864-7B2BFF49D381}" type="slidenum">
              <a:rPr lang="en-US" smtClean="0"/>
              <a:pPr/>
              <a:t>‹#›</a:t>
            </a:fld>
            <a:endParaRPr lang="en-US"/>
          </a:p>
        </p:txBody>
      </p:sp>
    </p:spTree>
    <p:extLst>
      <p:ext uri="{BB962C8B-B14F-4D97-AF65-F5344CB8AC3E}">
        <p14:creationId xmlns:p14="http://schemas.microsoft.com/office/powerpoint/2010/main" val="4464508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8A786-2DC9-7710-6FA6-E9055C87456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FEBD10B-8FF1-9AA7-A1FF-5FDBF1FC84CF}"/>
              </a:ext>
            </a:extLst>
          </p:cNvPr>
          <p:cNvSpPr>
            <a:spLocks noGrp="1"/>
          </p:cNvSpPr>
          <p:nvPr>
            <p:ph type="dt" sz="half" idx="10"/>
          </p:nvPr>
        </p:nvSpPr>
        <p:spPr/>
        <p:txBody>
          <a:bodyPr/>
          <a:lstStyle/>
          <a:p>
            <a:fld id="{F4DEF9D0-DB88-D84E-B59D-4377ABEF81DF}" type="datetime1">
              <a:rPr lang="en-US" smtClean="0"/>
              <a:t>12/10/2024</a:t>
            </a:fld>
            <a:endParaRPr lang="en-US"/>
          </a:p>
        </p:txBody>
      </p:sp>
      <p:sp>
        <p:nvSpPr>
          <p:cNvPr id="4" name="Footer Placeholder 3">
            <a:extLst>
              <a:ext uri="{FF2B5EF4-FFF2-40B4-BE49-F238E27FC236}">
                <a16:creationId xmlns:a16="http://schemas.microsoft.com/office/drawing/2014/main" id="{7F839FC1-DD65-00E0-AB30-F474069037E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1A30017-3EE4-61F4-4B97-4138161AF523}"/>
              </a:ext>
            </a:extLst>
          </p:cNvPr>
          <p:cNvSpPr>
            <a:spLocks noGrp="1"/>
          </p:cNvSpPr>
          <p:nvPr>
            <p:ph type="sldNum" sz="quarter" idx="12"/>
          </p:nvPr>
        </p:nvSpPr>
        <p:spPr/>
        <p:txBody>
          <a:bodyPr/>
          <a:lstStyle>
            <a:lvl1pPr algn="l">
              <a:defRPr/>
            </a:lvl1pPr>
          </a:lstStyle>
          <a:p>
            <a:fld id="{54640CC0-6DEF-E146-B864-7B2BFF49D381}" type="slidenum">
              <a:rPr lang="en-US" smtClean="0"/>
              <a:pPr/>
              <a:t>‹#›</a:t>
            </a:fld>
            <a:endParaRPr lang="en-US"/>
          </a:p>
        </p:txBody>
      </p:sp>
    </p:spTree>
    <p:extLst>
      <p:ext uri="{BB962C8B-B14F-4D97-AF65-F5344CB8AC3E}">
        <p14:creationId xmlns:p14="http://schemas.microsoft.com/office/powerpoint/2010/main" val="5717057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9B3B260-E37D-7767-C004-B1404A9EBCC9}"/>
              </a:ext>
            </a:extLst>
          </p:cNvPr>
          <p:cNvSpPr>
            <a:spLocks noGrp="1"/>
          </p:cNvSpPr>
          <p:nvPr>
            <p:ph type="dt" sz="half" idx="10"/>
          </p:nvPr>
        </p:nvSpPr>
        <p:spPr/>
        <p:txBody>
          <a:bodyPr/>
          <a:lstStyle/>
          <a:p>
            <a:fld id="{068C271D-8763-F049-BBE5-2C853DDF229B}" type="datetime1">
              <a:rPr lang="en-US" smtClean="0"/>
              <a:t>12/10/2024</a:t>
            </a:fld>
            <a:endParaRPr lang="en-US"/>
          </a:p>
        </p:txBody>
      </p:sp>
      <p:sp>
        <p:nvSpPr>
          <p:cNvPr id="3" name="Footer Placeholder 2">
            <a:extLst>
              <a:ext uri="{FF2B5EF4-FFF2-40B4-BE49-F238E27FC236}">
                <a16:creationId xmlns:a16="http://schemas.microsoft.com/office/drawing/2014/main" id="{40F6B7D6-70A5-A1DE-1E5E-7B5FCC41F6C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1F7A10B-7230-BDB5-330B-DD102F62855D}"/>
              </a:ext>
            </a:extLst>
          </p:cNvPr>
          <p:cNvSpPr>
            <a:spLocks noGrp="1"/>
          </p:cNvSpPr>
          <p:nvPr>
            <p:ph type="sldNum" sz="quarter" idx="12"/>
          </p:nvPr>
        </p:nvSpPr>
        <p:spPr/>
        <p:txBody>
          <a:bodyPr/>
          <a:lstStyle>
            <a:lvl1pPr algn="l">
              <a:defRPr/>
            </a:lvl1pPr>
          </a:lstStyle>
          <a:p>
            <a:fld id="{54640CC0-6DEF-E146-B864-7B2BFF49D381}" type="slidenum">
              <a:rPr lang="en-US" smtClean="0"/>
              <a:pPr/>
              <a:t>‹#›</a:t>
            </a:fld>
            <a:endParaRPr lang="en-US"/>
          </a:p>
        </p:txBody>
      </p:sp>
    </p:spTree>
    <p:extLst>
      <p:ext uri="{BB962C8B-B14F-4D97-AF65-F5344CB8AC3E}">
        <p14:creationId xmlns:p14="http://schemas.microsoft.com/office/powerpoint/2010/main" val="18450114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871D3-2646-7E10-5852-75774A1588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4EED18F-B8D4-A080-0C57-9F590757AA9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2BEEFC3-06B0-ED17-E1DC-F7C4CA2611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ED24E9-C804-E420-B9D3-7EE68A91C75E}"/>
              </a:ext>
            </a:extLst>
          </p:cNvPr>
          <p:cNvSpPr>
            <a:spLocks noGrp="1"/>
          </p:cNvSpPr>
          <p:nvPr>
            <p:ph type="dt" sz="half" idx="10"/>
          </p:nvPr>
        </p:nvSpPr>
        <p:spPr/>
        <p:txBody>
          <a:bodyPr/>
          <a:lstStyle/>
          <a:p>
            <a:fld id="{2A51087F-1D88-DB47-94A8-EB65BC726D54}" type="datetime1">
              <a:rPr lang="en-US" smtClean="0"/>
              <a:t>12/10/2024</a:t>
            </a:fld>
            <a:endParaRPr lang="en-US"/>
          </a:p>
        </p:txBody>
      </p:sp>
      <p:sp>
        <p:nvSpPr>
          <p:cNvPr id="6" name="Footer Placeholder 5">
            <a:extLst>
              <a:ext uri="{FF2B5EF4-FFF2-40B4-BE49-F238E27FC236}">
                <a16:creationId xmlns:a16="http://schemas.microsoft.com/office/drawing/2014/main" id="{45E8C281-4F4F-420B-51E8-A0FD0C7E44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DDB141-0D3B-517E-E45E-CE38F3DFDE44}"/>
              </a:ext>
            </a:extLst>
          </p:cNvPr>
          <p:cNvSpPr>
            <a:spLocks noGrp="1"/>
          </p:cNvSpPr>
          <p:nvPr>
            <p:ph type="sldNum" sz="quarter" idx="12"/>
          </p:nvPr>
        </p:nvSpPr>
        <p:spPr/>
        <p:txBody>
          <a:bodyPr/>
          <a:lstStyle>
            <a:lvl1pPr algn="l">
              <a:defRPr/>
            </a:lvl1pPr>
          </a:lstStyle>
          <a:p>
            <a:fld id="{54640CC0-6DEF-E146-B864-7B2BFF49D381}" type="slidenum">
              <a:rPr lang="en-US" smtClean="0"/>
              <a:pPr/>
              <a:t>‹#›</a:t>
            </a:fld>
            <a:endParaRPr lang="en-US"/>
          </a:p>
        </p:txBody>
      </p:sp>
    </p:spTree>
    <p:extLst>
      <p:ext uri="{BB962C8B-B14F-4D97-AF65-F5344CB8AC3E}">
        <p14:creationId xmlns:p14="http://schemas.microsoft.com/office/powerpoint/2010/main" val="2603353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9844B-0DB6-6B84-A137-94CBA99A45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ECABD42-A05D-C9D1-D500-9A4DC908B82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31AAF0C-6F71-90B8-51EB-58588FA284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750065-E75C-0107-5FCF-326A8005B8E5}"/>
              </a:ext>
            </a:extLst>
          </p:cNvPr>
          <p:cNvSpPr>
            <a:spLocks noGrp="1"/>
          </p:cNvSpPr>
          <p:nvPr>
            <p:ph type="dt" sz="half" idx="10"/>
          </p:nvPr>
        </p:nvSpPr>
        <p:spPr/>
        <p:txBody>
          <a:bodyPr/>
          <a:lstStyle/>
          <a:p>
            <a:fld id="{A11C1556-B664-BD40-A394-A22AA75159F1}" type="datetime1">
              <a:rPr lang="en-US" smtClean="0"/>
              <a:t>12/10/2024</a:t>
            </a:fld>
            <a:endParaRPr lang="en-US"/>
          </a:p>
        </p:txBody>
      </p:sp>
      <p:sp>
        <p:nvSpPr>
          <p:cNvPr id="6" name="Footer Placeholder 5">
            <a:extLst>
              <a:ext uri="{FF2B5EF4-FFF2-40B4-BE49-F238E27FC236}">
                <a16:creationId xmlns:a16="http://schemas.microsoft.com/office/drawing/2014/main" id="{70006E3C-9281-15FF-7F4A-A316A354E8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F7BBCC-5910-9E54-8D1A-F01931C505D0}"/>
              </a:ext>
            </a:extLst>
          </p:cNvPr>
          <p:cNvSpPr>
            <a:spLocks noGrp="1"/>
          </p:cNvSpPr>
          <p:nvPr>
            <p:ph type="sldNum" sz="quarter" idx="12"/>
          </p:nvPr>
        </p:nvSpPr>
        <p:spPr/>
        <p:txBody>
          <a:bodyPr/>
          <a:lstStyle>
            <a:lvl1pPr algn="l">
              <a:defRPr/>
            </a:lvl1pPr>
          </a:lstStyle>
          <a:p>
            <a:fld id="{54640CC0-6DEF-E146-B864-7B2BFF49D381}" type="slidenum">
              <a:rPr lang="en-US" smtClean="0"/>
              <a:pPr/>
              <a:t>‹#›</a:t>
            </a:fld>
            <a:endParaRPr lang="en-US"/>
          </a:p>
        </p:txBody>
      </p:sp>
    </p:spTree>
    <p:extLst>
      <p:ext uri="{BB962C8B-B14F-4D97-AF65-F5344CB8AC3E}">
        <p14:creationId xmlns:p14="http://schemas.microsoft.com/office/powerpoint/2010/main" val="907625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F77BF9-D340-AC4E-0BB7-FC4392CFF03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F0531F0-1BA3-818E-89BC-C7E909DF2E5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048151-8067-2F2C-49EC-D5D5175A4A52}"/>
              </a:ext>
            </a:extLst>
          </p:cNvPr>
          <p:cNvSpPr>
            <a:spLocks noGrp="1"/>
          </p:cNvSpPr>
          <p:nvPr>
            <p:ph type="dt" sz="half" idx="2"/>
          </p:nvPr>
        </p:nvSpPr>
        <p:spPr>
          <a:xfrm>
            <a:off x="8610600" y="6350259"/>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5AA4D09-1DB6-294F-9D03-B4815CE9E81F}" type="datetime1">
              <a:rPr lang="en-US" smtClean="0"/>
              <a:t>12/10/2024</a:t>
            </a:fld>
            <a:endParaRPr lang="en-US" dirty="0"/>
          </a:p>
        </p:txBody>
      </p:sp>
      <p:sp>
        <p:nvSpPr>
          <p:cNvPr id="5" name="Footer Placeholder 4">
            <a:extLst>
              <a:ext uri="{FF2B5EF4-FFF2-40B4-BE49-F238E27FC236}">
                <a16:creationId xmlns:a16="http://schemas.microsoft.com/office/drawing/2014/main" id="{58C7A8BA-834B-AB3F-4E63-E327EA47E32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B380C8AD-F64B-B0D4-2AC6-C2831719F424}"/>
              </a:ext>
            </a:extLst>
          </p:cNvPr>
          <p:cNvSpPr>
            <a:spLocks noGrp="1"/>
          </p:cNvSpPr>
          <p:nvPr>
            <p:ph type="sldNum" sz="quarter" idx="4"/>
          </p:nvPr>
        </p:nvSpPr>
        <p:spPr>
          <a:xfrm>
            <a:off x="838200" y="6505211"/>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pPr algn="l"/>
            <a:fld id="{54640CC0-6DEF-E146-B864-7B2BFF49D381}" type="slidenum">
              <a:rPr lang="en-US" smtClean="0"/>
              <a:pPr algn="l"/>
              <a:t>‹#›</a:t>
            </a:fld>
            <a:endParaRPr lang="en-US" dirty="0"/>
          </a:p>
        </p:txBody>
      </p:sp>
    </p:spTree>
    <p:extLst>
      <p:ext uri="{BB962C8B-B14F-4D97-AF65-F5344CB8AC3E}">
        <p14:creationId xmlns:p14="http://schemas.microsoft.com/office/powerpoint/2010/main" val="25808616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png"/><Relationship Id="rId7" Type="http://schemas.openxmlformats.org/officeDocument/2006/relationships/diagramColors" Target="../diagrams/colors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3EA865C-A7B5-63C8-E36A-0AC69E040EE2}"/>
              </a:ext>
            </a:extLst>
          </p:cNvPr>
          <p:cNvSpPr/>
          <p:nvPr/>
        </p:nvSpPr>
        <p:spPr>
          <a:xfrm>
            <a:off x="0" y="0"/>
            <a:ext cx="12192000" cy="685800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dirty="0"/>
          </a:p>
        </p:txBody>
      </p:sp>
      <p:pic>
        <p:nvPicPr>
          <p:cNvPr id="5" name="Picture 10" descr="The University of Chicago Library - The University of Chicago Library">
            <a:extLst>
              <a:ext uri="{FF2B5EF4-FFF2-40B4-BE49-F238E27FC236}">
                <a16:creationId xmlns:a16="http://schemas.microsoft.com/office/drawing/2014/main" id="{C3E68FA2-907A-63D7-66F1-A8AB6586CF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9699" y="405054"/>
            <a:ext cx="2912564" cy="58554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2863703C-AD25-700C-5850-7C5A201C615C}"/>
              </a:ext>
            </a:extLst>
          </p:cNvPr>
          <p:cNvSpPr txBox="1"/>
          <p:nvPr/>
        </p:nvSpPr>
        <p:spPr>
          <a:xfrm>
            <a:off x="309698" y="2724740"/>
            <a:ext cx="8062405" cy="1569660"/>
          </a:xfrm>
          <a:prstGeom prst="rect">
            <a:avLst/>
          </a:prstGeom>
          <a:noFill/>
        </p:spPr>
        <p:txBody>
          <a:bodyPr wrap="square" rtlCol="0">
            <a:spAutoFit/>
          </a:bodyPr>
          <a:lstStyle/>
          <a:p>
            <a:r>
              <a:rPr lang="en-US" sz="9600" b="1" dirty="0">
                <a:solidFill>
                  <a:schemeClr val="bg1"/>
                </a:solidFill>
                <a:latin typeface="Tahoma" panose="020B0604030504040204" pitchFamily="34" charset="0"/>
                <a:ea typeface="Tahoma" panose="020B0604030504040204" pitchFamily="34" charset="0"/>
                <a:cs typeface="Tahoma" panose="020B0604030504040204" pitchFamily="34" charset="0"/>
              </a:rPr>
              <a:t>𝛼</a:t>
            </a:r>
            <a:r>
              <a:rPr lang="en-US" sz="5000" b="1" dirty="0" err="1">
                <a:solidFill>
                  <a:schemeClr val="bg1"/>
                </a:solidFill>
                <a:latin typeface="Tahoma" panose="020B0604030504040204" pitchFamily="34" charset="0"/>
                <a:ea typeface="Tahoma" panose="020B0604030504040204" pitchFamily="34" charset="0"/>
                <a:cs typeface="Tahoma" panose="020B0604030504040204" pitchFamily="34" charset="0"/>
              </a:rPr>
              <a:t>lphaPoint</a:t>
            </a:r>
            <a:r>
              <a:rPr lang="en-US" sz="5000" b="1" dirty="0">
                <a:solidFill>
                  <a:schemeClr val="bg1"/>
                </a:solidFill>
                <a:latin typeface="Tahoma" panose="020B0604030504040204" pitchFamily="34" charset="0"/>
                <a:ea typeface="Tahoma" panose="020B0604030504040204" pitchFamily="34" charset="0"/>
                <a:cs typeface="Tahoma" panose="020B0604030504040204" pitchFamily="34" charset="0"/>
              </a:rPr>
              <a:t> Capital</a:t>
            </a:r>
          </a:p>
        </p:txBody>
      </p:sp>
      <p:sp>
        <p:nvSpPr>
          <p:cNvPr id="7" name="TextBox 6">
            <a:extLst>
              <a:ext uri="{FF2B5EF4-FFF2-40B4-BE49-F238E27FC236}">
                <a16:creationId xmlns:a16="http://schemas.microsoft.com/office/drawing/2014/main" id="{BDF7371C-BB1D-931A-7F93-F3123E67A549}"/>
              </a:ext>
            </a:extLst>
          </p:cNvPr>
          <p:cNvSpPr txBox="1"/>
          <p:nvPr/>
        </p:nvSpPr>
        <p:spPr>
          <a:xfrm>
            <a:off x="9875371" y="990600"/>
            <a:ext cx="1786198" cy="369332"/>
          </a:xfrm>
          <a:prstGeom prst="rect">
            <a:avLst/>
          </a:prstGeom>
          <a:noFill/>
        </p:spPr>
        <p:txBody>
          <a:bodyPr wrap="square" rtlCol="0">
            <a:spAutoFit/>
          </a:bodyPr>
          <a:lstStyle/>
          <a:p>
            <a:r>
              <a:rPr lang="en-US" b="1" dirty="0">
                <a:solidFill>
                  <a:schemeClr val="bg1"/>
                </a:solidFill>
                <a:latin typeface="Tahoma" panose="020B0604030504040204" pitchFamily="34" charset="0"/>
                <a:ea typeface="Tahoma" panose="020B0604030504040204" pitchFamily="34" charset="0"/>
                <a:cs typeface="Tahoma" panose="020B0604030504040204" pitchFamily="34" charset="0"/>
              </a:rPr>
              <a:t>Dec 10, 2024</a:t>
            </a:r>
          </a:p>
        </p:txBody>
      </p:sp>
    </p:spTree>
    <p:extLst>
      <p:ext uri="{BB962C8B-B14F-4D97-AF65-F5344CB8AC3E}">
        <p14:creationId xmlns:p14="http://schemas.microsoft.com/office/powerpoint/2010/main" val="18928052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3D0F48-D195-2C8A-933A-6CFE91D46ABD}"/>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F0A64647-4134-C4F4-1009-B85876CE858B}"/>
              </a:ext>
            </a:extLst>
          </p:cNvPr>
          <p:cNvSpPr/>
          <p:nvPr/>
        </p:nvSpPr>
        <p:spPr>
          <a:xfrm>
            <a:off x="1" y="6472052"/>
            <a:ext cx="12192000" cy="385948"/>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pic>
        <p:nvPicPr>
          <p:cNvPr id="5" name="Picture 10" descr="The University of Chicago Library - The University of Chicago Library">
            <a:extLst>
              <a:ext uri="{FF2B5EF4-FFF2-40B4-BE49-F238E27FC236}">
                <a16:creationId xmlns:a16="http://schemas.microsoft.com/office/drawing/2014/main" id="{422CAB07-104A-0E20-3447-525F2FA4E6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71860" y="6537393"/>
            <a:ext cx="1269720" cy="25526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00AB9E4A-8D8D-9F00-CF81-3B8F8F3EBBA6}"/>
              </a:ext>
            </a:extLst>
          </p:cNvPr>
          <p:cNvSpPr txBox="1"/>
          <p:nvPr/>
        </p:nvSpPr>
        <p:spPr>
          <a:xfrm>
            <a:off x="377818" y="340499"/>
            <a:ext cx="10010898" cy="461665"/>
          </a:xfrm>
          <a:prstGeom prst="rect">
            <a:avLst/>
          </a:prstGeom>
          <a:noFill/>
        </p:spPr>
        <p:txBody>
          <a:bodyPr wrap="square" rtlCol="0">
            <a:spAutoFit/>
          </a:bodyPr>
          <a:lstStyle/>
          <a:p>
            <a:r>
              <a:rPr lang="en-US" sz="2400" b="1" i="0" u="none" strike="noStrike" dirty="0" err="1">
                <a:effectLst/>
                <a:latin typeface="Tahoma" panose="020B0604030504040204" pitchFamily="34" charset="0"/>
                <a:ea typeface="Tahoma" panose="020B0604030504040204" pitchFamily="34" charset="0"/>
                <a:cs typeface="Tahoma" panose="020B0604030504040204" pitchFamily="34" charset="0"/>
              </a:rPr>
              <a:t>Backtesting</a:t>
            </a:r>
            <a:r>
              <a:rPr lang="en-US" sz="2400" b="1" i="0" u="none" strike="noStrike" dirty="0">
                <a:effectLst/>
                <a:latin typeface="Tahoma" panose="020B0604030504040204" pitchFamily="34" charset="0"/>
                <a:ea typeface="Tahoma" panose="020B0604030504040204" pitchFamily="34" charset="0"/>
                <a:cs typeface="Tahoma" panose="020B0604030504040204" pitchFamily="34" charset="0"/>
              </a:rPr>
              <a:t> Results</a:t>
            </a:r>
            <a:endParaRPr lang="en-US" sz="2400" b="0" i="0" u="none" strike="noStrike" dirty="0">
              <a:effectLst/>
              <a:latin typeface="Tahoma" panose="020B0604030504040204" pitchFamily="34" charset="0"/>
              <a:ea typeface="Tahoma" panose="020B0604030504040204" pitchFamily="34" charset="0"/>
              <a:cs typeface="Tahoma" panose="020B0604030504040204" pitchFamily="34" charset="0"/>
            </a:endParaRPr>
          </a:p>
        </p:txBody>
      </p:sp>
      <p:sp>
        <p:nvSpPr>
          <p:cNvPr id="7" name="TextBox 6">
            <a:extLst>
              <a:ext uri="{FF2B5EF4-FFF2-40B4-BE49-F238E27FC236}">
                <a16:creationId xmlns:a16="http://schemas.microsoft.com/office/drawing/2014/main" id="{21669983-8BD8-B43D-476E-92DDA190420B}"/>
              </a:ext>
            </a:extLst>
          </p:cNvPr>
          <p:cNvSpPr txBox="1"/>
          <p:nvPr/>
        </p:nvSpPr>
        <p:spPr>
          <a:xfrm>
            <a:off x="480868" y="1120676"/>
            <a:ext cx="11560712" cy="1631216"/>
          </a:xfrm>
          <a:prstGeom prst="rect">
            <a:avLst/>
          </a:prstGeom>
          <a:noFill/>
        </p:spPr>
        <p:txBody>
          <a:bodyPr wrap="square" rtlCol="0">
            <a:spAutoFit/>
          </a:bodyPr>
          <a:lstStyle/>
          <a:p>
            <a:pPr algn="l"/>
            <a:r>
              <a:rPr lang="en-US" sz="1600" b="1"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Methodology – Walk-Forward Analysis</a:t>
            </a:r>
          </a:p>
          <a:p>
            <a:pPr algn="l"/>
            <a:endParaRPr lang="en-US"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p>
            <a:pPr algn="l">
              <a:buFont typeface="Arial" panose="020B0604020202020204" pitchFamily="34" charset="0"/>
              <a:buChar char="•"/>
            </a:pPr>
            <a:r>
              <a:rPr lang="en-US" sz="1600" b="1"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Training Period:</a:t>
            </a:r>
            <a:r>
              <a:rPr lang="en-US" sz="16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 4 years (e.g. 2019–2022) used to calibrate pair selection, entry/exit thresholds, and stop-loss optimization.</a:t>
            </a:r>
          </a:p>
          <a:p>
            <a:pPr algn="l"/>
            <a:endParaRPr lang="en-US" sz="16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p>
            <a:pPr algn="l">
              <a:buFont typeface="Arial" panose="020B0604020202020204" pitchFamily="34" charset="0"/>
              <a:buChar char="•"/>
            </a:pPr>
            <a:r>
              <a:rPr lang="en-US" sz="1600" b="1"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Testing Period:</a:t>
            </a:r>
            <a:r>
              <a:rPr lang="en-US" sz="16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 1 year (e.g. 2023) used to validate the strategy’s performance on data outside the training set.</a:t>
            </a:r>
          </a:p>
          <a:p>
            <a:endParaRPr lang="en-US" dirty="0"/>
          </a:p>
        </p:txBody>
      </p:sp>
      <p:pic>
        <p:nvPicPr>
          <p:cNvPr id="8" name="Picture 7">
            <a:extLst>
              <a:ext uri="{FF2B5EF4-FFF2-40B4-BE49-F238E27FC236}">
                <a16:creationId xmlns:a16="http://schemas.microsoft.com/office/drawing/2014/main" id="{1184FDD4-28DA-FABB-F7F8-DB978F8C73C4}"/>
              </a:ext>
            </a:extLst>
          </p:cNvPr>
          <p:cNvPicPr>
            <a:picLocks noChangeAspect="1"/>
          </p:cNvPicPr>
          <p:nvPr/>
        </p:nvPicPr>
        <p:blipFill>
          <a:blip r:embed="rId4"/>
          <a:stretch>
            <a:fillRect/>
          </a:stretch>
        </p:blipFill>
        <p:spPr>
          <a:xfrm>
            <a:off x="630382" y="2996821"/>
            <a:ext cx="7772400" cy="1679944"/>
          </a:xfrm>
          <a:prstGeom prst="rect">
            <a:avLst/>
          </a:prstGeom>
        </p:spPr>
      </p:pic>
      <p:sp>
        <p:nvSpPr>
          <p:cNvPr id="9" name="TextBox 8">
            <a:extLst>
              <a:ext uri="{FF2B5EF4-FFF2-40B4-BE49-F238E27FC236}">
                <a16:creationId xmlns:a16="http://schemas.microsoft.com/office/drawing/2014/main" id="{448DAF2D-8157-2437-DCA2-9E1A863498D6}"/>
              </a:ext>
            </a:extLst>
          </p:cNvPr>
          <p:cNvSpPr txBox="1"/>
          <p:nvPr/>
        </p:nvSpPr>
        <p:spPr>
          <a:xfrm>
            <a:off x="630382" y="4977326"/>
            <a:ext cx="3713452" cy="276999"/>
          </a:xfrm>
          <a:prstGeom prst="rect">
            <a:avLst/>
          </a:prstGeom>
          <a:noFill/>
        </p:spPr>
        <p:txBody>
          <a:bodyPr wrap="none" rtlCol="0">
            <a:spAutoFit/>
          </a:bodyPr>
          <a:lstStyle/>
          <a:p>
            <a:r>
              <a:rPr lang="en-US" sz="1200" b="0" i="1"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Optimized Pair Parameters and Performance Metrics</a:t>
            </a:r>
            <a:endParaRPr lang="en-US" sz="1200" i="1" dirty="0">
              <a:latin typeface="Tahoma" panose="020B0604030504040204" pitchFamily="34" charset="0"/>
              <a:ea typeface="Tahoma" panose="020B0604030504040204" pitchFamily="34" charset="0"/>
              <a:cs typeface="Tahoma" panose="020B0604030504040204" pitchFamily="34" charset="0"/>
            </a:endParaRPr>
          </a:p>
        </p:txBody>
      </p:sp>
      <p:sp>
        <p:nvSpPr>
          <p:cNvPr id="3" name="TextBox 2">
            <a:extLst>
              <a:ext uri="{FF2B5EF4-FFF2-40B4-BE49-F238E27FC236}">
                <a16:creationId xmlns:a16="http://schemas.microsoft.com/office/drawing/2014/main" id="{4EB2BEF9-5A5C-11B8-6569-06585BEE34D7}"/>
              </a:ext>
            </a:extLst>
          </p:cNvPr>
          <p:cNvSpPr txBox="1"/>
          <p:nvPr/>
        </p:nvSpPr>
        <p:spPr>
          <a:xfrm>
            <a:off x="10015870" y="-10634"/>
            <a:ext cx="2186762" cy="338554"/>
          </a:xfrm>
          <a:prstGeom prst="rect">
            <a:avLst/>
          </a:prstGeom>
          <a:noFill/>
        </p:spPr>
        <p:txBody>
          <a:bodyPr wrap="square" rtlCol="0">
            <a:spAutoFit/>
          </a:bodyPr>
          <a:lstStyle/>
          <a:p>
            <a:pPr algn="r"/>
            <a:r>
              <a:rPr lang="en-US" sz="1600" b="1" dirty="0">
                <a:latin typeface="Tahoma" panose="020B0604030504040204" pitchFamily="34" charset="0"/>
                <a:ea typeface="Tahoma" panose="020B0604030504040204" pitchFamily="34" charset="0"/>
                <a:cs typeface="Tahoma" panose="020B0604030504040204" pitchFamily="34" charset="0"/>
              </a:rPr>
              <a:t>𝛼</a:t>
            </a:r>
            <a:r>
              <a:rPr lang="en-US" sz="1600" b="1" dirty="0" err="1">
                <a:latin typeface="Tahoma" panose="020B0604030504040204" pitchFamily="34" charset="0"/>
                <a:ea typeface="Tahoma" panose="020B0604030504040204" pitchFamily="34" charset="0"/>
                <a:cs typeface="Tahoma" panose="020B0604030504040204" pitchFamily="34" charset="0"/>
              </a:rPr>
              <a:t>lphaPoint</a:t>
            </a:r>
            <a:r>
              <a:rPr lang="en-US" sz="1600" b="1" dirty="0">
                <a:latin typeface="Tahoma" panose="020B0604030504040204" pitchFamily="34" charset="0"/>
                <a:ea typeface="Tahoma" panose="020B0604030504040204" pitchFamily="34" charset="0"/>
                <a:cs typeface="Tahoma" panose="020B0604030504040204" pitchFamily="34" charset="0"/>
              </a:rPr>
              <a:t> Capital</a:t>
            </a:r>
          </a:p>
        </p:txBody>
      </p:sp>
      <p:sp>
        <p:nvSpPr>
          <p:cNvPr id="11" name="Slide Number Placeholder 10">
            <a:extLst>
              <a:ext uri="{FF2B5EF4-FFF2-40B4-BE49-F238E27FC236}">
                <a16:creationId xmlns:a16="http://schemas.microsoft.com/office/drawing/2014/main" id="{BBF98A4A-63DC-1B96-4E15-BE1A16595128}"/>
              </a:ext>
            </a:extLst>
          </p:cNvPr>
          <p:cNvSpPr>
            <a:spLocks noGrp="1"/>
          </p:cNvSpPr>
          <p:nvPr>
            <p:ph type="sldNum" sz="quarter" idx="12"/>
          </p:nvPr>
        </p:nvSpPr>
        <p:spPr/>
        <p:txBody>
          <a:bodyPr/>
          <a:lstStyle/>
          <a:p>
            <a:pPr algn="l"/>
            <a:fld id="{54640CC0-6DEF-E146-B864-7B2BFF49D381}" type="slidenum">
              <a:rPr lang="en-US" smtClean="0"/>
              <a:pPr algn="l"/>
              <a:t>10</a:t>
            </a:fld>
            <a:endParaRPr lang="en-US" dirty="0"/>
          </a:p>
        </p:txBody>
      </p:sp>
    </p:spTree>
    <p:extLst>
      <p:ext uri="{BB962C8B-B14F-4D97-AF65-F5344CB8AC3E}">
        <p14:creationId xmlns:p14="http://schemas.microsoft.com/office/powerpoint/2010/main" val="17338279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8D6358-4105-D1EC-1ACF-426DC896B4B9}"/>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BAB20725-E93E-55B0-5678-702B07C7023F}"/>
              </a:ext>
            </a:extLst>
          </p:cNvPr>
          <p:cNvSpPr/>
          <p:nvPr/>
        </p:nvSpPr>
        <p:spPr>
          <a:xfrm>
            <a:off x="1" y="6472052"/>
            <a:ext cx="12192000" cy="385948"/>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pic>
        <p:nvPicPr>
          <p:cNvPr id="5" name="Picture 10" descr="The University of Chicago Library - The University of Chicago Library">
            <a:extLst>
              <a:ext uri="{FF2B5EF4-FFF2-40B4-BE49-F238E27FC236}">
                <a16:creationId xmlns:a16="http://schemas.microsoft.com/office/drawing/2014/main" id="{ACA4B140-D4A8-F8B4-20EC-E8C7E6193C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71860" y="6537393"/>
            <a:ext cx="1269720" cy="25526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AD7D2833-2B00-0F35-C53B-50DB5E66CB18}"/>
              </a:ext>
            </a:extLst>
          </p:cNvPr>
          <p:cNvSpPr txBox="1"/>
          <p:nvPr/>
        </p:nvSpPr>
        <p:spPr>
          <a:xfrm>
            <a:off x="490361" y="340500"/>
            <a:ext cx="10010898" cy="461665"/>
          </a:xfrm>
          <a:prstGeom prst="rect">
            <a:avLst/>
          </a:prstGeom>
          <a:noFill/>
        </p:spPr>
        <p:txBody>
          <a:bodyPr wrap="square" rtlCol="0">
            <a:spAutoFit/>
          </a:bodyPr>
          <a:lstStyle/>
          <a:p>
            <a:r>
              <a:rPr lang="en-US" sz="2400" b="1" i="0" u="none" strike="noStrike" dirty="0">
                <a:effectLst/>
                <a:latin typeface="Tahoma" panose="020B0604030504040204" pitchFamily="34" charset="0"/>
                <a:ea typeface="Tahoma" panose="020B0604030504040204" pitchFamily="34" charset="0"/>
                <a:cs typeface="Tahoma" panose="020B0604030504040204" pitchFamily="34" charset="0"/>
              </a:rPr>
              <a:t>Performance Attribution &amp; Return Decomposition</a:t>
            </a:r>
            <a:endParaRPr lang="en-US" sz="2400" b="0" i="0" u="none" strike="noStrike" dirty="0">
              <a:effectLst/>
              <a:latin typeface="Tahoma" panose="020B0604030504040204" pitchFamily="34" charset="0"/>
              <a:ea typeface="Tahoma" panose="020B0604030504040204" pitchFamily="34" charset="0"/>
              <a:cs typeface="Tahoma" panose="020B0604030504040204" pitchFamily="34" charset="0"/>
            </a:endParaRPr>
          </a:p>
        </p:txBody>
      </p:sp>
      <p:sp>
        <p:nvSpPr>
          <p:cNvPr id="3" name="TextBox 2">
            <a:extLst>
              <a:ext uri="{FF2B5EF4-FFF2-40B4-BE49-F238E27FC236}">
                <a16:creationId xmlns:a16="http://schemas.microsoft.com/office/drawing/2014/main" id="{D8BBF468-9A1D-470F-029B-95D9B2F9FF68}"/>
              </a:ext>
            </a:extLst>
          </p:cNvPr>
          <p:cNvSpPr txBox="1"/>
          <p:nvPr/>
        </p:nvSpPr>
        <p:spPr>
          <a:xfrm>
            <a:off x="185560" y="4063751"/>
            <a:ext cx="11551219" cy="2308324"/>
          </a:xfrm>
          <a:prstGeom prst="rect">
            <a:avLst/>
          </a:prstGeom>
          <a:noFill/>
        </p:spPr>
        <p:txBody>
          <a:bodyPr wrap="square" rtlCol="0">
            <a:spAutoFit/>
          </a:bodyPr>
          <a:lstStyle/>
          <a:p>
            <a:pPr marL="285750" indent="-285750" algn="just">
              <a:buFont typeface="Arial" panose="020B0604020202020204" pitchFamily="34" charset="0"/>
              <a:buChar char="•"/>
            </a:pPr>
            <a:r>
              <a:rPr lang="en-US" b="1" dirty="0"/>
              <a:t>Market-Neutral Allocation</a:t>
            </a:r>
            <a:r>
              <a:rPr lang="en-US" dirty="0"/>
              <a:t>: Negligible allocation effect confirms the strategy's independence from sector or market-wide movements.  </a:t>
            </a:r>
          </a:p>
          <a:p>
            <a:pPr marL="285750" indent="-285750" algn="just">
              <a:buFont typeface="Arial" panose="020B0604020202020204" pitchFamily="34" charset="0"/>
              <a:buChar char="•"/>
            </a:pPr>
            <a:r>
              <a:rPr lang="en-US" b="1" dirty="0"/>
              <a:t>Selection-Driven Returns</a:t>
            </a:r>
            <a:r>
              <a:rPr lang="en-US" dirty="0"/>
              <a:t>: Strategy performance overwhelmingly driven by selection effects, showcasing the success of pair selection and entry/exit timing.  </a:t>
            </a:r>
          </a:p>
          <a:p>
            <a:pPr marL="285750" indent="-285750" algn="just">
              <a:buFont typeface="Arial" panose="020B0604020202020204" pitchFamily="34" charset="0"/>
              <a:buChar char="•"/>
            </a:pPr>
            <a:r>
              <a:rPr lang="en-US" b="1" dirty="0"/>
              <a:t>Alpha Generation</a:t>
            </a:r>
            <a:r>
              <a:rPr lang="en-US" dirty="0"/>
              <a:t>: Idiosyncratic stock-pair trades and mean-reversion profits dominate returns, with residuals capturing reversion dynamics beyond benchmark explanations.  </a:t>
            </a:r>
          </a:p>
          <a:p>
            <a:pPr marL="285750" indent="-285750" algn="just">
              <a:buFont typeface="Arial" panose="020B0604020202020204" pitchFamily="34" charset="0"/>
              <a:buChar char="•"/>
            </a:pPr>
            <a:r>
              <a:rPr lang="en-US" b="1" dirty="0"/>
              <a:t>Low Benchmark Dependency</a:t>
            </a:r>
            <a:r>
              <a:rPr lang="en-US" dirty="0"/>
              <a:t>: Extremely small R-squared values at the pair level highlight minimal reliance on benchmark-driven returns.  </a:t>
            </a:r>
          </a:p>
        </p:txBody>
      </p:sp>
      <p:pic>
        <p:nvPicPr>
          <p:cNvPr id="7" name="Picture 6" descr="A graph showing a number of numbers and a line&#10;&#10;Description automatically generated with medium confidence">
            <a:extLst>
              <a:ext uri="{FF2B5EF4-FFF2-40B4-BE49-F238E27FC236}">
                <a16:creationId xmlns:a16="http://schemas.microsoft.com/office/drawing/2014/main" id="{E0F7B775-16D4-BE56-EEAC-78DE8D0CCF45}"/>
              </a:ext>
            </a:extLst>
          </p:cNvPr>
          <p:cNvPicPr>
            <a:picLocks noChangeAspect="1"/>
          </p:cNvPicPr>
          <p:nvPr/>
        </p:nvPicPr>
        <p:blipFill>
          <a:blip r:embed="rId4"/>
          <a:stretch>
            <a:fillRect/>
          </a:stretch>
        </p:blipFill>
        <p:spPr>
          <a:xfrm>
            <a:off x="490361" y="896362"/>
            <a:ext cx="5730330" cy="3067412"/>
          </a:xfrm>
          <a:prstGeom prst="rect">
            <a:avLst/>
          </a:prstGeom>
        </p:spPr>
      </p:pic>
      <p:pic>
        <p:nvPicPr>
          <p:cNvPr id="9" name="Picture 8" descr="A screenshot of a computer&#10;&#10;Description automatically generated">
            <a:extLst>
              <a:ext uri="{FF2B5EF4-FFF2-40B4-BE49-F238E27FC236}">
                <a16:creationId xmlns:a16="http://schemas.microsoft.com/office/drawing/2014/main" id="{DE3AD080-1970-6C70-8BBD-AD72110A9C1E}"/>
              </a:ext>
            </a:extLst>
          </p:cNvPr>
          <p:cNvPicPr>
            <a:picLocks noChangeAspect="1"/>
          </p:cNvPicPr>
          <p:nvPr/>
        </p:nvPicPr>
        <p:blipFill>
          <a:blip r:embed="rId5"/>
          <a:srcRect l="5992" t="25131" b="41014"/>
          <a:stretch/>
        </p:blipFill>
        <p:spPr>
          <a:xfrm>
            <a:off x="6846123" y="1702952"/>
            <a:ext cx="4890656" cy="1305968"/>
          </a:xfrm>
          <a:prstGeom prst="rect">
            <a:avLst/>
          </a:prstGeom>
        </p:spPr>
      </p:pic>
      <p:sp>
        <p:nvSpPr>
          <p:cNvPr id="10" name="TextBox 9">
            <a:extLst>
              <a:ext uri="{FF2B5EF4-FFF2-40B4-BE49-F238E27FC236}">
                <a16:creationId xmlns:a16="http://schemas.microsoft.com/office/drawing/2014/main" id="{74A21FCF-AA4A-5D7B-F461-321FDBB449C1}"/>
              </a:ext>
            </a:extLst>
          </p:cNvPr>
          <p:cNvSpPr txBox="1"/>
          <p:nvPr/>
        </p:nvSpPr>
        <p:spPr>
          <a:xfrm>
            <a:off x="8058389" y="3152001"/>
            <a:ext cx="2466124" cy="276999"/>
          </a:xfrm>
          <a:prstGeom prst="rect">
            <a:avLst/>
          </a:prstGeom>
          <a:noFill/>
        </p:spPr>
        <p:txBody>
          <a:bodyPr wrap="none" rtlCol="0">
            <a:spAutoFit/>
          </a:bodyPr>
          <a:lstStyle/>
          <a:p>
            <a:r>
              <a:rPr lang="en-US" sz="1200" i="1" dirty="0">
                <a:latin typeface="Tahoma" panose="020B0604030504040204" pitchFamily="34" charset="0"/>
                <a:ea typeface="Tahoma" panose="020B0604030504040204" pitchFamily="34" charset="0"/>
                <a:cs typeface="Tahoma" panose="020B0604030504040204" pitchFamily="34" charset="0"/>
              </a:rPr>
              <a:t>Pair-level attribution (Top 5 pairs)</a:t>
            </a:r>
          </a:p>
        </p:txBody>
      </p:sp>
      <p:sp>
        <p:nvSpPr>
          <p:cNvPr id="6" name="TextBox 5">
            <a:extLst>
              <a:ext uri="{FF2B5EF4-FFF2-40B4-BE49-F238E27FC236}">
                <a16:creationId xmlns:a16="http://schemas.microsoft.com/office/drawing/2014/main" id="{712D806A-2504-A714-181C-4721236FB5F9}"/>
              </a:ext>
            </a:extLst>
          </p:cNvPr>
          <p:cNvSpPr txBox="1"/>
          <p:nvPr/>
        </p:nvSpPr>
        <p:spPr>
          <a:xfrm>
            <a:off x="10015870" y="-10634"/>
            <a:ext cx="2186762" cy="338554"/>
          </a:xfrm>
          <a:prstGeom prst="rect">
            <a:avLst/>
          </a:prstGeom>
          <a:noFill/>
        </p:spPr>
        <p:txBody>
          <a:bodyPr wrap="square" rtlCol="0">
            <a:spAutoFit/>
          </a:bodyPr>
          <a:lstStyle/>
          <a:p>
            <a:pPr algn="r"/>
            <a:r>
              <a:rPr lang="en-US" sz="1600" b="1" dirty="0">
                <a:latin typeface="Tahoma" panose="020B0604030504040204" pitchFamily="34" charset="0"/>
                <a:ea typeface="Tahoma" panose="020B0604030504040204" pitchFamily="34" charset="0"/>
                <a:cs typeface="Tahoma" panose="020B0604030504040204" pitchFamily="34" charset="0"/>
              </a:rPr>
              <a:t>𝛼</a:t>
            </a:r>
            <a:r>
              <a:rPr lang="en-US" sz="1600" b="1" dirty="0" err="1">
                <a:latin typeface="Tahoma" panose="020B0604030504040204" pitchFamily="34" charset="0"/>
                <a:ea typeface="Tahoma" panose="020B0604030504040204" pitchFamily="34" charset="0"/>
                <a:cs typeface="Tahoma" panose="020B0604030504040204" pitchFamily="34" charset="0"/>
              </a:rPr>
              <a:t>lphaPoint</a:t>
            </a:r>
            <a:r>
              <a:rPr lang="en-US" sz="1600" b="1" dirty="0">
                <a:latin typeface="Tahoma" panose="020B0604030504040204" pitchFamily="34" charset="0"/>
                <a:ea typeface="Tahoma" panose="020B0604030504040204" pitchFamily="34" charset="0"/>
                <a:cs typeface="Tahoma" panose="020B0604030504040204" pitchFamily="34" charset="0"/>
              </a:rPr>
              <a:t> Capital</a:t>
            </a:r>
          </a:p>
        </p:txBody>
      </p:sp>
      <p:sp>
        <p:nvSpPr>
          <p:cNvPr id="12" name="Slide Number Placeholder 11">
            <a:extLst>
              <a:ext uri="{FF2B5EF4-FFF2-40B4-BE49-F238E27FC236}">
                <a16:creationId xmlns:a16="http://schemas.microsoft.com/office/drawing/2014/main" id="{598FE09F-004E-DB09-79AC-E8A72AB3228F}"/>
              </a:ext>
            </a:extLst>
          </p:cNvPr>
          <p:cNvSpPr>
            <a:spLocks noGrp="1"/>
          </p:cNvSpPr>
          <p:nvPr>
            <p:ph type="sldNum" sz="quarter" idx="12"/>
          </p:nvPr>
        </p:nvSpPr>
        <p:spPr/>
        <p:txBody>
          <a:bodyPr/>
          <a:lstStyle/>
          <a:p>
            <a:pPr algn="l"/>
            <a:fld id="{54640CC0-6DEF-E146-B864-7B2BFF49D381}" type="slidenum">
              <a:rPr lang="en-US" smtClean="0"/>
              <a:pPr algn="l"/>
              <a:t>11</a:t>
            </a:fld>
            <a:endParaRPr lang="en-US" dirty="0"/>
          </a:p>
        </p:txBody>
      </p:sp>
    </p:spTree>
    <p:extLst>
      <p:ext uri="{BB962C8B-B14F-4D97-AF65-F5344CB8AC3E}">
        <p14:creationId xmlns:p14="http://schemas.microsoft.com/office/powerpoint/2010/main" val="39584089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0B891A-CF75-E0BB-D2A0-5374B2AB2DB9}"/>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34DE6ADF-2EA8-5F87-8D3E-5024D528CC68}"/>
              </a:ext>
            </a:extLst>
          </p:cNvPr>
          <p:cNvSpPr/>
          <p:nvPr/>
        </p:nvSpPr>
        <p:spPr>
          <a:xfrm>
            <a:off x="1" y="6472052"/>
            <a:ext cx="12192000" cy="385948"/>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pic>
        <p:nvPicPr>
          <p:cNvPr id="5" name="Picture 10" descr="The University of Chicago Library - The University of Chicago Library">
            <a:extLst>
              <a:ext uri="{FF2B5EF4-FFF2-40B4-BE49-F238E27FC236}">
                <a16:creationId xmlns:a16="http://schemas.microsoft.com/office/drawing/2014/main" id="{DEA4463C-CB1E-0E32-2309-F07448F177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71860" y="6537393"/>
            <a:ext cx="1269720" cy="25526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47B6A25D-25CB-F8C5-C113-D19028F19C87}"/>
              </a:ext>
            </a:extLst>
          </p:cNvPr>
          <p:cNvSpPr txBox="1"/>
          <p:nvPr/>
        </p:nvSpPr>
        <p:spPr>
          <a:xfrm>
            <a:off x="391886" y="340499"/>
            <a:ext cx="10010898" cy="461665"/>
          </a:xfrm>
          <a:prstGeom prst="rect">
            <a:avLst/>
          </a:prstGeom>
          <a:noFill/>
        </p:spPr>
        <p:txBody>
          <a:bodyPr wrap="square" rtlCol="0">
            <a:spAutoFit/>
          </a:bodyPr>
          <a:lstStyle/>
          <a:p>
            <a:r>
              <a:rPr lang="en-US" sz="2400" b="1" i="0" u="none" strike="noStrike" dirty="0">
                <a:effectLst/>
                <a:latin typeface="Tahoma" panose="020B0604030504040204" pitchFamily="34" charset="0"/>
                <a:ea typeface="Tahoma" panose="020B0604030504040204" pitchFamily="34" charset="0"/>
                <a:cs typeface="Tahoma" panose="020B0604030504040204" pitchFamily="34" charset="0"/>
              </a:rPr>
              <a:t>Strategic Summary</a:t>
            </a:r>
            <a:endParaRPr lang="en-US" sz="2400" b="0" i="0" u="none" strike="noStrike" dirty="0">
              <a:effectLst/>
              <a:latin typeface="Tahoma" panose="020B0604030504040204" pitchFamily="34" charset="0"/>
              <a:ea typeface="Tahoma" panose="020B0604030504040204" pitchFamily="34" charset="0"/>
              <a:cs typeface="Tahoma" panose="020B0604030504040204" pitchFamily="34" charset="0"/>
            </a:endParaRPr>
          </a:p>
        </p:txBody>
      </p:sp>
      <p:sp>
        <p:nvSpPr>
          <p:cNvPr id="3" name="TextBox 2">
            <a:extLst>
              <a:ext uri="{FF2B5EF4-FFF2-40B4-BE49-F238E27FC236}">
                <a16:creationId xmlns:a16="http://schemas.microsoft.com/office/drawing/2014/main" id="{EAA251A1-C3BF-7FC7-E49D-63450186A860}"/>
              </a:ext>
            </a:extLst>
          </p:cNvPr>
          <p:cNvSpPr txBox="1"/>
          <p:nvPr/>
        </p:nvSpPr>
        <p:spPr>
          <a:xfrm>
            <a:off x="801105" y="1139686"/>
            <a:ext cx="10642016" cy="5078313"/>
          </a:xfrm>
          <a:prstGeom prst="rect">
            <a:avLst/>
          </a:prstGeom>
          <a:noFill/>
        </p:spPr>
        <p:txBody>
          <a:bodyPr wrap="none" rtlCol="0">
            <a:spAutoFit/>
          </a:bodyPr>
          <a:lstStyle/>
          <a:p>
            <a:pPr algn="just"/>
            <a:r>
              <a:rPr lang="en-GB" b="1" dirty="0">
                <a:latin typeface="Tahoma" panose="020B0604030504040204" pitchFamily="34" charset="0"/>
                <a:ea typeface="Tahoma" panose="020B0604030504040204" pitchFamily="34" charset="0"/>
                <a:cs typeface="Tahoma" panose="020B0604030504040204" pitchFamily="34" charset="0"/>
              </a:rPr>
              <a:t>Core Strategy</a:t>
            </a:r>
            <a:endParaRPr lang="en-GB" dirty="0">
              <a:latin typeface="Tahoma" panose="020B0604030504040204" pitchFamily="34" charset="0"/>
              <a:ea typeface="Tahoma" panose="020B0604030504040204" pitchFamily="34" charset="0"/>
              <a:cs typeface="Tahoma" panose="020B0604030504040204" pitchFamily="34" charset="0"/>
            </a:endParaRPr>
          </a:p>
          <a:p>
            <a:pPr marL="285750" indent="-285750" algn="just">
              <a:buFont typeface="Arial" panose="020B0604020202020204" pitchFamily="34" charset="0"/>
              <a:buChar char="•"/>
            </a:pPr>
            <a:r>
              <a:rPr lang="en-GB" dirty="0">
                <a:latin typeface="Tahoma" panose="020B0604030504040204" pitchFamily="34" charset="0"/>
                <a:ea typeface="Tahoma" panose="020B0604030504040204" pitchFamily="34" charset="0"/>
                <a:cs typeface="Tahoma" panose="020B0604030504040204" pitchFamily="34" charset="0"/>
              </a:rPr>
              <a:t>A market-neutral approach leveraging statistical arbitrage in the U.S. energy sector.</a:t>
            </a:r>
          </a:p>
          <a:p>
            <a:pPr marL="285750" indent="-285750" algn="just">
              <a:buFont typeface="Arial" panose="020B0604020202020204" pitchFamily="34" charset="0"/>
              <a:buChar char="•"/>
            </a:pPr>
            <a:r>
              <a:rPr lang="en-GB" dirty="0">
                <a:latin typeface="Tahoma" panose="020B0604030504040204" pitchFamily="34" charset="0"/>
                <a:ea typeface="Tahoma" panose="020B0604030504040204" pitchFamily="34" charset="0"/>
                <a:cs typeface="Tahoma" panose="020B0604030504040204" pitchFamily="34" charset="0"/>
              </a:rPr>
              <a:t>Focused on identifying inefficiencies in cointegrated stock pairs for mean-reversion opportunities.</a:t>
            </a:r>
          </a:p>
          <a:p>
            <a:pPr algn="just">
              <a:buFont typeface="Arial" panose="020B0604020202020204" pitchFamily="34" charset="0"/>
              <a:buChar char="•"/>
            </a:pPr>
            <a:endParaRPr lang="en-GB" dirty="0">
              <a:latin typeface="Tahoma" panose="020B0604030504040204" pitchFamily="34" charset="0"/>
              <a:ea typeface="Tahoma" panose="020B0604030504040204" pitchFamily="34" charset="0"/>
              <a:cs typeface="Tahoma" panose="020B0604030504040204" pitchFamily="34" charset="0"/>
            </a:endParaRPr>
          </a:p>
          <a:p>
            <a:pPr algn="just"/>
            <a:r>
              <a:rPr lang="en-GB" b="1" dirty="0">
                <a:latin typeface="Tahoma" panose="020B0604030504040204" pitchFamily="34" charset="0"/>
                <a:ea typeface="Tahoma" panose="020B0604030504040204" pitchFamily="34" charset="0"/>
                <a:cs typeface="Tahoma" panose="020B0604030504040204" pitchFamily="34" charset="0"/>
              </a:rPr>
              <a:t>Methodology Highlights</a:t>
            </a:r>
            <a:endParaRPr lang="en-GB" dirty="0">
              <a:latin typeface="Tahoma" panose="020B0604030504040204" pitchFamily="34" charset="0"/>
              <a:ea typeface="Tahoma" panose="020B0604030504040204" pitchFamily="34" charset="0"/>
              <a:cs typeface="Tahoma" panose="020B0604030504040204" pitchFamily="34" charset="0"/>
            </a:endParaRPr>
          </a:p>
          <a:p>
            <a:pPr marL="285750" indent="-285750" algn="just">
              <a:buFont typeface="Arial" panose="020B0604020202020204" pitchFamily="34" charset="0"/>
              <a:buChar char="•"/>
            </a:pPr>
            <a:r>
              <a:rPr lang="en-GB" b="1" dirty="0">
                <a:latin typeface="Tahoma" panose="020B0604030504040204" pitchFamily="34" charset="0"/>
                <a:ea typeface="Tahoma" panose="020B0604030504040204" pitchFamily="34" charset="0"/>
                <a:cs typeface="Tahoma" panose="020B0604030504040204" pitchFamily="34" charset="0"/>
              </a:rPr>
              <a:t>Pair Selection</a:t>
            </a:r>
            <a:r>
              <a:rPr lang="en-GB" dirty="0">
                <a:latin typeface="Tahoma" panose="020B0604030504040204" pitchFamily="34" charset="0"/>
                <a:ea typeface="Tahoma" panose="020B0604030504040204" pitchFamily="34" charset="0"/>
                <a:cs typeface="Tahoma" panose="020B0604030504040204" pitchFamily="34" charset="0"/>
              </a:rPr>
              <a:t>: Advanced cointegration analysis to identify stable, mean-reverting pairs.</a:t>
            </a:r>
          </a:p>
          <a:p>
            <a:pPr marL="285750" indent="-285750" algn="just">
              <a:buFont typeface="Arial" panose="020B0604020202020204" pitchFamily="34" charset="0"/>
              <a:buChar char="•"/>
            </a:pPr>
            <a:r>
              <a:rPr lang="en-GB" b="1" dirty="0">
                <a:latin typeface="Tahoma" panose="020B0604030504040204" pitchFamily="34" charset="0"/>
                <a:ea typeface="Tahoma" panose="020B0604030504040204" pitchFamily="34" charset="0"/>
                <a:cs typeface="Tahoma" panose="020B0604030504040204" pitchFamily="34" charset="0"/>
              </a:rPr>
              <a:t>Parameter Optimization</a:t>
            </a:r>
            <a:r>
              <a:rPr lang="en-GB" dirty="0">
                <a:latin typeface="Tahoma" panose="020B0604030504040204" pitchFamily="34" charset="0"/>
                <a:ea typeface="Tahoma" panose="020B0604030504040204" pitchFamily="34" charset="0"/>
                <a:cs typeface="Tahoma" panose="020B0604030504040204" pitchFamily="34" charset="0"/>
              </a:rPr>
              <a:t>: Adaptive thresholds and rebalancing to ensure precision and resilience.</a:t>
            </a:r>
          </a:p>
          <a:p>
            <a:pPr marL="285750" indent="-285750" algn="just">
              <a:buFont typeface="Arial" panose="020B0604020202020204" pitchFamily="34" charset="0"/>
              <a:buChar char="•"/>
            </a:pPr>
            <a:r>
              <a:rPr lang="en-GB" b="1" dirty="0">
                <a:latin typeface="Tahoma" panose="020B0604030504040204" pitchFamily="34" charset="0"/>
                <a:ea typeface="Tahoma" panose="020B0604030504040204" pitchFamily="34" charset="0"/>
                <a:cs typeface="Tahoma" panose="020B0604030504040204" pitchFamily="34" charset="0"/>
              </a:rPr>
              <a:t>Execution Excellence</a:t>
            </a:r>
            <a:r>
              <a:rPr lang="en-GB" dirty="0">
                <a:latin typeface="Tahoma" panose="020B0604030504040204" pitchFamily="34" charset="0"/>
                <a:ea typeface="Tahoma" panose="020B0604030504040204" pitchFamily="34" charset="0"/>
                <a:cs typeface="Tahoma" panose="020B0604030504040204" pitchFamily="34" charset="0"/>
              </a:rPr>
              <a:t>: High-frequency execution in liquid markets minimizes costs and slippage.</a:t>
            </a:r>
          </a:p>
          <a:p>
            <a:pPr algn="just">
              <a:buFont typeface="Arial" panose="020B0604020202020204" pitchFamily="34" charset="0"/>
              <a:buChar char="•"/>
            </a:pPr>
            <a:endParaRPr lang="en-GB" dirty="0">
              <a:latin typeface="Tahoma" panose="020B0604030504040204" pitchFamily="34" charset="0"/>
              <a:ea typeface="Tahoma" panose="020B0604030504040204" pitchFamily="34" charset="0"/>
              <a:cs typeface="Tahoma" panose="020B0604030504040204" pitchFamily="34" charset="0"/>
            </a:endParaRPr>
          </a:p>
          <a:p>
            <a:pPr algn="just"/>
            <a:r>
              <a:rPr lang="en-GB" b="1" dirty="0">
                <a:latin typeface="Tahoma" panose="020B0604030504040204" pitchFamily="34" charset="0"/>
                <a:ea typeface="Tahoma" panose="020B0604030504040204" pitchFamily="34" charset="0"/>
                <a:cs typeface="Tahoma" panose="020B0604030504040204" pitchFamily="34" charset="0"/>
              </a:rPr>
              <a:t>Performance Highlights</a:t>
            </a:r>
            <a:endParaRPr lang="en-GB" dirty="0">
              <a:latin typeface="Tahoma" panose="020B0604030504040204" pitchFamily="34" charset="0"/>
              <a:ea typeface="Tahoma" panose="020B0604030504040204" pitchFamily="34" charset="0"/>
              <a:cs typeface="Tahoma" panose="020B0604030504040204" pitchFamily="34" charset="0"/>
            </a:endParaRPr>
          </a:p>
          <a:p>
            <a:pPr marL="285750" indent="-285750" algn="just">
              <a:buFont typeface="Arial" panose="020B0604020202020204" pitchFamily="34" charset="0"/>
              <a:buChar char="•"/>
            </a:pPr>
            <a:r>
              <a:rPr lang="en-GB" dirty="0">
                <a:latin typeface="Tahoma" panose="020B0604030504040204" pitchFamily="34" charset="0"/>
                <a:ea typeface="Tahoma" panose="020B0604030504040204" pitchFamily="34" charset="0"/>
                <a:cs typeface="Tahoma" panose="020B0604030504040204" pitchFamily="34" charset="0"/>
              </a:rPr>
              <a:t>Proven resilience in volatile markets, with superior Sharpe ratios and controlled drawdowns.</a:t>
            </a:r>
          </a:p>
          <a:p>
            <a:pPr marL="285750" indent="-285750" algn="just">
              <a:buFont typeface="Arial" panose="020B0604020202020204" pitchFamily="34" charset="0"/>
              <a:buChar char="•"/>
            </a:pPr>
            <a:r>
              <a:rPr lang="en-GB" dirty="0">
                <a:latin typeface="Tahoma" panose="020B0604030504040204" pitchFamily="34" charset="0"/>
                <a:ea typeface="Tahoma" panose="020B0604030504040204" pitchFamily="34" charset="0"/>
                <a:cs typeface="Tahoma" panose="020B0604030504040204" pitchFamily="34" charset="0"/>
              </a:rPr>
              <a:t>Demonstrated low benchmark dependency and high selection-driven returns.</a:t>
            </a:r>
          </a:p>
          <a:p>
            <a:pPr algn="just">
              <a:buFont typeface="Arial" panose="020B0604020202020204" pitchFamily="34" charset="0"/>
              <a:buChar char="•"/>
            </a:pPr>
            <a:endParaRPr lang="en-GB" dirty="0">
              <a:latin typeface="Tahoma" panose="020B0604030504040204" pitchFamily="34" charset="0"/>
              <a:ea typeface="Tahoma" panose="020B0604030504040204" pitchFamily="34" charset="0"/>
              <a:cs typeface="Tahoma" panose="020B0604030504040204" pitchFamily="34" charset="0"/>
            </a:endParaRPr>
          </a:p>
          <a:p>
            <a:pPr algn="just"/>
            <a:r>
              <a:rPr lang="en-GB" b="1" dirty="0">
                <a:latin typeface="Tahoma" panose="020B0604030504040204" pitchFamily="34" charset="0"/>
                <a:ea typeface="Tahoma" panose="020B0604030504040204" pitchFamily="34" charset="0"/>
                <a:cs typeface="Tahoma" panose="020B0604030504040204" pitchFamily="34" charset="0"/>
              </a:rPr>
              <a:t>Investor Value</a:t>
            </a:r>
            <a:endParaRPr lang="en-GB" dirty="0">
              <a:latin typeface="Tahoma" panose="020B0604030504040204" pitchFamily="34" charset="0"/>
              <a:ea typeface="Tahoma" panose="020B0604030504040204" pitchFamily="34" charset="0"/>
              <a:cs typeface="Tahoma" panose="020B0604030504040204" pitchFamily="34" charset="0"/>
            </a:endParaRPr>
          </a:p>
          <a:p>
            <a:pPr marL="285750" indent="-285750" algn="just">
              <a:buFont typeface="Arial" panose="020B0604020202020204" pitchFamily="34" charset="0"/>
              <a:buChar char="•"/>
            </a:pPr>
            <a:r>
              <a:rPr lang="en-GB" dirty="0">
                <a:latin typeface="Tahoma" panose="020B0604030504040204" pitchFamily="34" charset="0"/>
                <a:ea typeface="Tahoma" panose="020B0604030504040204" pitchFamily="34" charset="0"/>
                <a:cs typeface="Tahoma" panose="020B0604030504040204" pitchFamily="34" charset="0"/>
              </a:rPr>
              <a:t>Delivering consistent alpha through uncorrelated, risk-adjusted strategies.</a:t>
            </a:r>
          </a:p>
          <a:p>
            <a:pPr marL="285750" indent="-285750" algn="just">
              <a:buFont typeface="Arial" panose="020B0604020202020204" pitchFamily="34" charset="0"/>
              <a:buChar char="•"/>
            </a:pPr>
            <a:r>
              <a:rPr lang="en-GB" dirty="0">
                <a:latin typeface="Tahoma" panose="020B0604030504040204" pitchFamily="34" charset="0"/>
                <a:ea typeface="Tahoma" panose="020B0604030504040204" pitchFamily="34" charset="0"/>
                <a:cs typeface="Tahoma" panose="020B0604030504040204" pitchFamily="34" charset="0"/>
              </a:rPr>
              <a:t>Combining sector expertise, innovation, and disciplined execution for long-term success.</a:t>
            </a:r>
          </a:p>
          <a:p>
            <a:pPr algn="just"/>
            <a:endParaRPr lang="en-IT" dirty="0">
              <a:latin typeface="Tahoma" panose="020B0604030504040204" pitchFamily="34" charset="0"/>
              <a:ea typeface="Tahoma" panose="020B0604030504040204" pitchFamily="34" charset="0"/>
              <a:cs typeface="Tahoma" panose="020B0604030504040204" pitchFamily="34" charset="0"/>
            </a:endParaRPr>
          </a:p>
          <a:p>
            <a:endParaRPr lang="en-IT" dirty="0"/>
          </a:p>
        </p:txBody>
      </p:sp>
      <p:sp>
        <p:nvSpPr>
          <p:cNvPr id="6" name="TextBox 5">
            <a:extLst>
              <a:ext uri="{FF2B5EF4-FFF2-40B4-BE49-F238E27FC236}">
                <a16:creationId xmlns:a16="http://schemas.microsoft.com/office/drawing/2014/main" id="{57944AF1-63B2-3DF5-EA4D-7BA94936C2E7}"/>
              </a:ext>
            </a:extLst>
          </p:cNvPr>
          <p:cNvSpPr txBox="1"/>
          <p:nvPr/>
        </p:nvSpPr>
        <p:spPr>
          <a:xfrm>
            <a:off x="10015870" y="-10634"/>
            <a:ext cx="2186762" cy="338554"/>
          </a:xfrm>
          <a:prstGeom prst="rect">
            <a:avLst/>
          </a:prstGeom>
          <a:noFill/>
        </p:spPr>
        <p:txBody>
          <a:bodyPr wrap="square" rtlCol="0">
            <a:spAutoFit/>
          </a:bodyPr>
          <a:lstStyle/>
          <a:p>
            <a:pPr algn="r"/>
            <a:r>
              <a:rPr lang="en-US" sz="1600" b="1" dirty="0">
                <a:latin typeface="Tahoma" panose="020B0604030504040204" pitchFamily="34" charset="0"/>
                <a:ea typeface="Tahoma" panose="020B0604030504040204" pitchFamily="34" charset="0"/>
                <a:cs typeface="Tahoma" panose="020B0604030504040204" pitchFamily="34" charset="0"/>
              </a:rPr>
              <a:t>𝛼</a:t>
            </a:r>
            <a:r>
              <a:rPr lang="en-US" sz="1600" b="1" dirty="0" err="1">
                <a:latin typeface="Tahoma" panose="020B0604030504040204" pitchFamily="34" charset="0"/>
                <a:ea typeface="Tahoma" panose="020B0604030504040204" pitchFamily="34" charset="0"/>
                <a:cs typeface="Tahoma" panose="020B0604030504040204" pitchFamily="34" charset="0"/>
              </a:rPr>
              <a:t>lphaPoint</a:t>
            </a:r>
            <a:r>
              <a:rPr lang="en-US" sz="1600" b="1" dirty="0">
                <a:latin typeface="Tahoma" panose="020B0604030504040204" pitchFamily="34" charset="0"/>
                <a:ea typeface="Tahoma" panose="020B0604030504040204" pitchFamily="34" charset="0"/>
                <a:cs typeface="Tahoma" panose="020B0604030504040204" pitchFamily="34" charset="0"/>
              </a:rPr>
              <a:t> Capital</a:t>
            </a:r>
          </a:p>
        </p:txBody>
      </p:sp>
      <p:sp>
        <p:nvSpPr>
          <p:cNvPr id="9" name="Slide Number Placeholder 8">
            <a:extLst>
              <a:ext uri="{FF2B5EF4-FFF2-40B4-BE49-F238E27FC236}">
                <a16:creationId xmlns:a16="http://schemas.microsoft.com/office/drawing/2014/main" id="{A3C77A65-25CD-9C2F-C011-8AECE788AD72}"/>
              </a:ext>
            </a:extLst>
          </p:cNvPr>
          <p:cNvSpPr>
            <a:spLocks noGrp="1"/>
          </p:cNvSpPr>
          <p:nvPr>
            <p:ph type="sldNum" sz="quarter" idx="12"/>
          </p:nvPr>
        </p:nvSpPr>
        <p:spPr/>
        <p:txBody>
          <a:bodyPr/>
          <a:lstStyle/>
          <a:p>
            <a:pPr algn="l"/>
            <a:fld id="{54640CC0-6DEF-E146-B864-7B2BFF49D381}" type="slidenum">
              <a:rPr lang="en-US" smtClean="0"/>
              <a:pPr algn="l"/>
              <a:t>12</a:t>
            </a:fld>
            <a:endParaRPr lang="en-US" dirty="0"/>
          </a:p>
        </p:txBody>
      </p:sp>
    </p:spTree>
    <p:extLst>
      <p:ext uri="{BB962C8B-B14F-4D97-AF65-F5344CB8AC3E}">
        <p14:creationId xmlns:p14="http://schemas.microsoft.com/office/powerpoint/2010/main" val="21710077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FBE2B-05FD-5E5F-95BA-5B687D6A9198}"/>
              </a:ext>
            </a:extLst>
          </p:cNvPr>
          <p:cNvSpPr>
            <a:spLocks noGrp="1"/>
          </p:cNvSpPr>
          <p:nvPr>
            <p:ph type="title"/>
          </p:nvPr>
        </p:nvSpPr>
        <p:spPr/>
        <p:txBody>
          <a:bodyPr/>
          <a:lstStyle/>
          <a:p>
            <a:r>
              <a:rPr lang="en-US" dirty="0"/>
              <a:t>Meet the Team</a:t>
            </a:r>
          </a:p>
        </p:txBody>
      </p:sp>
      <p:pic>
        <p:nvPicPr>
          <p:cNvPr id="5" name="Content Placeholder 4" descr="A group of people with faces drawn on them&#10;&#10;Description automatically generated">
            <a:extLst>
              <a:ext uri="{FF2B5EF4-FFF2-40B4-BE49-F238E27FC236}">
                <a16:creationId xmlns:a16="http://schemas.microsoft.com/office/drawing/2014/main" id="{25B8E691-264F-4BBC-6200-5BD41B811803}"/>
              </a:ext>
            </a:extLst>
          </p:cNvPr>
          <p:cNvPicPr>
            <a:picLocks noGrp="1" noChangeAspect="1"/>
          </p:cNvPicPr>
          <p:nvPr>
            <p:ph idx="1"/>
          </p:nvPr>
        </p:nvPicPr>
        <p:blipFill>
          <a:blip r:embed="rId2"/>
          <a:srcRect r="34660" b="59358"/>
          <a:stretch/>
        </p:blipFill>
        <p:spPr>
          <a:xfrm>
            <a:off x="1072901" y="1690688"/>
            <a:ext cx="10046197" cy="4105275"/>
          </a:xfrm>
        </p:spPr>
      </p:pic>
      <p:sp>
        <p:nvSpPr>
          <p:cNvPr id="6" name="TextBox 5">
            <a:extLst>
              <a:ext uri="{FF2B5EF4-FFF2-40B4-BE49-F238E27FC236}">
                <a16:creationId xmlns:a16="http://schemas.microsoft.com/office/drawing/2014/main" id="{013CD6D4-2254-D10F-D6AE-67284B52683F}"/>
              </a:ext>
            </a:extLst>
          </p:cNvPr>
          <p:cNvSpPr txBox="1"/>
          <p:nvPr/>
        </p:nvSpPr>
        <p:spPr>
          <a:xfrm>
            <a:off x="1882651" y="2369920"/>
            <a:ext cx="1752600" cy="646331"/>
          </a:xfrm>
          <a:prstGeom prst="rect">
            <a:avLst/>
          </a:prstGeom>
          <a:noFill/>
        </p:spPr>
        <p:txBody>
          <a:bodyPr wrap="square" rtlCol="0">
            <a:spAutoFit/>
          </a:bodyPr>
          <a:lstStyle/>
          <a:p>
            <a:r>
              <a:rPr lang="en-US" dirty="0"/>
              <a:t>Joey: Head of DEI</a:t>
            </a:r>
          </a:p>
        </p:txBody>
      </p:sp>
      <p:sp>
        <p:nvSpPr>
          <p:cNvPr id="7" name="TextBox 6">
            <a:extLst>
              <a:ext uri="{FF2B5EF4-FFF2-40B4-BE49-F238E27FC236}">
                <a16:creationId xmlns:a16="http://schemas.microsoft.com/office/drawing/2014/main" id="{9F49AF9D-87C3-8EA8-6784-18156399DD43}"/>
              </a:ext>
            </a:extLst>
          </p:cNvPr>
          <p:cNvSpPr txBox="1"/>
          <p:nvPr/>
        </p:nvSpPr>
        <p:spPr>
          <a:xfrm>
            <a:off x="3987800" y="2197100"/>
            <a:ext cx="1752600" cy="646331"/>
          </a:xfrm>
          <a:prstGeom prst="rect">
            <a:avLst/>
          </a:prstGeom>
          <a:noFill/>
        </p:spPr>
        <p:txBody>
          <a:bodyPr wrap="square" rtlCol="0">
            <a:spAutoFit/>
          </a:bodyPr>
          <a:lstStyle/>
          <a:p>
            <a:r>
              <a:rPr lang="en-US" dirty="0"/>
              <a:t>Zak: DEI Specialist</a:t>
            </a:r>
          </a:p>
        </p:txBody>
      </p:sp>
      <p:sp>
        <p:nvSpPr>
          <p:cNvPr id="8" name="TextBox 7">
            <a:extLst>
              <a:ext uri="{FF2B5EF4-FFF2-40B4-BE49-F238E27FC236}">
                <a16:creationId xmlns:a16="http://schemas.microsoft.com/office/drawing/2014/main" id="{644095EA-20A5-D40D-4DB0-AB0A84330A61}"/>
              </a:ext>
            </a:extLst>
          </p:cNvPr>
          <p:cNvSpPr txBox="1"/>
          <p:nvPr/>
        </p:nvSpPr>
        <p:spPr>
          <a:xfrm>
            <a:off x="5508749" y="2284358"/>
            <a:ext cx="1752600" cy="646331"/>
          </a:xfrm>
          <a:prstGeom prst="rect">
            <a:avLst/>
          </a:prstGeom>
          <a:noFill/>
        </p:spPr>
        <p:txBody>
          <a:bodyPr wrap="square" rtlCol="0">
            <a:spAutoFit/>
          </a:bodyPr>
          <a:lstStyle/>
          <a:p>
            <a:r>
              <a:rPr lang="en-US" dirty="0"/>
              <a:t>Riccardo: Head of HR</a:t>
            </a:r>
          </a:p>
        </p:txBody>
      </p:sp>
      <p:sp>
        <p:nvSpPr>
          <p:cNvPr id="9" name="TextBox 8">
            <a:extLst>
              <a:ext uri="{FF2B5EF4-FFF2-40B4-BE49-F238E27FC236}">
                <a16:creationId xmlns:a16="http://schemas.microsoft.com/office/drawing/2014/main" id="{4526BFE5-1693-71E8-EF0D-23820BA9FAB0}"/>
              </a:ext>
            </a:extLst>
          </p:cNvPr>
          <p:cNvSpPr txBox="1"/>
          <p:nvPr/>
        </p:nvSpPr>
        <p:spPr>
          <a:xfrm>
            <a:off x="7201050" y="2280461"/>
            <a:ext cx="2052772" cy="646331"/>
          </a:xfrm>
          <a:prstGeom prst="rect">
            <a:avLst/>
          </a:prstGeom>
          <a:noFill/>
        </p:spPr>
        <p:txBody>
          <a:bodyPr wrap="square" rtlCol="0">
            <a:spAutoFit/>
          </a:bodyPr>
          <a:lstStyle/>
          <a:p>
            <a:r>
              <a:rPr lang="en-US" dirty="0"/>
              <a:t>Jesse: Water Cooler Repairman</a:t>
            </a:r>
          </a:p>
        </p:txBody>
      </p:sp>
      <p:sp>
        <p:nvSpPr>
          <p:cNvPr id="10" name="TextBox 9">
            <a:extLst>
              <a:ext uri="{FF2B5EF4-FFF2-40B4-BE49-F238E27FC236}">
                <a16:creationId xmlns:a16="http://schemas.microsoft.com/office/drawing/2014/main" id="{9BDE0394-5784-37D5-7883-A93591B16637}"/>
              </a:ext>
            </a:extLst>
          </p:cNvPr>
          <p:cNvSpPr txBox="1"/>
          <p:nvPr/>
        </p:nvSpPr>
        <p:spPr>
          <a:xfrm>
            <a:off x="9193523" y="2646919"/>
            <a:ext cx="1752600" cy="369332"/>
          </a:xfrm>
          <a:prstGeom prst="rect">
            <a:avLst/>
          </a:prstGeom>
          <a:noFill/>
        </p:spPr>
        <p:txBody>
          <a:bodyPr wrap="square" rtlCol="0">
            <a:spAutoFit/>
          </a:bodyPr>
          <a:lstStyle/>
          <a:p>
            <a:r>
              <a:rPr lang="en-US" dirty="0"/>
              <a:t>Nick: Intern</a:t>
            </a:r>
          </a:p>
        </p:txBody>
      </p:sp>
    </p:spTree>
    <p:extLst>
      <p:ext uri="{BB962C8B-B14F-4D97-AF65-F5344CB8AC3E}">
        <p14:creationId xmlns:p14="http://schemas.microsoft.com/office/powerpoint/2010/main" val="13834099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CB88AA4-EC4C-987F-8147-C9FC61FC9924}"/>
              </a:ext>
            </a:extLst>
          </p:cNvPr>
          <p:cNvSpPr/>
          <p:nvPr/>
        </p:nvSpPr>
        <p:spPr>
          <a:xfrm>
            <a:off x="1" y="6472052"/>
            <a:ext cx="12192000" cy="385948"/>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pic>
        <p:nvPicPr>
          <p:cNvPr id="5" name="Picture 10" descr="The University of Chicago Library - The University of Chicago Library">
            <a:extLst>
              <a:ext uri="{FF2B5EF4-FFF2-40B4-BE49-F238E27FC236}">
                <a16:creationId xmlns:a16="http://schemas.microsoft.com/office/drawing/2014/main" id="{D8E1AB99-2620-221F-599E-38CC95899F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71860" y="6537393"/>
            <a:ext cx="1269720" cy="25526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B0C6E8D-3223-922C-391F-EE9C4687A9A5}"/>
              </a:ext>
            </a:extLst>
          </p:cNvPr>
          <p:cNvSpPr txBox="1"/>
          <p:nvPr/>
        </p:nvSpPr>
        <p:spPr>
          <a:xfrm>
            <a:off x="391886" y="575024"/>
            <a:ext cx="10010898" cy="461665"/>
          </a:xfrm>
          <a:prstGeom prst="rect">
            <a:avLst/>
          </a:prstGeom>
          <a:noFill/>
        </p:spPr>
        <p:txBody>
          <a:bodyPr wrap="square" rtlCol="0">
            <a:spAutoFit/>
          </a:bodyPr>
          <a:lstStyle/>
          <a:p>
            <a:r>
              <a:rPr lang="en-US" sz="2400" b="1" i="0" u="none" strike="noStrike" dirty="0">
                <a:effectLst/>
                <a:latin typeface="Tahoma" panose="020B0604030504040204" pitchFamily="34" charset="0"/>
                <a:ea typeface="Tahoma" panose="020B0604030504040204" pitchFamily="34" charset="0"/>
                <a:cs typeface="Tahoma" panose="020B0604030504040204" pitchFamily="34" charset="0"/>
              </a:rPr>
              <a:t>Fund Overview</a:t>
            </a:r>
            <a:endParaRPr lang="en-US" sz="2400" b="0" i="0" u="none" strike="noStrike" dirty="0">
              <a:effectLst/>
              <a:latin typeface="Tahoma" panose="020B0604030504040204" pitchFamily="34" charset="0"/>
              <a:ea typeface="Tahoma" panose="020B0604030504040204" pitchFamily="34" charset="0"/>
              <a:cs typeface="Tahoma" panose="020B0604030504040204" pitchFamily="34" charset="0"/>
            </a:endParaRPr>
          </a:p>
        </p:txBody>
      </p:sp>
      <p:sp>
        <p:nvSpPr>
          <p:cNvPr id="6" name="TextBox 5">
            <a:extLst>
              <a:ext uri="{FF2B5EF4-FFF2-40B4-BE49-F238E27FC236}">
                <a16:creationId xmlns:a16="http://schemas.microsoft.com/office/drawing/2014/main" id="{B829BCB4-22BB-FC4E-1A32-E8B63FB5C2ED}"/>
              </a:ext>
            </a:extLst>
          </p:cNvPr>
          <p:cNvSpPr txBox="1"/>
          <p:nvPr/>
        </p:nvSpPr>
        <p:spPr>
          <a:xfrm>
            <a:off x="391886" y="2143604"/>
            <a:ext cx="10648084" cy="3539430"/>
          </a:xfrm>
          <a:prstGeom prst="rect">
            <a:avLst/>
          </a:prstGeom>
          <a:noFill/>
        </p:spPr>
        <p:txBody>
          <a:bodyPr wrap="square" rtlCol="0">
            <a:spAutoFit/>
          </a:bodyPr>
          <a:lstStyle/>
          <a:p>
            <a:r>
              <a:rPr lang="en-US" sz="1600" b="1" dirty="0">
                <a:latin typeface="Tahoma" panose="020B0604030504040204" pitchFamily="34" charset="0"/>
                <a:ea typeface="Tahoma" panose="020B0604030504040204" pitchFamily="34" charset="0"/>
                <a:cs typeface="Tahoma" panose="020B0604030504040204" pitchFamily="34" charset="0"/>
              </a:rPr>
              <a:t>Introduction</a:t>
            </a:r>
          </a:p>
          <a:p>
            <a:endParaRPr lang="en-US" sz="1600" b="1" dirty="0">
              <a:latin typeface="Tahoma" panose="020B0604030504040204" pitchFamily="34" charset="0"/>
              <a:ea typeface="Tahoma" panose="020B0604030504040204" pitchFamily="34" charset="0"/>
              <a:cs typeface="Tahoma" panose="020B0604030504040204" pitchFamily="34" charset="0"/>
            </a:endParaRPr>
          </a:p>
          <a:p>
            <a:pPr marL="285750" indent="-285750" algn="just">
              <a:buFont typeface="Arial" panose="020B0604020202020204" pitchFamily="34" charset="0"/>
              <a:buChar char="•"/>
            </a:pPr>
            <a:r>
              <a:rPr lang="en-US" sz="1600" b="0" i="0" u="none" strike="noStrike"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AlphaPoint</a:t>
            </a:r>
            <a:r>
              <a:rPr lang="en-US" sz="16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 Capital LP (“</a:t>
            </a:r>
            <a:r>
              <a:rPr lang="en-US" sz="1600" b="0" i="0" u="none" strike="noStrike"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AlphaPoint</a:t>
            </a:r>
            <a:r>
              <a:rPr lang="en-US" sz="16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 is a market-neutral investment firm specializing in statistical arbitrage within the U.S. </a:t>
            </a:r>
            <a:r>
              <a:rPr lang="en-US" sz="1600" dirty="0">
                <a:solidFill>
                  <a:srgbClr val="000000"/>
                </a:solidFill>
                <a:latin typeface="Tahoma" panose="020B0604030504040204" pitchFamily="34" charset="0"/>
                <a:ea typeface="Tahoma" panose="020B0604030504040204" pitchFamily="34" charset="0"/>
                <a:cs typeface="Tahoma" panose="020B0604030504040204" pitchFamily="34" charset="0"/>
              </a:rPr>
              <a:t>Energy</a:t>
            </a:r>
            <a:r>
              <a:rPr lang="en-US" sz="16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 sector. Our proprietary models identify inefficiencies in cointegrated stock pairs, executing precise mean-reversion opportunities. By leveraging advanced quantitative research and sector-specific expertise, </a:t>
            </a:r>
            <a:r>
              <a:rPr lang="en-US" sz="1600" b="0" i="0" u="none" strike="noStrike"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AlphaPoint</a:t>
            </a:r>
            <a:r>
              <a:rPr lang="en-US" sz="16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 delivers consistent alpha for investors seeking uncorrelated, risk-adjusted returns. Through disciplined execution and rigorous attention to risk management, </a:t>
            </a:r>
            <a:r>
              <a:rPr lang="en-US" sz="1600" b="0" i="0" u="none" strike="noStrike"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AlphaPoint</a:t>
            </a:r>
            <a:r>
              <a:rPr lang="en-US" sz="16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 is positioned to deliver consistent results across varying market environments.</a:t>
            </a:r>
          </a:p>
          <a:p>
            <a:pPr algn="just"/>
            <a:endParaRPr lang="en-US" sz="1600" dirty="0">
              <a:solidFill>
                <a:srgbClr val="000000"/>
              </a:solidFill>
              <a:latin typeface="Tahoma" panose="020B0604030504040204" pitchFamily="34" charset="0"/>
              <a:ea typeface="Tahoma" panose="020B0604030504040204" pitchFamily="34" charset="0"/>
              <a:cs typeface="Tahoma" panose="020B0604030504040204" pitchFamily="34" charset="0"/>
            </a:endParaRPr>
          </a:p>
          <a:p>
            <a:pPr algn="just"/>
            <a:r>
              <a:rPr lang="en-US" sz="1600" b="1" dirty="0">
                <a:latin typeface="Tahoma" panose="020B0604030504040204" pitchFamily="34" charset="0"/>
                <a:ea typeface="Tahoma" panose="020B0604030504040204" pitchFamily="34" charset="0"/>
                <a:cs typeface="Tahoma" panose="020B0604030504040204" pitchFamily="34" charset="0"/>
              </a:rPr>
              <a:t>Mission Statement</a:t>
            </a:r>
          </a:p>
          <a:p>
            <a:pPr algn="just"/>
            <a:endParaRPr lang="en-US" sz="1600" b="1" dirty="0">
              <a:latin typeface="Tahoma" panose="020B0604030504040204" pitchFamily="34" charset="0"/>
              <a:ea typeface="Tahoma" panose="020B0604030504040204" pitchFamily="34" charset="0"/>
              <a:cs typeface="Tahoma" panose="020B0604030504040204" pitchFamily="34" charset="0"/>
            </a:endParaRPr>
          </a:p>
          <a:p>
            <a:pPr marL="285750" indent="-285750" algn="just">
              <a:buFont typeface="Arial" panose="020B0604020202020204" pitchFamily="34" charset="0"/>
              <a:buChar char="•"/>
            </a:pPr>
            <a:r>
              <a:rPr lang="en-US" sz="16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To set a new standard for alpha generation by combining advanced statistical methods, disciplined risk frameworks, and a commitment to innovation. </a:t>
            </a:r>
            <a:r>
              <a:rPr lang="en-US" sz="1600" b="0" i="0" u="none" strike="noStrike"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AlphaPoint</a:t>
            </a:r>
            <a:r>
              <a:rPr lang="en-US" sz="16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 is built to deliver superior, uncorrelated returns while safeguarding capital and continuously evolving through innovation to meet the changing needs of investors.</a:t>
            </a:r>
            <a:endParaRPr lang="en-US" sz="1600" b="1" dirty="0">
              <a:latin typeface="Tahoma" panose="020B0604030504040204" pitchFamily="34" charset="0"/>
              <a:ea typeface="Tahoma" panose="020B0604030504040204" pitchFamily="34" charset="0"/>
              <a:cs typeface="Tahoma" panose="020B0604030504040204" pitchFamily="34" charset="0"/>
            </a:endParaRPr>
          </a:p>
        </p:txBody>
      </p:sp>
      <p:sp>
        <p:nvSpPr>
          <p:cNvPr id="7" name="TextBox 6">
            <a:extLst>
              <a:ext uri="{FF2B5EF4-FFF2-40B4-BE49-F238E27FC236}">
                <a16:creationId xmlns:a16="http://schemas.microsoft.com/office/drawing/2014/main" id="{54C201BF-5CE5-C26D-E6AF-F5B6C681A520}"/>
              </a:ext>
            </a:extLst>
          </p:cNvPr>
          <p:cNvSpPr txBox="1"/>
          <p:nvPr/>
        </p:nvSpPr>
        <p:spPr>
          <a:xfrm>
            <a:off x="391886" y="1436438"/>
            <a:ext cx="4389343" cy="369332"/>
          </a:xfrm>
          <a:prstGeom prst="rect">
            <a:avLst/>
          </a:prstGeom>
          <a:noFill/>
        </p:spPr>
        <p:txBody>
          <a:bodyPr wrap="none" rtlCol="0">
            <a:spAutoFit/>
          </a:bodyPr>
          <a:lstStyle/>
          <a:p>
            <a:r>
              <a:rPr lang="en-US" b="1" dirty="0">
                <a:latin typeface="Tahoma" panose="020B0604030504040204" pitchFamily="34" charset="0"/>
                <a:ea typeface="Tahoma" panose="020B0604030504040204" pitchFamily="34" charset="0"/>
                <a:cs typeface="Tahoma" panose="020B0604030504040204" pitchFamily="34" charset="0"/>
              </a:rPr>
              <a:t>Delivering Alpha Beyond Correlation</a:t>
            </a:r>
          </a:p>
        </p:txBody>
      </p:sp>
      <p:sp>
        <p:nvSpPr>
          <p:cNvPr id="3" name="TextBox 2">
            <a:extLst>
              <a:ext uri="{FF2B5EF4-FFF2-40B4-BE49-F238E27FC236}">
                <a16:creationId xmlns:a16="http://schemas.microsoft.com/office/drawing/2014/main" id="{94124EE3-256E-8DF5-F567-D35969D4C931}"/>
              </a:ext>
            </a:extLst>
          </p:cNvPr>
          <p:cNvSpPr txBox="1"/>
          <p:nvPr/>
        </p:nvSpPr>
        <p:spPr>
          <a:xfrm>
            <a:off x="10015870" y="-10634"/>
            <a:ext cx="2186762" cy="338554"/>
          </a:xfrm>
          <a:prstGeom prst="rect">
            <a:avLst/>
          </a:prstGeom>
          <a:noFill/>
        </p:spPr>
        <p:txBody>
          <a:bodyPr wrap="square" rtlCol="0">
            <a:spAutoFit/>
          </a:bodyPr>
          <a:lstStyle/>
          <a:p>
            <a:pPr algn="r"/>
            <a:r>
              <a:rPr lang="en-US" sz="1600" b="1" dirty="0">
                <a:latin typeface="Tahoma" panose="020B0604030504040204" pitchFamily="34" charset="0"/>
                <a:ea typeface="Tahoma" panose="020B0604030504040204" pitchFamily="34" charset="0"/>
                <a:cs typeface="Tahoma" panose="020B0604030504040204" pitchFamily="34" charset="0"/>
              </a:rPr>
              <a:t>𝛼</a:t>
            </a:r>
            <a:r>
              <a:rPr lang="en-US" sz="1600" b="1" dirty="0" err="1">
                <a:latin typeface="Tahoma" panose="020B0604030504040204" pitchFamily="34" charset="0"/>
                <a:ea typeface="Tahoma" panose="020B0604030504040204" pitchFamily="34" charset="0"/>
                <a:cs typeface="Tahoma" panose="020B0604030504040204" pitchFamily="34" charset="0"/>
              </a:rPr>
              <a:t>lphaPoint</a:t>
            </a:r>
            <a:r>
              <a:rPr lang="en-US" sz="1600" b="1" dirty="0">
                <a:latin typeface="Tahoma" panose="020B0604030504040204" pitchFamily="34" charset="0"/>
                <a:ea typeface="Tahoma" panose="020B0604030504040204" pitchFamily="34" charset="0"/>
                <a:cs typeface="Tahoma" panose="020B0604030504040204" pitchFamily="34" charset="0"/>
              </a:rPr>
              <a:t> Capital</a:t>
            </a:r>
          </a:p>
        </p:txBody>
      </p:sp>
      <p:sp>
        <p:nvSpPr>
          <p:cNvPr id="10" name="Slide Number Placeholder 9">
            <a:extLst>
              <a:ext uri="{FF2B5EF4-FFF2-40B4-BE49-F238E27FC236}">
                <a16:creationId xmlns:a16="http://schemas.microsoft.com/office/drawing/2014/main" id="{9A4723ED-BF31-0F3A-F473-07A00F55558A}"/>
              </a:ext>
            </a:extLst>
          </p:cNvPr>
          <p:cNvSpPr>
            <a:spLocks noGrp="1"/>
          </p:cNvSpPr>
          <p:nvPr>
            <p:ph type="sldNum" sz="quarter" idx="12"/>
          </p:nvPr>
        </p:nvSpPr>
        <p:spPr/>
        <p:txBody>
          <a:bodyPr/>
          <a:lstStyle/>
          <a:p>
            <a:pPr algn="l"/>
            <a:fld id="{54640CC0-6DEF-E146-B864-7B2BFF49D381}" type="slidenum">
              <a:rPr lang="en-US" smtClean="0"/>
              <a:pPr algn="l"/>
              <a:t>2</a:t>
            </a:fld>
            <a:endParaRPr lang="en-US" dirty="0"/>
          </a:p>
        </p:txBody>
      </p:sp>
    </p:spTree>
    <p:extLst>
      <p:ext uri="{BB962C8B-B14F-4D97-AF65-F5344CB8AC3E}">
        <p14:creationId xmlns:p14="http://schemas.microsoft.com/office/powerpoint/2010/main" val="42102322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ABB46C-C5B8-CF73-081A-932EFD2D6E1C}"/>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D73B1174-B4D4-CEF9-1012-8C4EB50D11A0}"/>
              </a:ext>
            </a:extLst>
          </p:cNvPr>
          <p:cNvSpPr/>
          <p:nvPr/>
        </p:nvSpPr>
        <p:spPr>
          <a:xfrm>
            <a:off x="1" y="6472052"/>
            <a:ext cx="12192000" cy="385948"/>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pic>
        <p:nvPicPr>
          <p:cNvPr id="5" name="Picture 10" descr="The University of Chicago Library - The University of Chicago Library">
            <a:extLst>
              <a:ext uri="{FF2B5EF4-FFF2-40B4-BE49-F238E27FC236}">
                <a16:creationId xmlns:a16="http://schemas.microsoft.com/office/drawing/2014/main" id="{464F6C0F-AB0B-D075-7509-E648AA7384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71860" y="6537393"/>
            <a:ext cx="1269720" cy="25526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18F73F0C-042A-6C37-DBB8-E89C8BF12E1B}"/>
              </a:ext>
            </a:extLst>
          </p:cNvPr>
          <p:cNvSpPr txBox="1"/>
          <p:nvPr/>
        </p:nvSpPr>
        <p:spPr>
          <a:xfrm>
            <a:off x="391886" y="575024"/>
            <a:ext cx="10010898" cy="461665"/>
          </a:xfrm>
          <a:prstGeom prst="rect">
            <a:avLst/>
          </a:prstGeom>
          <a:noFill/>
        </p:spPr>
        <p:txBody>
          <a:bodyPr wrap="square" rtlCol="0">
            <a:spAutoFit/>
          </a:bodyPr>
          <a:lstStyle/>
          <a:p>
            <a:r>
              <a:rPr lang="en-US" sz="2400" b="1" i="0" u="none" strike="noStrike" dirty="0">
                <a:effectLst/>
                <a:latin typeface="Tahoma" panose="020B0604030504040204" pitchFamily="34" charset="0"/>
                <a:ea typeface="Tahoma" panose="020B0604030504040204" pitchFamily="34" charset="0"/>
                <a:cs typeface="Tahoma" panose="020B0604030504040204" pitchFamily="34" charset="0"/>
              </a:rPr>
              <a:t>Market Focus &amp; Opportunities</a:t>
            </a:r>
            <a:endParaRPr lang="en-US" sz="2400" b="0" i="0" u="none" strike="noStrike" dirty="0">
              <a:effectLst/>
              <a:latin typeface="Tahoma" panose="020B0604030504040204" pitchFamily="34" charset="0"/>
              <a:ea typeface="Tahoma" panose="020B0604030504040204" pitchFamily="34" charset="0"/>
              <a:cs typeface="Tahoma" panose="020B0604030504040204" pitchFamily="34" charset="0"/>
            </a:endParaRPr>
          </a:p>
        </p:txBody>
      </p:sp>
      <p:sp>
        <p:nvSpPr>
          <p:cNvPr id="6" name="TextBox 5">
            <a:extLst>
              <a:ext uri="{FF2B5EF4-FFF2-40B4-BE49-F238E27FC236}">
                <a16:creationId xmlns:a16="http://schemas.microsoft.com/office/drawing/2014/main" id="{20F30E39-CA14-8721-52FA-C9359E80F9B1}"/>
              </a:ext>
            </a:extLst>
          </p:cNvPr>
          <p:cNvSpPr txBox="1"/>
          <p:nvPr/>
        </p:nvSpPr>
        <p:spPr>
          <a:xfrm>
            <a:off x="391885" y="1120676"/>
            <a:ext cx="6687788" cy="5632311"/>
          </a:xfrm>
          <a:prstGeom prst="rect">
            <a:avLst/>
          </a:prstGeom>
          <a:noFill/>
        </p:spPr>
        <p:txBody>
          <a:bodyPr wrap="square" rtlCol="0">
            <a:spAutoFit/>
          </a:bodyPr>
          <a:lstStyle/>
          <a:p>
            <a:pPr algn="just"/>
            <a:r>
              <a:rPr lang="en-US" b="1"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Why the Energy Sector?</a:t>
            </a:r>
          </a:p>
          <a:p>
            <a:pPr algn="just"/>
            <a:endParaRPr lang="en-US" b="1"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p>
            <a:pPr marL="285750" indent="-285750" algn="just">
              <a:buFont typeface="Arial" panose="020B0604020202020204" pitchFamily="34" charset="0"/>
              <a:buChar char="•"/>
            </a:pPr>
            <a:r>
              <a:rPr lang="en-US" sz="1600" b="1"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Strong Fundamentals:</a:t>
            </a:r>
            <a:r>
              <a:rPr lang="en-US" sz="16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16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A cornerstone of global economic activity, backed by stable demand and advancements in clean and traditional energy.</a:t>
            </a:r>
          </a:p>
          <a:p>
            <a:pPr marL="285750" indent="-285750" algn="just">
              <a:buFont typeface="Arial" panose="020B0604020202020204" pitchFamily="34" charset="0"/>
              <a:buChar char="•"/>
            </a:pPr>
            <a:r>
              <a:rPr lang="en-US" sz="1600" b="1" dirty="0">
                <a:solidFill>
                  <a:srgbClr val="000000"/>
                </a:solidFill>
                <a:latin typeface="Tahoma" panose="020B0604030504040204" pitchFamily="34" charset="0"/>
                <a:ea typeface="Tahoma" panose="020B0604030504040204" pitchFamily="34" charset="0"/>
                <a:cs typeface="Tahoma" panose="020B0604030504040204" pitchFamily="34" charset="0"/>
              </a:rPr>
              <a:t>Dispersion &amp; Correlation: </a:t>
            </a:r>
            <a:r>
              <a:rPr lang="en-US" sz="16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High dispersion and moderate correlation create ideal conditions for mean-reversion strategies.</a:t>
            </a:r>
          </a:p>
          <a:p>
            <a:pPr marL="285750" indent="-285750" algn="just">
              <a:buFont typeface="Arial" panose="020B0604020202020204" pitchFamily="34" charset="0"/>
              <a:buChar char="•"/>
            </a:pPr>
            <a:r>
              <a:rPr lang="en-US" sz="1600" b="1"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Volatility Creates Alpha:</a:t>
            </a:r>
            <a:r>
              <a:rPr lang="en-US" sz="16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16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Elevated sector volatility provides consistent alpha-generation potential, outperforming other sectors.</a:t>
            </a:r>
          </a:p>
          <a:p>
            <a:pPr marL="285750" indent="-285750" algn="just">
              <a:buFont typeface="Arial" panose="020B0604020202020204" pitchFamily="34" charset="0"/>
              <a:buChar char="•"/>
            </a:pPr>
            <a:r>
              <a:rPr lang="en-US" sz="1600" b="1"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Statistical Stability:</a:t>
            </a:r>
            <a:r>
              <a:rPr lang="en-US" sz="16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1600" dirty="0">
                <a:solidFill>
                  <a:srgbClr val="000000"/>
                </a:solidFill>
                <a:latin typeface="Tahoma" panose="020B0604030504040204" pitchFamily="34" charset="0"/>
                <a:ea typeface="Tahoma" panose="020B0604030504040204" pitchFamily="34" charset="0"/>
                <a:cs typeface="Tahoma" panose="020B0604030504040204" pitchFamily="34" charset="0"/>
              </a:rPr>
              <a:t>Low </a:t>
            </a:r>
            <a:r>
              <a:rPr lang="en-US" sz="16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Hurst Exponent confirms strong mean-reversion tendencies, perfectly aligning with our approach.</a:t>
            </a:r>
            <a:endParaRPr lang="en-US" sz="1600" dirty="0">
              <a:solidFill>
                <a:srgbClr val="000000"/>
              </a:solidFill>
              <a:latin typeface="Tahoma" panose="020B0604030504040204" pitchFamily="34" charset="0"/>
              <a:ea typeface="Tahoma" panose="020B0604030504040204" pitchFamily="34" charset="0"/>
              <a:cs typeface="Tahoma" panose="020B0604030504040204" pitchFamily="34" charset="0"/>
            </a:endParaRPr>
          </a:p>
          <a:p>
            <a:pPr algn="just"/>
            <a:endParaRPr lang="en-US" sz="1600" b="1"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p>
            <a:pPr algn="just"/>
            <a:r>
              <a:rPr lang="en-US" b="1"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Opportunities for Investors</a:t>
            </a:r>
          </a:p>
          <a:p>
            <a:pPr algn="just"/>
            <a:endParaRPr lang="en-US" b="1" dirty="0">
              <a:solidFill>
                <a:srgbClr val="000000"/>
              </a:solidFill>
              <a:latin typeface="Tahoma" panose="020B0604030504040204" pitchFamily="34" charset="0"/>
              <a:ea typeface="Tahoma" panose="020B0604030504040204" pitchFamily="34" charset="0"/>
              <a:cs typeface="Tahoma" panose="020B0604030504040204" pitchFamily="34" charset="0"/>
            </a:endParaRPr>
          </a:p>
          <a:p>
            <a:pPr marL="285750" indent="-285750" algn="just">
              <a:buFont typeface="Arial" panose="020B0604020202020204" pitchFamily="34" charset="0"/>
              <a:buChar char="•"/>
            </a:pPr>
            <a:r>
              <a:rPr lang="en-US" sz="1600" b="1"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Precision in Pair Selection:</a:t>
            </a:r>
            <a:r>
              <a:rPr lang="en-US" sz="16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16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Generate alpha through statistical misalignments in cointegrated stock pairs with a disciplined approach.</a:t>
            </a:r>
          </a:p>
          <a:p>
            <a:pPr marL="285750" indent="-285750" algn="just">
              <a:buFont typeface="Arial" panose="020B0604020202020204" pitchFamily="34" charset="0"/>
              <a:buChar char="•"/>
            </a:pPr>
            <a:r>
              <a:rPr lang="en-US" sz="1600" b="1"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Uncorrelated Returns:</a:t>
            </a:r>
            <a:r>
              <a:rPr lang="en-US" sz="16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16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Achieve risk-adjusted, market-neutral performance independent of broader market trends.</a:t>
            </a:r>
          </a:p>
          <a:p>
            <a:pPr marL="285750" indent="-285750" algn="just">
              <a:buFont typeface="Arial" panose="020B0604020202020204" pitchFamily="34" charset="0"/>
              <a:buChar char="•"/>
            </a:pPr>
            <a:r>
              <a:rPr lang="en-US" sz="1600" b="1"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Capital Efficiency:</a:t>
            </a:r>
            <a:r>
              <a:rPr lang="en-US" sz="16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16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Optimize returns through dynamic rebalancing and robust risk management.</a:t>
            </a:r>
          </a:p>
          <a:p>
            <a:endParaRPr lang="en-US" sz="1600" dirty="0">
              <a:solidFill>
                <a:srgbClr val="000000"/>
              </a:solidFill>
              <a:latin typeface="Tahoma" panose="020B0604030504040204" pitchFamily="34" charset="0"/>
              <a:ea typeface="Tahoma" panose="020B0604030504040204" pitchFamily="34" charset="0"/>
              <a:cs typeface="Tahoma" panose="020B0604030504040204" pitchFamily="34" charset="0"/>
            </a:endParaRPr>
          </a:p>
        </p:txBody>
      </p:sp>
      <p:pic>
        <p:nvPicPr>
          <p:cNvPr id="3" name="Picture 2">
            <a:extLst>
              <a:ext uri="{FF2B5EF4-FFF2-40B4-BE49-F238E27FC236}">
                <a16:creationId xmlns:a16="http://schemas.microsoft.com/office/drawing/2014/main" id="{D08A6D04-DD7A-4E3C-28BA-60D04FEDE202}"/>
              </a:ext>
            </a:extLst>
          </p:cNvPr>
          <p:cNvPicPr>
            <a:picLocks noChangeAspect="1"/>
          </p:cNvPicPr>
          <p:nvPr/>
        </p:nvPicPr>
        <p:blipFill>
          <a:blip r:embed="rId4"/>
          <a:stretch>
            <a:fillRect/>
          </a:stretch>
        </p:blipFill>
        <p:spPr>
          <a:xfrm>
            <a:off x="8045896" y="3851014"/>
            <a:ext cx="3553954" cy="1946564"/>
          </a:xfrm>
          <a:prstGeom prst="rect">
            <a:avLst/>
          </a:prstGeom>
        </p:spPr>
      </p:pic>
      <p:sp>
        <p:nvSpPr>
          <p:cNvPr id="7" name="TextBox 6">
            <a:extLst>
              <a:ext uri="{FF2B5EF4-FFF2-40B4-BE49-F238E27FC236}">
                <a16:creationId xmlns:a16="http://schemas.microsoft.com/office/drawing/2014/main" id="{9BA18299-0482-0122-E873-BAB6AD5A3D3D}"/>
              </a:ext>
            </a:extLst>
          </p:cNvPr>
          <p:cNvSpPr txBox="1"/>
          <p:nvPr/>
        </p:nvSpPr>
        <p:spPr>
          <a:xfrm>
            <a:off x="7659585" y="5830248"/>
            <a:ext cx="4532415" cy="461665"/>
          </a:xfrm>
          <a:prstGeom prst="rect">
            <a:avLst/>
          </a:prstGeom>
          <a:noFill/>
        </p:spPr>
        <p:txBody>
          <a:bodyPr wrap="square" rtlCol="0">
            <a:spAutoFit/>
          </a:bodyPr>
          <a:lstStyle/>
          <a:p>
            <a:r>
              <a:rPr lang="en-US" sz="1200" b="0" i="1"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S&amp;P 500 Sector Analysis (2024): Key Metrics for Statistical Arbitrage</a:t>
            </a:r>
            <a:endParaRPr lang="en-US" sz="1200" i="1" dirty="0">
              <a:latin typeface="Tahoma" panose="020B0604030504040204" pitchFamily="34" charset="0"/>
              <a:ea typeface="Tahoma" panose="020B0604030504040204" pitchFamily="34" charset="0"/>
              <a:cs typeface="Tahoma" panose="020B0604030504040204" pitchFamily="34" charset="0"/>
            </a:endParaRPr>
          </a:p>
        </p:txBody>
      </p:sp>
      <p:pic>
        <p:nvPicPr>
          <p:cNvPr id="8" name="Picture 7">
            <a:extLst>
              <a:ext uri="{FF2B5EF4-FFF2-40B4-BE49-F238E27FC236}">
                <a16:creationId xmlns:a16="http://schemas.microsoft.com/office/drawing/2014/main" id="{C7C372C6-D803-DC79-7291-C3ECA62E43D2}"/>
              </a:ext>
            </a:extLst>
          </p:cNvPr>
          <p:cNvPicPr>
            <a:picLocks noChangeAspect="1"/>
          </p:cNvPicPr>
          <p:nvPr/>
        </p:nvPicPr>
        <p:blipFill>
          <a:blip r:embed="rId5"/>
          <a:srcRect t="4479"/>
          <a:stretch/>
        </p:blipFill>
        <p:spPr>
          <a:xfrm>
            <a:off x="7079673" y="837578"/>
            <a:ext cx="5082569" cy="2614939"/>
          </a:xfrm>
          <a:prstGeom prst="rect">
            <a:avLst/>
          </a:prstGeom>
        </p:spPr>
      </p:pic>
      <p:sp>
        <p:nvSpPr>
          <p:cNvPr id="9" name="TextBox 8">
            <a:extLst>
              <a:ext uri="{FF2B5EF4-FFF2-40B4-BE49-F238E27FC236}">
                <a16:creationId xmlns:a16="http://schemas.microsoft.com/office/drawing/2014/main" id="{A43BEE78-C037-20C9-35FF-C84E92B089D2}"/>
              </a:ext>
            </a:extLst>
          </p:cNvPr>
          <p:cNvSpPr txBox="1"/>
          <p:nvPr/>
        </p:nvSpPr>
        <p:spPr>
          <a:xfrm>
            <a:off x="7556666" y="3352172"/>
            <a:ext cx="4532415" cy="461665"/>
          </a:xfrm>
          <a:prstGeom prst="rect">
            <a:avLst/>
          </a:prstGeom>
          <a:noFill/>
        </p:spPr>
        <p:txBody>
          <a:bodyPr wrap="square" rtlCol="0">
            <a:spAutoFit/>
          </a:bodyPr>
          <a:lstStyle/>
          <a:p>
            <a:r>
              <a:rPr lang="en-US" sz="1200" i="1" dirty="0">
                <a:solidFill>
                  <a:srgbClr val="000000"/>
                </a:solidFill>
                <a:latin typeface="Tahoma" panose="020B0604030504040204" pitchFamily="34" charset="0"/>
                <a:ea typeface="Tahoma" panose="020B0604030504040204" pitchFamily="34" charset="0"/>
                <a:cs typeface="Tahoma" panose="020B0604030504040204" pitchFamily="34" charset="0"/>
              </a:rPr>
              <a:t>4</a:t>
            </a:r>
            <a:r>
              <a:rPr lang="en-US" sz="1200" b="0" i="1"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-Month </a:t>
            </a:r>
            <a:r>
              <a:rPr lang="en-US" sz="1200" i="1" dirty="0">
                <a:solidFill>
                  <a:srgbClr val="000000"/>
                </a:solidFill>
                <a:latin typeface="Tahoma" panose="020B0604030504040204" pitchFamily="34" charset="0"/>
                <a:ea typeface="Tahoma" panose="020B0604030504040204" pitchFamily="34" charset="0"/>
                <a:cs typeface="Tahoma" panose="020B0604030504040204" pitchFamily="34" charset="0"/>
              </a:rPr>
              <a:t>R</a:t>
            </a:r>
            <a:r>
              <a:rPr lang="en-US" sz="1200" b="0" i="1"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olling </a:t>
            </a:r>
            <a:r>
              <a:rPr lang="en-US" sz="1200" i="1" dirty="0">
                <a:solidFill>
                  <a:srgbClr val="000000"/>
                </a:solidFill>
                <a:latin typeface="Tahoma" panose="020B0604030504040204" pitchFamily="34" charset="0"/>
                <a:ea typeface="Tahoma" panose="020B0604030504040204" pitchFamily="34" charset="0"/>
                <a:cs typeface="Tahoma" panose="020B0604030504040204" pitchFamily="34" charset="0"/>
              </a:rPr>
              <a:t>S</a:t>
            </a:r>
            <a:r>
              <a:rPr lang="en-US" sz="1200" b="0" i="1"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tandard </a:t>
            </a:r>
            <a:r>
              <a:rPr lang="en-US" sz="1200" i="1" dirty="0">
                <a:solidFill>
                  <a:srgbClr val="000000"/>
                </a:solidFill>
                <a:latin typeface="Tahoma" panose="020B0604030504040204" pitchFamily="34" charset="0"/>
                <a:ea typeface="Tahoma" panose="020B0604030504040204" pitchFamily="34" charset="0"/>
                <a:cs typeface="Tahoma" panose="020B0604030504040204" pitchFamily="34" charset="0"/>
              </a:rPr>
              <a:t>D</a:t>
            </a:r>
            <a:r>
              <a:rPr lang="en-US" sz="1200" b="0" i="1"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eviation of Returns by Sector</a:t>
            </a:r>
            <a:endParaRPr lang="en-US" sz="1200" b="0" dirty="0">
              <a:solidFill>
                <a:srgbClr val="CCCCCC"/>
              </a:solidFill>
              <a:effectLst/>
              <a:latin typeface="Menlo" panose="020B0609030804020204" pitchFamily="49" charset="0"/>
            </a:endParaRPr>
          </a:p>
          <a:p>
            <a:endParaRPr lang="en-US" sz="1200" i="1" dirty="0">
              <a:latin typeface="Tahoma" panose="020B0604030504040204" pitchFamily="34" charset="0"/>
              <a:ea typeface="Tahoma" panose="020B0604030504040204" pitchFamily="34" charset="0"/>
              <a:cs typeface="Tahoma" panose="020B0604030504040204" pitchFamily="34" charset="0"/>
            </a:endParaRPr>
          </a:p>
        </p:txBody>
      </p:sp>
      <p:sp>
        <p:nvSpPr>
          <p:cNvPr id="10" name="Rectangle 9">
            <a:extLst>
              <a:ext uri="{FF2B5EF4-FFF2-40B4-BE49-F238E27FC236}">
                <a16:creationId xmlns:a16="http://schemas.microsoft.com/office/drawing/2014/main" id="{009E4ADF-E6D3-321B-AD3C-11B7A8E21169}"/>
              </a:ext>
            </a:extLst>
          </p:cNvPr>
          <p:cNvSpPr/>
          <p:nvPr/>
        </p:nvSpPr>
        <p:spPr>
          <a:xfrm>
            <a:off x="7897091" y="4489533"/>
            <a:ext cx="3903024" cy="151849"/>
          </a:xfrm>
          <a:prstGeom prst="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 name="TextBox 11">
            <a:extLst>
              <a:ext uri="{FF2B5EF4-FFF2-40B4-BE49-F238E27FC236}">
                <a16:creationId xmlns:a16="http://schemas.microsoft.com/office/drawing/2014/main" id="{49E93187-C361-1300-DECE-DB777B6F65BE}"/>
              </a:ext>
            </a:extLst>
          </p:cNvPr>
          <p:cNvSpPr txBox="1"/>
          <p:nvPr/>
        </p:nvSpPr>
        <p:spPr>
          <a:xfrm>
            <a:off x="10015870" y="-10634"/>
            <a:ext cx="2186762" cy="338554"/>
          </a:xfrm>
          <a:prstGeom prst="rect">
            <a:avLst/>
          </a:prstGeom>
          <a:noFill/>
        </p:spPr>
        <p:txBody>
          <a:bodyPr wrap="square" rtlCol="0">
            <a:spAutoFit/>
          </a:bodyPr>
          <a:lstStyle/>
          <a:p>
            <a:pPr algn="r"/>
            <a:r>
              <a:rPr lang="en-US" sz="1600" b="1" dirty="0">
                <a:latin typeface="Tahoma" panose="020B0604030504040204" pitchFamily="34" charset="0"/>
                <a:ea typeface="Tahoma" panose="020B0604030504040204" pitchFamily="34" charset="0"/>
                <a:cs typeface="Tahoma" panose="020B0604030504040204" pitchFamily="34" charset="0"/>
              </a:rPr>
              <a:t>𝛼</a:t>
            </a:r>
            <a:r>
              <a:rPr lang="en-US" sz="1600" b="1" dirty="0" err="1">
                <a:latin typeface="Tahoma" panose="020B0604030504040204" pitchFamily="34" charset="0"/>
                <a:ea typeface="Tahoma" panose="020B0604030504040204" pitchFamily="34" charset="0"/>
                <a:cs typeface="Tahoma" panose="020B0604030504040204" pitchFamily="34" charset="0"/>
              </a:rPr>
              <a:t>lphaPoint</a:t>
            </a:r>
            <a:r>
              <a:rPr lang="en-US" sz="1600" b="1" dirty="0">
                <a:latin typeface="Tahoma" panose="020B0604030504040204" pitchFamily="34" charset="0"/>
                <a:ea typeface="Tahoma" panose="020B0604030504040204" pitchFamily="34" charset="0"/>
                <a:cs typeface="Tahoma" panose="020B0604030504040204" pitchFamily="34" charset="0"/>
              </a:rPr>
              <a:t> Capital</a:t>
            </a:r>
          </a:p>
        </p:txBody>
      </p:sp>
      <p:sp>
        <p:nvSpPr>
          <p:cNvPr id="15" name="Slide Number Placeholder 14">
            <a:extLst>
              <a:ext uri="{FF2B5EF4-FFF2-40B4-BE49-F238E27FC236}">
                <a16:creationId xmlns:a16="http://schemas.microsoft.com/office/drawing/2014/main" id="{5DE29B46-9F2B-7687-1874-7E0980417298}"/>
              </a:ext>
            </a:extLst>
          </p:cNvPr>
          <p:cNvSpPr>
            <a:spLocks noGrp="1"/>
          </p:cNvSpPr>
          <p:nvPr>
            <p:ph type="sldNum" sz="quarter" idx="12"/>
          </p:nvPr>
        </p:nvSpPr>
        <p:spPr/>
        <p:txBody>
          <a:bodyPr/>
          <a:lstStyle/>
          <a:p>
            <a:pPr algn="l"/>
            <a:fld id="{54640CC0-6DEF-E146-B864-7B2BFF49D381}" type="slidenum">
              <a:rPr lang="en-US" smtClean="0"/>
              <a:pPr algn="l"/>
              <a:t>3</a:t>
            </a:fld>
            <a:endParaRPr lang="en-US" dirty="0"/>
          </a:p>
        </p:txBody>
      </p:sp>
    </p:spTree>
    <p:extLst>
      <p:ext uri="{BB962C8B-B14F-4D97-AF65-F5344CB8AC3E}">
        <p14:creationId xmlns:p14="http://schemas.microsoft.com/office/powerpoint/2010/main" val="16072000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A6B72E-BA1F-D866-15BD-CB757D84C35C}"/>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07E88801-C8AE-9046-EF67-827363AF1BDC}"/>
              </a:ext>
            </a:extLst>
          </p:cNvPr>
          <p:cNvSpPr/>
          <p:nvPr/>
        </p:nvSpPr>
        <p:spPr>
          <a:xfrm>
            <a:off x="1" y="6472052"/>
            <a:ext cx="12192000" cy="385948"/>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pic>
        <p:nvPicPr>
          <p:cNvPr id="5" name="Picture 10" descr="The University of Chicago Library - The University of Chicago Library">
            <a:extLst>
              <a:ext uri="{FF2B5EF4-FFF2-40B4-BE49-F238E27FC236}">
                <a16:creationId xmlns:a16="http://schemas.microsoft.com/office/drawing/2014/main" id="{3C98F6AB-84ED-615B-A2F1-89C0BA8D14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71860" y="6537393"/>
            <a:ext cx="1269720" cy="25526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5DE54376-0F28-7D98-93A0-ACAC9684C988}"/>
              </a:ext>
            </a:extLst>
          </p:cNvPr>
          <p:cNvSpPr txBox="1"/>
          <p:nvPr/>
        </p:nvSpPr>
        <p:spPr>
          <a:xfrm>
            <a:off x="391886" y="575024"/>
            <a:ext cx="10010898" cy="461665"/>
          </a:xfrm>
          <a:prstGeom prst="rect">
            <a:avLst/>
          </a:prstGeom>
          <a:noFill/>
        </p:spPr>
        <p:txBody>
          <a:bodyPr wrap="square" rtlCol="0">
            <a:spAutoFit/>
          </a:bodyPr>
          <a:lstStyle/>
          <a:p>
            <a:r>
              <a:rPr lang="en-US" sz="2400" b="1" i="0" u="none" strike="noStrike" dirty="0">
                <a:effectLst/>
                <a:latin typeface="Tahoma" panose="020B0604030504040204" pitchFamily="34" charset="0"/>
                <a:ea typeface="Tahoma" panose="020B0604030504040204" pitchFamily="34" charset="0"/>
                <a:cs typeface="Tahoma" panose="020B0604030504040204" pitchFamily="34" charset="0"/>
              </a:rPr>
              <a:t>Strategy Creation</a:t>
            </a:r>
            <a:endParaRPr lang="en-US" sz="2400" b="0" i="0" u="none" strike="noStrike" dirty="0">
              <a:effectLst/>
              <a:latin typeface="Tahoma" panose="020B0604030504040204" pitchFamily="34" charset="0"/>
              <a:ea typeface="Tahoma" panose="020B0604030504040204" pitchFamily="34" charset="0"/>
              <a:cs typeface="Tahoma" panose="020B0604030504040204" pitchFamily="34" charset="0"/>
            </a:endParaRPr>
          </a:p>
        </p:txBody>
      </p:sp>
      <p:sp>
        <p:nvSpPr>
          <p:cNvPr id="6" name="TextBox 5">
            <a:extLst>
              <a:ext uri="{FF2B5EF4-FFF2-40B4-BE49-F238E27FC236}">
                <a16:creationId xmlns:a16="http://schemas.microsoft.com/office/drawing/2014/main" id="{A27CD339-A5F9-146E-E3CD-60DE78E0375D}"/>
              </a:ext>
            </a:extLst>
          </p:cNvPr>
          <p:cNvSpPr txBox="1"/>
          <p:nvPr/>
        </p:nvSpPr>
        <p:spPr>
          <a:xfrm>
            <a:off x="391886" y="1120676"/>
            <a:ext cx="6267337" cy="5162300"/>
          </a:xfrm>
          <a:prstGeom prst="rect">
            <a:avLst/>
          </a:prstGeom>
          <a:noFill/>
        </p:spPr>
        <p:txBody>
          <a:bodyPr wrap="square" rtlCol="0">
            <a:spAutoFit/>
          </a:bodyPr>
          <a:lstStyle/>
          <a:p>
            <a:pPr algn="l"/>
            <a:r>
              <a:rPr lang="en-US" b="1"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Methodology</a:t>
            </a:r>
          </a:p>
          <a:p>
            <a:pPr algn="l"/>
            <a:endParaRPr lang="en-US" sz="1600" b="1"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p>
            <a:pPr marL="342900" indent="-342900" algn="just">
              <a:buAutoNum type="arabicPeriod"/>
            </a:pPr>
            <a:r>
              <a:rPr lang="en-US" sz="1600" b="1"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Identifying Pairs</a:t>
            </a:r>
            <a:endParaRPr lang="en-US" sz="16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p>
            <a:pPr marL="285750" indent="-285750" algn="just">
              <a:buFont typeface="Arial" panose="020B0604020202020204" pitchFamily="34" charset="0"/>
              <a:buChar char="•"/>
            </a:pPr>
            <a:r>
              <a:rPr lang="en-US" sz="16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Analyze historical price data to compute correlations and identify relationships within the Energy sector.</a:t>
            </a:r>
          </a:p>
          <a:p>
            <a:pPr marL="285750" indent="-285750" algn="just">
              <a:buFont typeface="Arial" panose="020B0604020202020204" pitchFamily="34" charset="0"/>
              <a:buChar char="•"/>
            </a:pPr>
            <a:r>
              <a:rPr lang="en-US" sz="16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Conduct cointegration testing to select statistically stable, mean-reverting pairs.</a:t>
            </a:r>
          </a:p>
          <a:p>
            <a:pPr algn="just"/>
            <a:endParaRPr lang="en-US" sz="16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p>
            <a:pPr marL="342900" indent="-342900" algn="just">
              <a:buAutoNum type="arabicPeriod" startAt="2"/>
            </a:pPr>
            <a:r>
              <a:rPr lang="en-US" sz="1600" b="1"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Parameter Optimization</a:t>
            </a:r>
            <a:endParaRPr lang="en-US" sz="16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p>
            <a:pPr marL="285750" indent="-285750" algn="just">
              <a:buFont typeface="Arial" panose="020B0604020202020204" pitchFamily="34" charset="0"/>
              <a:buChar char="•"/>
            </a:pPr>
            <a:r>
              <a:rPr lang="en-US" sz="16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Optimize entry/exit thresholds and rolling window sizes to enhance signal accuracy and adapt to market dynamics.</a:t>
            </a:r>
          </a:p>
          <a:p>
            <a:pPr marL="285750" indent="-285750" algn="just">
              <a:buFont typeface="Arial" panose="020B0604020202020204" pitchFamily="34" charset="0"/>
              <a:buChar char="•"/>
            </a:pPr>
            <a:r>
              <a:rPr lang="en-US" sz="16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Apply dollar-volume weighting to ensure consistent exposure across pairs.</a:t>
            </a:r>
          </a:p>
          <a:p>
            <a:pPr marL="285750" indent="-285750" algn="just">
              <a:buFont typeface="Arial" panose="020B0604020202020204" pitchFamily="34" charset="0"/>
              <a:buChar char="•"/>
            </a:pPr>
            <a:endParaRPr lang="en-US" sz="16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p>
            <a:pPr marL="342900" indent="-342900" algn="just">
              <a:buAutoNum type="arabicPeriod" startAt="3"/>
            </a:pPr>
            <a:r>
              <a:rPr lang="en-US" sz="1600" b="1"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Execution Rules</a:t>
            </a:r>
            <a:endParaRPr lang="en-US" sz="16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p>
            <a:pPr marL="285750" indent="-285750" algn="just">
              <a:buFont typeface="Arial" panose="020B0604020202020204" pitchFamily="34" charset="0"/>
              <a:buChar char="•"/>
            </a:pPr>
            <a:r>
              <a:rPr lang="en-US" sz="16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Set stop-loss thresholds to limit risk and preserve capital during extreme spread divergence.</a:t>
            </a:r>
          </a:p>
          <a:p>
            <a:pPr marL="285750" indent="-285750" algn="just">
              <a:buFont typeface="Arial" panose="020B0604020202020204" pitchFamily="34" charset="0"/>
              <a:buChar char="•"/>
            </a:pPr>
            <a:r>
              <a:rPr lang="en-US" sz="16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Define rebalancing intervals to minimize costs and maintain portfolio alignment.</a:t>
            </a:r>
          </a:p>
          <a:p>
            <a:pPr algn="l"/>
            <a:endParaRPr lang="en-US" sz="1600" b="1"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p:txBody>
      </p:sp>
      <p:sp>
        <p:nvSpPr>
          <p:cNvPr id="7" name="TextBox 6">
            <a:extLst>
              <a:ext uri="{FF2B5EF4-FFF2-40B4-BE49-F238E27FC236}">
                <a16:creationId xmlns:a16="http://schemas.microsoft.com/office/drawing/2014/main" id="{F5D8F7BD-A58C-D5DD-8D7A-EADBBDB4E8CA}"/>
              </a:ext>
            </a:extLst>
          </p:cNvPr>
          <p:cNvSpPr txBox="1"/>
          <p:nvPr/>
        </p:nvSpPr>
        <p:spPr>
          <a:xfrm>
            <a:off x="8385426" y="5494361"/>
            <a:ext cx="1628844" cy="276999"/>
          </a:xfrm>
          <a:prstGeom prst="rect">
            <a:avLst/>
          </a:prstGeom>
          <a:noFill/>
        </p:spPr>
        <p:txBody>
          <a:bodyPr wrap="none" rtlCol="0">
            <a:spAutoFit/>
          </a:bodyPr>
          <a:lstStyle/>
          <a:p>
            <a:r>
              <a:rPr lang="en-US" sz="1200" i="1" dirty="0">
                <a:latin typeface="Tahoma" panose="020B0604030504040204" pitchFamily="34" charset="0"/>
                <a:ea typeface="Tahoma" panose="020B0604030504040204" pitchFamily="34" charset="0"/>
                <a:cs typeface="Tahoma" panose="020B0604030504040204" pitchFamily="34" charset="0"/>
              </a:rPr>
              <a:t>Investment flowchart</a:t>
            </a:r>
          </a:p>
        </p:txBody>
      </p:sp>
      <p:graphicFrame>
        <p:nvGraphicFramePr>
          <p:cNvPr id="8" name="Diagram 7">
            <a:extLst>
              <a:ext uri="{FF2B5EF4-FFF2-40B4-BE49-F238E27FC236}">
                <a16:creationId xmlns:a16="http://schemas.microsoft.com/office/drawing/2014/main" id="{2D3DB720-2447-D246-6E8D-528C436BE79E}"/>
              </a:ext>
            </a:extLst>
          </p:cNvPr>
          <p:cNvGraphicFramePr/>
          <p:nvPr>
            <p:extLst>
              <p:ext uri="{D42A27DB-BD31-4B8C-83A1-F6EECF244321}">
                <p14:modId xmlns:p14="http://schemas.microsoft.com/office/powerpoint/2010/main" val="3197062433"/>
              </p:ext>
            </p:extLst>
          </p:nvPr>
        </p:nvGraphicFramePr>
        <p:xfrm>
          <a:off x="7043538" y="1404194"/>
          <a:ext cx="4406340" cy="402482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9" name="TextBox 8">
            <a:extLst>
              <a:ext uri="{FF2B5EF4-FFF2-40B4-BE49-F238E27FC236}">
                <a16:creationId xmlns:a16="http://schemas.microsoft.com/office/drawing/2014/main" id="{E1E8C0A5-DC30-22B4-D8AA-50F7D65AE785}"/>
              </a:ext>
            </a:extLst>
          </p:cNvPr>
          <p:cNvSpPr txBox="1"/>
          <p:nvPr/>
        </p:nvSpPr>
        <p:spPr>
          <a:xfrm>
            <a:off x="7792278" y="1497496"/>
            <a:ext cx="3273287" cy="307777"/>
          </a:xfrm>
          <a:prstGeom prst="rect">
            <a:avLst/>
          </a:prstGeom>
          <a:noFill/>
        </p:spPr>
        <p:txBody>
          <a:bodyPr wrap="square" rtlCol="0">
            <a:spAutoFit/>
          </a:bodyPr>
          <a:lstStyle/>
          <a:p>
            <a:r>
              <a:rPr lang="en-US" sz="1400" b="1" dirty="0">
                <a:latin typeface="Tahoma" panose="020B0604030504040204" pitchFamily="34" charset="0"/>
                <a:ea typeface="Tahoma" panose="020B0604030504040204" pitchFamily="34" charset="0"/>
                <a:cs typeface="Tahoma" panose="020B0604030504040204" pitchFamily="34" charset="0"/>
              </a:rPr>
              <a:t>Data Input</a:t>
            </a:r>
          </a:p>
        </p:txBody>
      </p:sp>
      <p:sp>
        <p:nvSpPr>
          <p:cNvPr id="10" name="TextBox 9">
            <a:extLst>
              <a:ext uri="{FF2B5EF4-FFF2-40B4-BE49-F238E27FC236}">
                <a16:creationId xmlns:a16="http://schemas.microsoft.com/office/drawing/2014/main" id="{0B670B7E-E422-1218-34FE-B52C7999AC5A}"/>
              </a:ext>
            </a:extLst>
          </p:cNvPr>
          <p:cNvSpPr txBox="1"/>
          <p:nvPr/>
        </p:nvSpPr>
        <p:spPr>
          <a:xfrm>
            <a:off x="7792277" y="2172778"/>
            <a:ext cx="3273287" cy="307777"/>
          </a:xfrm>
          <a:prstGeom prst="rect">
            <a:avLst/>
          </a:prstGeom>
          <a:noFill/>
        </p:spPr>
        <p:txBody>
          <a:bodyPr wrap="square" rtlCol="0">
            <a:spAutoFit/>
          </a:bodyPr>
          <a:lstStyle/>
          <a:p>
            <a:r>
              <a:rPr lang="en-US" sz="1400" b="1" dirty="0">
                <a:latin typeface="Tahoma" panose="020B0604030504040204" pitchFamily="34" charset="0"/>
                <a:ea typeface="Tahoma" panose="020B0604030504040204" pitchFamily="34" charset="0"/>
                <a:cs typeface="Tahoma" panose="020B0604030504040204" pitchFamily="34" charset="0"/>
              </a:rPr>
              <a:t>Correlation Analysis</a:t>
            </a:r>
          </a:p>
        </p:txBody>
      </p:sp>
      <p:sp>
        <p:nvSpPr>
          <p:cNvPr id="11" name="TextBox 10">
            <a:extLst>
              <a:ext uri="{FF2B5EF4-FFF2-40B4-BE49-F238E27FC236}">
                <a16:creationId xmlns:a16="http://schemas.microsoft.com/office/drawing/2014/main" id="{B5F9AE34-C615-906F-980D-78013AAB696D}"/>
              </a:ext>
            </a:extLst>
          </p:cNvPr>
          <p:cNvSpPr txBox="1"/>
          <p:nvPr/>
        </p:nvSpPr>
        <p:spPr>
          <a:xfrm>
            <a:off x="7792277" y="2817839"/>
            <a:ext cx="3273287" cy="307777"/>
          </a:xfrm>
          <a:prstGeom prst="rect">
            <a:avLst/>
          </a:prstGeom>
          <a:noFill/>
        </p:spPr>
        <p:txBody>
          <a:bodyPr wrap="square" rtlCol="0">
            <a:spAutoFit/>
          </a:bodyPr>
          <a:lstStyle/>
          <a:p>
            <a:r>
              <a:rPr lang="en-US" sz="1400" b="1" dirty="0">
                <a:latin typeface="Tahoma" panose="020B0604030504040204" pitchFamily="34" charset="0"/>
                <a:ea typeface="Tahoma" panose="020B0604030504040204" pitchFamily="34" charset="0"/>
                <a:cs typeface="Tahoma" panose="020B0604030504040204" pitchFamily="34" charset="0"/>
              </a:rPr>
              <a:t>Cointegration Testing</a:t>
            </a:r>
          </a:p>
        </p:txBody>
      </p:sp>
      <p:sp>
        <p:nvSpPr>
          <p:cNvPr id="12" name="TextBox 11">
            <a:extLst>
              <a:ext uri="{FF2B5EF4-FFF2-40B4-BE49-F238E27FC236}">
                <a16:creationId xmlns:a16="http://schemas.microsoft.com/office/drawing/2014/main" id="{87AF220F-2087-6E0A-651E-CF735B978C07}"/>
              </a:ext>
            </a:extLst>
          </p:cNvPr>
          <p:cNvSpPr txBox="1"/>
          <p:nvPr/>
        </p:nvSpPr>
        <p:spPr>
          <a:xfrm>
            <a:off x="7792276" y="3478368"/>
            <a:ext cx="3273287" cy="307777"/>
          </a:xfrm>
          <a:prstGeom prst="rect">
            <a:avLst/>
          </a:prstGeom>
          <a:noFill/>
        </p:spPr>
        <p:txBody>
          <a:bodyPr wrap="square" rtlCol="0">
            <a:spAutoFit/>
          </a:bodyPr>
          <a:lstStyle/>
          <a:p>
            <a:r>
              <a:rPr lang="en-US" sz="1400" b="1" dirty="0">
                <a:latin typeface="Tahoma" panose="020B0604030504040204" pitchFamily="34" charset="0"/>
                <a:ea typeface="Tahoma" panose="020B0604030504040204" pitchFamily="34" charset="0"/>
                <a:cs typeface="Tahoma" panose="020B0604030504040204" pitchFamily="34" charset="0"/>
              </a:rPr>
              <a:t>Parameter Optimization</a:t>
            </a:r>
          </a:p>
        </p:txBody>
      </p:sp>
      <p:sp>
        <p:nvSpPr>
          <p:cNvPr id="13" name="TextBox 12">
            <a:extLst>
              <a:ext uri="{FF2B5EF4-FFF2-40B4-BE49-F238E27FC236}">
                <a16:creationId xmlns:a16="http://schemas.microsoft.com/office/drawing/2014/main" id="{971C2ABD-6AFC-C8CE-AB2C-048065C106CB}"/>
              </a:ext>
            </a:extLst>
          </p:cNvPr>
          <p:cNvSpPr txBox="1"/>
          <p:nvPr/>
        </p:nvSpPr>
        <p:spPr>
          <a:xfrm>
            <a:off x="7792276" y="4120276"/>
            <a:ext cx="3273287" cy="307777"/>
          </a:xfrm>
          <a:prstGeom prst="rect">
            <a:avLst/>
          </a:prstGeom>
          <a:noFill/>
        </p:spPr>
        <p:txBody>
          <a:bodyPr wrap="square" rtlCol="0">
            <a:spAutoFit/>
          </a:bodyPr>
          <a:lstStyle/>
          <a:p>
            <a:r>
              <a:rPr lang="en-US" sz="1400" b="1" dirty="0">
                <a:latin typeface="Tahoma" panose="020B0604030504040204" pitchFamily="34" charset="0"/>
                <a:ea typeface="Tahoma" panose="020B0604030504040204" pitchFamily="34" charset="0"/>
                <a:cs typeface="Tahoma" panose="020B0604030504040204" pitchFamily="34" charset="0"/>
              </a:rPr>
              <a:t>Execution Rules</a:t>
            </a:r>
          </a:p>
        </p:txBody>
      </p:sp>
      <p:sp>
        <p:nvSpPr>
          <p:cNvPr id="14" name="TextBox 13">
            <a:extLst>
              <a:ext uri="{FF2B5EF4-FFF2-40B4-BE49-F238E27FC236}">
                <a16:creationId xmlns:a16="http://schemas.microsoft.com/office/drawing/2014/main" id="{7D0AD25B-005D-C37D-27CE-BA29A5D399ED}"/>
              </a:ext>
            </a:extLst>
          </p:cNvPr>
          <p:cNvSpPr txBox="1"/>
          <p:nvPr/>
        </p:nvSpPr>
        <p:spPr>
          <a:xfrm>
            <a:off x="7792276" y="4744951"/>
            <a:ext cx="3273287" cy="307777"/>
          </a:xfrm>
          <a:prstGeom prst="rect">
            <a:avLst/>
          </a:prstGeom>
          <a:noFill/>
        </p:spPr>
        <p:txBody>
          <a:bodyPr wrap="square" rtlCol="0">
            <a:spAutoFit/>
          </a:bodyPr>
          <a:lstStyle/>
          <a:p>
            <a:r>
              <a:rPr lang="en-US" sz="1400" b="1" dirty="0">
                <a:latin typeface="Tahoma" panose="020B0604030504040204" pitchFamily="34" charset="0"/>
                <a:ea typeface="Tahoma" panose="020B0604030504040204" pitchFamily="34" charset="0"/>
                <a:cs typeface="Tahoma" panose="020B0604030504040204" pitchFamily="34" charset="0"/>
              </a:rPr>
              <a:t>Portfolio Construction</a:t>
            </a:r>
          </a:p>
        </p:txBody>
      </p:sp>
      <p:sp>
        <p:nvSpPr>
          <p:cNvPr id="15" name="TextBox 14">
            <a:extLst>
              <a:ext uri="{FF2B5EF4-FFF2-40B4-BE49-F238E27FC236}">
                <a16:creationId xmlns:a16="http://schemas.microsoft.com/office/drawing/2014/main" id="{11401EE7-8819-8FD7-0717-FCB11AA9D362}"/>
              </a:ext>
            </a:extLst>
          </p:cNvPr>
          <p:cNvSpPr txBox="1"/>
          <p:nvPr/>
        </p:nvSpPr>
        <p:spPr>
          <a:xfrm>
            <a:off x="10015870" y="-10634"/>
            <a:ext cx="2186762" cy="338554"/>
          </a:xfrm>
          <a:prstGeom prst="rect">
            <a:avLst/>
          </a:prstGeom>
          <a:noFill/>
        </p:spPr>
        <p:txBody>
          <a:bodyPr wrap="square" rtlCol="0">
            <a:spAutoFit/>
          </a:bodyPr>
          <a:lstStyle/>
          <a:p>
            <a:pPr algn="r"/>
            <a:r>
              <a:rPr lang="en-US" sz="1600" b="1" dirty="0">
                <a:latin typeface="Tahoma" panose="020B0604030504040204" pitchFamily="34" charset="0"/>
                <a:ea typeface="Tahoma" panose="020B0604030504040204" pitchFamily="34" charset="0"/>
                <a:cs typeface="Tahoma" panose="020B0604030504040204" pitchFamily="34" charset="0"/>
              </a:rPr>
              <a:t>𝛼</a:t>
            </a:r>
            <a:r>
              <a:rPr lang="en-US" sz="1600" b="1" dirty="0" err="1">
                <a:latin typeface="Tahoma" panose="020B0604030504040204" pitchFamily="34" charset="0"/>
                <a:ea typeface="Tahoma" panose="020B0604030504040204" pitchFamily="34" charset="0"/>
                <a:cs typeface="Tahoma" panose="020B0604030504040204" pitchFamily="34" charset="0"/>
              </a:rPr>
              <a:t>lphaPoint</a:t>
            </a:r>
            <a:r>
              <a:rPr lang="en-US" sz="1600" b="1" dirty="0">
                <a:latin typeface="Tahoma" panose="020B0604030504040204" pitchFamily="34" charset="0"/>
                <a:ea typeface="Tahoma" panose="020B0604030504040204" pitchFamily="34" charset="0"/>
                <a:cs typeface="Tahoma" panose="020B0604030504040204" pitchFamily="34" charset="0"/>
              </a:rPr>
              <a:t> Capital</a:t>
            </a:r>
          </a:p>
        </p:txBody>
      </p:sp>
      <p:sp>
        <p:nvSpPr>
          <p:cNvPr id="18" name="Slide Number Placeholder 17">
            <a:extLst>
              <a:ext uri="{FF2B5EF4-FFF2-40B4-BE49-F238E27FC236}">
                <a16:creationId xmlns:a16="http://schemas.microsoft.com/office/drawing/2014/main" id="{73C5C4E9-F7B0-A58F-4277-94CE31426BDD}"/>
              </a:ext>
            </a:extLst>
          </p:cNvPr>
          <p:cNvSpPr>
            <a:spLocks noGrp="1"/>
          </p:cNvSpPr>
          <p:nvPr>
            <p:ph type="sldNum" sz="quarter" idx="12"/>
          </p:nvPr>
        </p:nvSpPr>
        <p:spPr/>
        <p:txBody>
          <a:bodyPr/>
          <a:lstStyle/>
          <a:p>
            <a:pPr algn="l"/>
            <a:fld id="{54640CC0-6DEF-E146-B864-7B2BFF49D381}" type="slidenum">
              <a:rPr lang="en-US" smtClean="0"/>
              <a:pPr algn="l"/>
              <a:t>4</a:t>
            </a:fld>
            <a:endParaRPr lang="en-US" dirty="0"/>
          </a:p>
        </p:txBody>
      </p:sp>
    </p:spTree>
    <p:extLst>
      <p:ext uri="{BB962C8B-B14F-4D97-AF65-F5344CB8AC3E}">
        <p14:creationId xmlns:p14="http://schemas.microsoft.com/office/powerpoint/2010/main" val="14863747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25F217-7315-B8C9-826A-B747D4E705E3}"/>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B63D0E79-F223-C2FD-B7DD-C3974A8FD7A7}"/>
              </a:ext>
            </a:extLst>
          </p:cNvPr>
          <p:cNvSpPr txBox="1"/>
          <p:nvPr/>
        </p:nvSpPr>
        <p:spPr>
          <a:xfrm>
            <a:off x="6546960" y="1177542"/>
            <a:ext cx="5193578" cy="5099706"/>
          </a:xfrm>
          <a:prstGeom prst="rect">
            <a:avLst/>
          </a:prstGeom>
        </p:spPr>
        <p:txBody>
          <a:bodyPr vert="horz" lIns="91440" tIns="45720" rIns="91440" bIns="45720" rtlCol="0" anchor="t">
            <a:noAutofit/>
          </a:bodyPr>
          <a:lstStyle/>
          <a:p>
            <a:pPr marL="285750" indent="-228600">
              <a:lnSpc>
                <a:spcPct val="90000"/>
              </a:lnSpc>
              <a:spcAft>
                <a:spcPts val="600"/>
              </a:spcAft>
              <a:buFont typeface="Arial" panose="020B0604020202020204" pitchFamily="34" charset="0"/>
              <a:buChar char="•"/>
            </a:pPr>
            <a:r>
              <a:rPr lang="en-US" sz="1600" b="1" i="0" u="none" strike="noStrike" dirty="0">
                <a:solidFill>
                  <a:schemeClr val="tx1">
                    <a:alpha val="80000"/>
                  </a:schemeClr>
                </a:solidFill>
                <a:effectLst/>
                <a:latin typeface="Tahoma" panose="020B0604030504040204" pitchFamily="34" charset="0"/>
                <a:ea typeface="Tahoma" panose="020B0604030504040204" pitchFamily="34" charset="0"/>
                <a:cs typeface="Tahoma" panose="020B0604030504040204" pitchFamily="34" charset="0"/>
              </a:rPr>
              <a:t>Liquidity:</a:t>
            </a:r>
            <a:r>
              <a:rPr lang="en-US" sz="1600" dirty="0">
                <a:solidFill>
                  <a:schemeClr val="tx1">
                    <a:alpha val="80000"/>
                  </a:schemeClr>
                </a:solidFill>
                <a:latin typeface="Tahoma" panose="020B0604030504040204" pitchFamily="34" charset="0"/>
                <a:ea typeface="Tahoma" panose="020B0604030504040204" pitchFamily="34" charset="0"/>
                <a:cs typeface="Tahoma" panose="020B0604030504040204" pitchFamily="34" charset="0"/>
              </a:rPr>
              <a:t> </a:t>
            </a:r>
            <a:r>
              <a:rPr lang="en-US" sz="1600" b="0" i="0" u="none" strike="noStrike" dirty="0">
                <a:solidFill>
                  <a:schemeClr val="tx1">
                    <a:alpha val="80000"/>
                  </a:schemeClr>
                </a:solidFill>
                <a:effectLst/>
                <a:latin typeface="Tahoma" panose="020B0604030504040204" pitchFamily="34" charset="0"/>
                <a:ea typeface="Tahoma" panose="020B0604030504040204" pitchFamily="34" charset="0"/>
                <a:cs typeface="Tahoma" panose="020B0604030504040204" pitchFamily="34" charset="0"/>
              </a:rPr>
              <a:t>Portfolio consists of the most highly-traded U.S. energy in the SP500, allowing us to greatly expand our trading capacity.</a:t>
            </a:r>
          </a:p>
          <a:p>
            <a:pPr marL="285750" indent="-228600">
              <a:lnSpc>
                <a:spcPct val="90000"/>
              </a:lnSpc>
              <a:spcAft>
                <a:spcPts val="600"/>
              </a:spcAft>
              <a:buFont typeface="Arial" panose="020B0604020202020204" pitchFamily="34" charset="0"/>
              <a:buChar char="•"/>
            </a:pPr>
            <a:r>
              <a:rPr lang="en-US" sz="1600" b="1" i="0" u="none" strike="noStrike" dirty="0">
                <a:solidFill>
                  <a:schemeClr val="tx1">
                    <a:alpha val="80000"/>
                  </a:schemeClr>
                </a:solidFill>
                <a:effectLst/>
                <a:latin typeface="Tahoma" panose="020B0604030504040204" pitchFamily="34" charset="0"/>
                <a:ea typeface="Tahoma" panose="020B0604030504040204" pitchFamily="34" charset="0"/>
                <a:cs typeface="Tahoma" panose="020B0604030504040204" pitchFamily="34" charset="0"/>
              </a:rPr>
              <a:t>Flexibility: </a:t>
            </a:r>
            <a:r>
              <a:rPr lang="en-US" sz="1600" i="0" u="none" strike="noStrike" dirty="0">
                <a:solidFill>
                  <a:schemeClr val="tx1">
                    <a:alpha val="80000"/>
                  </a:schemeClr>
                </a:solidFill>
                <a:effectLst/>
                <a:latin typeface="Tahoma" panose="020B0604030504040204" pitchFamily="34" charset="0"/>
                <a:ea typeface="Tahoma" panose="020B0604030504040204" pitchFamily="34" charset="0"/>
                <a:cs typeface="Tahoma" panose="020B0604030504040204" pitchFamily="34" charset="0"/>
              </a:rPr>
              <a:t>Due to our high liquidity, our withdrawal lock-ups are much more flexible, especially compared to peers.</a:t>
            </a:r>
            <a:endParaRPr lang="en-US" sz="1600" b="1" i="0" u="none" strike="noStrike" dirty="0">
              <a:solidFill>
                <a:schemeClr val="tx1">
                  <a:alpha val="80000"/>
                </a:schemeClr>
              </a:solidFill>
              <a:effectLst/>
              <a:latin typeface="Tahoma" panose="020B0604030504040204" pitchFamily="34" charset="0"/>
              <a:ea typeface="Tahoma" panose="020B0604030504040204" pitchFamily="34" charset="0"/>
              <a:cs typeface="Tahoma" panose="020B0604030504040204" pitchFamily="34" charset="0"/>
            </a:endParaRPr>
          </a:p>
          <a:p>
            <a:pPr marL="285750" indent="-228600">
              <a:lnSpc>
                <a:spcPct val="90000"/>
              </a:lnSpc>
              <a:spcAft>
                <a:spcPts val="600"/>
              </a:spcAft>
              <a:buFont typeface="Arial" panose="020B0604020202020204" pitchFamily="34" charset="0"/>
              <a:buChar char="•"/>
            </a:pPr>
            <a:r>
              <a:rPr lang="en-US" sz="1600" b="1" dirty="0">
                <a:solidFill>
                  <a:schemeClr val="tx1">
                    <a:alpha val="80000"/>
                  </a:schemeClr>
                </a:solidFill>
                <a:latin typeface="Tahoma" panose="020B0604030504040204" pitchFamily="34" charset="0"/>
                <a:ea typeface="Tahoma" panose="020B0604030504040204" pitchFamily="34" charset="0"/>
                <a:cs typeface="Tahoma" panose="020B0604030504040204" pitchFamily="34" charset="0"/>
              </a:rPr>
              <a:t>Agility: </a:t>
            </a:r>
            <a:r>
              <a:rPr lang="en-US" sz="1600" dirty="0">
                <a:solidFill>
                  <a:schemeClr val="tx1">
                    <a:alpha val="80000"/>
                  </a:schemeClr>
                </a:solidFill>
                <a:latin typeface="Tahoma" panose="020B0604030504040204" pitchFamily="34" charset="0"/>
                <a:ea typeface="Tahoma" panose="020B0604030504040204" pitchFamily="34" charset="0"/>
                <a:cs typeface="Tahoma" panose="020B0604030504040204" pitchFamily="34" charset="0"/>
              </a:rPr>
              <a:t>As a small team, we are nimble and able to adapt quickly to changing market conditions, seizing opportunities as they arise. We prioritize creative investment approaches and concentrate on high-conviction ideas to deliver value.</a:t>
            </a:r>
          </a:p>
          <a:p>
            <a:pPr marL="285750" indent="-228600">
              <a:lnSpc>
                <a:spcPct val="90000"/>
              </a:lnSpc>
              <a:spcAft>
                <a:spcPts val="600"/>
              </a:spcAft>
              <a:buFont typeface="Arial" panose="020B0604020202020204" pitchFamily="34" charset="0"/>
              <a:buChar char="•"/>
            </a:pPr>
            <a:r>
              <a:rPr lang="en-US" sz="1600" b="1" dirty="0">
                <a:solidFill>
                  <a:schemeClr val="tx1">
                    <a:alpha val="80000"/>
                  </a:schemeClr>
                </a:solidFill>
                <a:latin typeface="Tahoma" panose="020B0604030504040204" pitchFamily="34" charset="0"/>
                <a:ea typeface="Tahoma" panose="020B0604030504040204" pitchFamily="34" charset="0"/>
                <a:cs typeface="Tahoma" panose="020B0604030504040204" pitchFamily="34" charset="0"/>
              </a:rPr>
              <a:t>High-Touch Approach: </a:t>
            </a:r>
            <a:r>
              <a:rPr lang="en-US" sz="1600" dirty="0">
                <a:solidFill>
                  <a:schemeClr val="tx1">
                    <a:alpha val="80000"/>
                  </a:schemeClr>
                </a:solidFill>
                <a:latin typeface="Tahoma" panose="020B0604030504040204" pitchFamily="34" charset="0"/>
                <a:ea typeface="Tahoma" panose="020B0604030504040204" pitchFamily="34" charset="0"/>
                <a:cs typeface="Tahoma" panose="020B0604030504040204" pitchFamily="34" charset="0"/>
              </a:rPr>
              <a:t>Our compact size allows for a more personalized relationship with investors, ensuring direct communication and tailored attention to client needs. Each investor is a priority, and we are deeply committed to building long-term, trusted partnerships.</a:t>
            </a:r>
          </a:p>
          <a:p>
            <a:pPr marL="285750" indent="-228600">
              <a:lnSpc>
                <a:spcPct val="90000"/>
              </a:lnSpc>
              <a:spcAft>
                <a:spcPts val="600"/>
              </a:spcAft>
              <a:buFont typeface="Arial" panose="020B0604020202020204" pitchFamily="34" charset="0"/>
              <a:buChar char="•"/>
            </a:pPr>
            <a:r>
              <a:rPr lang="en-US" sz="1600" b="1" dirty="0">
                <a:solidFill>
                  <a:schemeClr val="tx1">
                    <a:alpha val="80000"/>
                  </a:schemeClr>
                </a:solidFill>
                <a:latin typeface="Tahoma" panose="020B0604030504040204" pitchFamily="34" charset="0"/>
                <a:ea typeface="Tahoma" panose="020B0604030504040204" pitchFamily="34" charset="0"/>
                <a:cs typeface="Tahoma" panose="020B0604030504040204" pitchFamily="34" charset="0"/>
              </a:rPr>
              <a:t>Talent-Driven: </a:t>
            </a:r>
            <a:r>
              <a:rPr lang="en-US" sz="1600" dirty="0">
                <a:solidFill>
                  <a:schemeClr val="tx1">
                    <a:alpha val="80000"/>
                  </a:schemeClr>
                </a:solidFill>
                <a:latin typeface="Tahoma" panose="020B0604030504040204" pitchFamily="34" charset="0"/>
                <a:ea typeface="Tahoma" panose="020B0604030504040204" pitchFamily="34" charset="0"/>
                <a:cs typeface="Tahoma" panose="020B0604030504040204" pitchFamily="34" charset="0"/>
              </a:rPr>
              <a:t>Our team comprises of highly ambitious professionals with exceptional backgrounds in finance and mathematics.</a:t>
            </a:r>
            <a:endParaRPr lang="en-US" sz="1600" b="1" dirty="0">
              <a:solidFill>
                <a:schemeClr val="tx1">
                  <a:alpha val="80000"/>
                </a:schemeClr>
              </a:solidFill>
              <a:latin typeface="Tahoma" panose="020B0604030504040204" pitchFamily="34" charset="0"/>
              <a:ea typeface="Tahoma" panose="020B0604030504040204" pitchFamily="34" charset="0"/>
              <a:cs typeface="Tahoma" panose="020B0604030504040204" pitchFamily="34" charset="0"/>
            </a:endParaRPr>
          </a:p>
          <a:p>
            <a:pPr indent="-228600">
              <a:lnSpc>
                <a:spcPct val="90000"/>
              </a:lnSpc>
              <a:spcAft>
                <a:spcPts val="600"/>
              </a:spcAft>
              <a:buFont typeface="Arial" panose="020B0604020202020204" pitchFamily="34" charset="0"/>
              <a:buChar char="•"/>
            </a:pPr>
            <a:endParaRPr lang="en-US" sz="1600" b="1" i="0" u="none" strike="noStrike" dirty="0">
              <a:solidFill>
                <a:schemeClr val="tx1">
                  <a:alpha val="80000"/>
                </a:schemeClr>
              </a:solidFill>
              <a:effectLst/>
              <a:latin typeface="Tahoma" panose="020B0604030504040204" pitchFamily="34" charset="0"/>
              <a:ea typeface="Tahoma" panose="020B0604030504040204" pitchFamily="34" charset="0"/>
              <a:cs typeface="Tahoma" panose="020B0604030504040204" pitchFamily="34" charset="0"/>
            </a:endParaRPr>
          </a:p>
        </p:txBody>
      </p:sp>
      <p:sp>
        <p:nvSpPr>
          <p:cNvPr id="4" name="Rectangle 3">
            <a:extLst>
              <a:ext uri="{FF2B5EF4-FFF2-40B4-BE49-F238E27FC236}">
                <a16:creationId xmlns:a16="http://schemas.microsoft.com/office/drawing/2014/main" id="{822A602D-A096-062E-2B57-A18FB2C5959D}"/>
              </a:ext>
            </a:extLst>
          </p:cNvPr>
          <p:cNvSpPr/>
          <p:nvPr/>
        </p:nvSpPr>
        <p:spPr>
          <a:xfrm>
            <a:off x="1" y="6472052"/>
            <a:ext cx="12192000" cy="385948"/>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pic>
        <p:nvPicPr>
          <p:cNvPr id="5" name="Picture 10" descr="The University of Chicago Library - The University of Chicago Library">
            <a:extLst>
              <a:ext uri="{FF2B5EF4-FFF2-40B4-BE49-F238E27FC236}">
                <a16:creationId xmlns:a16="http://schemas.microsoft.com/office/drawing/2014/main" id="{C0A0489E-132C-C27D-A58F-7E8AEDE1D6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71860" y="6537393"/>
            <a:ext cx="1269720" cy="255266"/>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4DB12D36-EFB8-7495-BD60-682B9242AAED}"/>
              </a:ext>
            </a:extLst>
          </p:cNvPr>
          <p:cNvSpPr txBox="1"/>
          <p:nvPr/>
        </p:nvSpPr>
        <p:spPr>
          <a:xfrm>
            <a:off x="7138648" y="575024"/>
            <a:ext cx="4010201" cy="461665"/>
          </a:xfrm>
          <a:prstGeom prst="rect">
            <a:avLst/>
          </a:prstGeom>
          <a:noFill/>
        </p:spPr>
        <p:txBody>
          <a:bodyPr wrap="square" rtlCol="0">
            <a:spAutoFit/>
          </a:bodyPr>
          <a:lstStyle/>
          <a:p>
            <a:pPr algn="ctr"/>
            <a:r>
              <a:rPr lang="en-US" sz="2400" b="1" i="0" u="none" strike="noStrike" dirty="0">
                <a:effectLst/>
                <a:latin typeface="Tahoma" panose="020B0604030504040204" pitchFamily="34" charset="0"/>
                <a:ea typeface="Tahoma" panose="020B0604030504040204" pitchFamily="34" charset="0"/>
                <a:cs typeface="Tahoma" panose="020B0604030504040204" pitchFamily="34" charset="0"/>
              </a:rPr>
              <a:t>Our Advantage</a:t>
            </a:r>
            <a:endParaRPr lang="en-US" sz="2400" b="0" i="0" u="none" strike="noStrike" dirty="0">
              <a:effectLst/>
              <a:latin typeface="Tahoma" panose="020B0604030504040204" pitchFamily="34" charset="0"/>
              <a:ea typeface="Tahoma" panose="020B0604030504040204" pitchFamily="34" charset="0"/>
              <a:cs typeface="Tahoma" panose="020B0604030504040204" pitchFamily="34" charset="0"/>
            </a:endParaRPr>
          </a:p>
        </p:txBody>
      </p:sp>
      <p:pic>
        <p:nvPicPr>
          <p:cNvPr id="1026" name="Picture 2" descr="The same professional hedge fund CEO scene, zoomed out further to reveal more of the office setting. The CEO, with grayish hair, is still reaching across a polished wooden table to shake hands, maintaining direct eye contact with the viewer. The office now shows more of the surrounding decor, including additional parts of the table, chairs, and modern minimalist elements like shelves, artwork, or a cityscape visible through the large windows. The image retains its clean, bright, stock photo style, emphasizing success and professionalism.">
            <a:extLst>
              <a:ext uri="{FF2B5EF4-FFF2-40B4-BE49-F238E27FC236}">
                <a16:creationId xmlns:a16="http://schemas.microsoft.com/office/drawing/2014/main" id="{19240D74-EA36-C5A1-29F0-B562E926867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799" y="181248"/>
            <a:ext cx="6096000" cy="6096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44047E78-CAEE-2027-6DC1-C7054DA83D83}"/>
              </a:ext>
            </a:extLst>
          </p:cNvPr>
          <p:cNvSpPr txBox="1"/>
          <p:nvPr/>
        </p:nvSpPr>
        <p:spPr>
          <a:xfrm>
            <a:off x="10015870" y="-10634"/>
            <a:ext cx="2186762" cy="338554"/>
          </a:xfrm>
          <a:prstGeom prst="rect">
            <a:avLst/>
          </a:prstGeom>
          <a:noFill/>
        </p:spPr>
        <p:txBody>
          <a:bodyPr wrap="square" rtlCol="0">
            <a:spAutoFit/>
          </a:bodyPr>
          <a:lstStyle/>
          <a:p>
            <a:pPr algn="r"/>
            <a:r>
              <a:rPr lang="en-US" sz="1600" b="1" dirty="0">
                <a:latin typeface="Tahoma" panose="020B0604030504040204" pitchFamily="34" charset="0"/>
                <a:ea typeface="Tahoma" panose="020B0604030504040204" pitchFamily="34" charset="0"/>
                <a:cs typeface="Tahoma" panose="020B0604030504040204" pitchFamily="34" charset="0"/>
              </a:rPr>
              <a:t>𝛼</a:t>
            </a:r>
            <a:r>
              <a:rPr lang="en-US" sz="1600" b="1" dirty="0" err="1">
                <a:latin typeface="Tahoma" panose="020B0604030504040204" pitchFamily="34" charset="0"/>
                <a:ea typeface="Tahoma" panose="020B0604030504040204" pitchFamily="34" charset="0"/>
                <a:cs typeface="Tahoma" panose="020B0604030504040204" pitchFamily="34" charset="0"/>
              </a:rPr>
              <a:t>lphaPoint</a:t>
            </a:r>
            <a:r>
              <a:rPr lang="en-US" sz="1600" b="1" dirty="0">
                <a:latin typeface="Tahoma" panose="020B0604030504040204" pitchFamily="34" charset="0"/>
                <a:ea typeface="Tahoma" panose="020B0604030504040204" pitchFamily="34" charset="0"/>
                <a:cs typeface="Tahoma" panose="020B0604030504040204" pitchFamily="34" charset="0"/>
              </a:rPr>
              <a:t> Capital</a:t>
            </a:r>
          </a:p>
        </p:txBody>
      </p:sp>
      <p:sp>
        <p:nvSpPr>
          <p:cNvPr id="11" name="Slide Number Placeholder 10">
            <a:extLst>
              <a:ext uri="{FF2B5EF4-FFF2-40B4-BE49-F238E27FC236}">
                <a16:creationId xmlns:a16="http://schemas.microsoft.com/office/drawing/2014/main" id="{85E49CE2-5BA6-F5A3-A795-0D10631B39F1}"/>
              </a:ext>
            </a:extLst>
          </p:cNvPr>
          <p:cNvSpPr>
            <a:spLocks noGrp="1"/>
          </p:cNvSpPr>
          <p:nvPr>
            <p:ph type="sldNum" sz="quarter" idx="12"/>
          </p:nvPr>
        </p:nvSpPr>
        <p:spPr/>
        <p:txBody>
          <a:bodyPr/>
          <a:lstStyle/>
          <a:p>
            <a:pPr algn="l"/>
            <a:fld id="{54640CC0-6DEF-E146-B864-7B2BFF49D381}" type="slidenum">
              <a:rPr lang="en-US" smtClean="0"/>
              <a:pPr algn="l"/>
              <a:t>5</a:t>
            </a:fld>
            <a:endParaRPr lang="en-US" dirty="0"/>
          </a:p>
        </p:txBody>
      </p:sp>
    </p:spTree>
    <p:extLst>
      <p:ext uri="{BB962C8B-B14F-4D97-AF65-F5344CB8AC3E}">
        <p14:creationId xmlns:p14="http://schemas.microsoft.com/office/powerpoint/2010/main" val="3700660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6144CD-17E7-369E-B726-4F5A7B48DDFA}"/>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09C3BC2E-8EF0-D7C5-DCA2-048FFF706661}"/>
              </a:ext>
            </a:extLst>
          </p:cNvPr>
          <p:cNvSpPr/>
          <p:nvPr/>
        </p:nvSpPr>
        <p:spPr>
          <a:xfrm>
            <a:off x="1" y="6472052"/>
            <a:ext cx="12192000" cy="385948"/>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pic>
        <p:nvPicPr>
          <p:cNvPr id="5" name="Picture 10" descr="The University of Chicago Library - The University of Chicago Library">
            <a:extLst>
              <a:ext uri="{FF2B5EF4-FFF2-40B4-BE49-F238E27FC236}">
                <a16:creationId xmlns:a16="http://schemas.microsoft.com/office/drawing/2014/main" id="{FD53E077-25EE-788D-8474-620807F864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71860" y="6537393"/>
            <a:ext cx="1269720" cy="25526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1F183FF5-85BC-C218-7C3B-CFB213770D23}"/>
              </a:ext>
            </a:extLst>
          </p:cNvPr>
          <p:cNvSpPr txBox="1"/>
          <p:nvPr/>
        </p:nvSpPr>
        <p:spPr>
          <a:xfrm>
            <a:off x="391886" y="289583"/>
            <a:ext cx="10010898" cy="461665"/>
          </a:xfrm>
          <a:prstGeom prst="rect">
            <a:avLst/>
          </a:prstGeom>
          <a:noFill/>
        </p:spPr>
        <p:txBody>
          <a:bodyPr wrap="square" rtlCol="0">
            <a:spAutoFit/>
          </a:bodyPr>
          <a:lstStyle/>
          <a:p>
            <a:r>
              <a:rPr lang="en-US" sz="2400" b="1" i="0" u="none" strike="noStrike" dirty="0">
                <a:effectLst/>
                <a:latin typeface="Tahoma" panose="020B0604030504040204" pitchFamily="34" charset="0"/>
                <a:ea typeface="Tahoma" panose="020B0604030504040204" pitchFamily="34" charset="0"/>
                <a:cs typeface="Tahoma" panose="020B0604030504040204" pitchFamily="34" charset="0"/>
              </a:rPr>
              <a:t>Management &amp; Execution</a:t>
            </a:r>
            <a:endParaRPr lang="en-US" sz="2400" b="0" i="0" u="none" strike="noStrike" dirty="0">
              <a:effectLst/>
              <a:latin typeface="Tahoma" panose="020B0604030504040204" pitchFamily="34" charset="0"/>
              <a:ea typeface="Tahoma" panose="020B0604030504040204" pitchFamily="34" charset="0"/>
              <a:cs typeface="Tahoma" panose="020B0604030504040204" pitchFamily="34" charset="0"/>
            </a:endParaRPr>
          </a:p>
        </p:txBody>
      </p:sp>
      <p:sp>
        <p:nvSpPr>
          <p:cNvPr id="3" name="TextBox 2">
            <a:extLst>
              <a:ext uri="{FF2B5EF4-FFF2-40B4-BE49-F238E27FC236}">
                <a16:creationId xmlns:a16="http://schemas.microsoft.com/office/drawing/2014/main" id="{5B833B50-D339-4F87-3456-A7D2B4B72DB4}"/>
              </a:ext>
            </a:extLst>
          </p:cNvPr>
          <p:cNvSpPr txBox="1"/>
          <p:nvPr/>
        </p:nvSpPr>
        <p:spPr>
          <a:xfrm>
            <a:off x="391886" y="1255113"/>
            <a:ext cx="11119735" cy="5509200"/>
          </a:xfrm>
          <a:prstGeom prst="rect">
            <a:avLst/>
          </a:prstGeom>
          <a:noFill/>
        </p:spPr>
        <p:txBody>
          <a:bodyPr wrap="square" rtlCol="0">
            <a:spAutoFit/>
          </a:bodyPr>
          <a:lstStyle/>
          <a:p>
            <a:r>
              <a:rPr lang="en-US" sz="1600" b="1" dirty="0">
                <a:latin typeface="Tahoma" panose="020B0604030504040204" pitchFamily="34" charset="0"/>
                <a:ea typeface="Tahoma" panose="020B0604030504040204" pitchFamily="34" charset="0"/>
                <a:cs typeface="Tahoma" panose="020B0604030504040204" pitchFamily="34" charset="0"/>
              </a:rPr>
              <a:t>Active Monitoring and Rebalancing</a:t>
            </a:r>
            <a:endParaRPr lang="en-US" sz="1600"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r>
              <a:rPr lang="en-US" sz="1600" dirty="0">
                <a:latin typeface="Tahoma" panose="020B0604030504040204" pitchFamily="34" charset="0"/>
                <a:ea typeface="Tahoma" panose="020B0604030504040204" pitchFamily="34" charset="0"/>
                <a:cs typeface="Tahoma" panose="020B0604030504040204" pitchFamily="34" charset="0"/>
              </a:rPr>
              <a:t>Daily monitoring of all trade signals ensures precision in capturing market inefficiencies.</a:t>
            </a:r>
          </a:p>
          <a:p>
            <a:pPr marL="285750" indent="-285750">
              <a:buFont typeface="Arial" panose="020B0604020202020204" pitchFamily="34" charset="0"/>
              <a:buChar char="•"/>
            </a:pPr>
            <a:r>
              <a:rPr lang="en-US" sz="1600" dirty="0">
                <a:latin typeface="Tahoma" panose="020B0604030504040204" pitchFamily="34" charset="0"/>
                <a:ea typeface="Tahoma" panose="020B0604030504040204" pitchFamily="34" charset="0"/>
                <a:cs typeface="Tahoma" panose="020B0604030504040204" pitchFamily="34" charset="0"/>
              </a:rPr>
              <a:t>Monthly rebalancing adjusts portfolio weights and updates cointegrated pairs to reflect changing dynamics.</a:t>
            </a:r>
          </a:p>
          <a:p>
            <a:endParaRPr lang="en-US" sz="1600" b="1" dirty="0">
              <a:latin typeface="Tahoma" panose="020B0604030504040204" pitchFamily="34" charset="0"/>
              <a:ea typeface="Tahoma" panose="020B0604030504040204" pitchFamily="34" charset="0"/>
              <a:cs typeface="Tahoma" panose="020B0604030504040204" pitchFamily="34" charset="0"/>
            </a:endParaRPr>
          </a:p>
          <a:p>
            <a:r>
              <a:rPr lang="en-US" sz="1600" b="1" dirty="0">
                <a:latin typeface="Tahoma" panose="020B0604030504040204" pitchFamily="34" charset="0"/>
                <a:ea typeface="Tahoma" panose="020B0604030504040204" pitchFamily="34" charset="0"/>
                <a:cs typeface="Tahoma" panose="020B0604030504040204" pitchFamily="34" charset="0"/>
              </a:rPr>
              <a:t>Efficient Execution Framework</a:t>
            </a:r>
            <a:endParaRPr lang="en-US" sz="1600"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r>
              <a:rPr lang="en-US" sz="1600" dirty="0">
                <a:latin typeface="Tahoma" panose="020B0604030504040204" pitchFamily="34" charset="0"/>
                <a:ea typeface="Tahoma" panose="020B0604030504040204" pitchFamily="34" charset="0"/>
                <a:cs typeface="Tahoma" panose="020B0604030504040204" pitchFamily="34" charset="0"/>
              </a:rPr>
              <a:t>Trades executed exclusively in high-volume Energy sector stocks to minimize slippage and transaction costs.</a:t>
            </a:r>
          </a:p>
          <a:p>
            <a:pPr marL="285750" indent="-285750">
              <a:buFont typeface="Arial" panose="020B0604020202020204" pitchFamily="34" charset="0"/>
              <a:buChar char="•"/>
            </a:pPr>
            <a:r>
              <a:rPr lang="en-US" sz="1600" dirty="0">
                <a:latin typeface="Tahoma" panose="020B0604030504040204" pitchFamily="34" charset="0"/>
                <a:ea typeface="Tahoma" panose="020B0604030504040204" pitchFamily="34" charset="0"/>
                <a:cs typeface="Tahoma" panose="020B0604030504040204" pitchFamily="34" charset="0"/>
              </a:rPr>
              <a:t>Average transaction cost of </a:t>
            </a:r>
            <a:r>
              <a:rPr lang="en-US" sz="1600" b="1" dirty="0">
                <a:latin typeface="Tahoma" panose="020B0604030504040204" pitchFamily="34" charset="0"/>
                <a:ea typeface="Tahoma" panose="020B0604030504040204" pitchFamily="34" charset="0"/>
                <a:cs typeface="Tahoma" panose="020B0604030504040204" pitchFamily="34" charset="0"/>
              </a:rPr>
              <a:t>0.065% per stock/transaction</a:t>
            </a:r>
            <a:r>
              <a:rPr lang="en-US" sz="1600" dirty="0">
                <a:latin typeface="Tahoma" panose="020B0604030504040204" pitchFamily="34" charset="0"/>
                <a:ea typeface="Tahoma" panose="020B0604030504040204" pitchFamily="34" charset="0"/>
                <a:cs typeface="Tahoma" panose="020B0604030504040204" pitchFamily="34" charset="0"/>
              </a:rPr>
              <a:t>, based on NYSE benchmarks for cost efficiency.</a:t>
            </a:r>
          </a:p>
          <a:p>
            <a:endParaRPr lang="en-US" sz="1600" b="1" dirty="0">
              <a:latin typeface="Tahoma" panose="020B0604030504040204" pitchFamily="34" charset="0"/>
              <a:ea typeface="Tahoma" panose="020B0604030504040204" pitchFamily="34" charset="0"/>
              <a:cs typeface="Tahoma" panose="020B0604030504040204" pitchFamily="34" charset="0"/>
            </a:endParaRPr>
          </a:p>
          <a:p>
            <a:r>
              <a:rPr lang="en-US" sz="1600" b="1" dirty="0">
                <a:latin typeface="Tahoma" panose="020B0604030504040204" pitchFamily="34" charset="0"/>
                <a:ea typeface="Tahoma" panose="020B0604030504040204" pitchFamily="34" charset="0"/>
                <a:cs typeface="Tahoma" panose="020B0604030504040204" pitchFamily="34" charset="0"/>
              </a:rPr>
              <a:t>Portfolio Scope and Scale</a:t>
            </a:r>
          </a:p>
          <a:p>
            <a:pPr marL="285750" indent="-285750">
              <a:buFont typeface="Arial" panose="020B0604020202020204" pitchFamily="34" charset="0"/>
              <a:buChar char="•"/>
            </a:pPr>
            <a:r>
              <a:rPr lang="en-US" sz="1600" dirty="0">
                <a:latin typeface="Tahoma" panose="020B0604030504040204" pitchFamily="34" charset="0"/>
                <a:ea typeface="Tahoma" panose="020B0604030504040204" pitchFamily="34" charset="0"/>
                <a:cs typeface="Tahoma" panose="020B0604030504040204" pitchFamily="34" charset="0"/>
              </a:rPr>
              <a:t>Tracking and trading </a:t>
            </a:r>
            <a:r>
              <a:rPr lang="en-US" sz="1600" b="1" dirty="0">
                <a:latin typeface="Tahoma" panose="020B0604030504040204" pitchFamily="34" charset="0"/>
                <a:ea typeface="Tahoma" panose="020B0604030504040204" pitchFamily="34" charset="0"/>
                <a:cs typeface="Tahoma" panose="020B0604030504040204" pitchFamily="34" charset="0"/>
              </a:rPr>
              <a:t>20+ carefully selected tickers</a:t>
            </a:r>
            <a:r>
              <a:rPr lang="en-US" sz="1600" dirty="0">
                <a:latin typeface="Tahoma" panose="020B0604030504040204" pitchFamily="34" charset="0"/>
                <a:ea typeface="Tahoma" panose="020B0604030504040204" pitchFamily="34" charset="0"/>
                <a:cs typeface="Tahoma" panose="020B0604030504040204" pitchFamily="34" charset="0"/>
              </a:rPr>
              <a:t>, ensuring statistical stability and market liquidity.</a:t>
            </a:r>
          </a:p>
          <a:p>
            <a:pPr marL="285750" indent="-285750">
              <a:buFont typeface="Arial" panose="020B0604020202020204" pitchFamily="34" charset="0"/>
              <a:buChar char="•"/>
            </a:pPr>
            <a:endParaRPr lang="en-US" sz="1600" dirty="0">
              <a:latin typeface="Tahoma" panose="020B0604030504040204" pitchFamily="34" charset="0"/>
              <a:ea typeface="Tahoma" panose="020B0604030504040204" pitchFamily="34" charset="0"/>
              <a:cs typeface="Tahoma" panose="020B0604030504040204" pitchFamily="34" charset="0"/>
            </a:endParaRPr>
          </a:p>
          <a:p>
            <a:r>
              <a:rPr lang="en-US" sz="1600" b="1" dirty="0">
                <a:latin typeface="Tahoma" panose="020B0604030504040204" pitchFamily="34" charset="0"/>
                <a:ea typeface="Tahoma" panose="020B0604030504040204" pitchFamily="34" charset="0"/>
                <a:cs typeface="Tahoma" panose="020B0604030504040204" pitchFamily="34" charset="0"/>
              </a:rPr>
              <a:t>Risk Management Framework</a:t>
            </a:r>
          </a:p>
          <a:p>
            <a:pPr marL="285750" indent="-285750" algn="just">
              <a:buFont typeface="Arial" panose="020B0604020202020204" pitchFamily="34" charset="0"/>
              <a:buChar char="•"/>
            </a:pPr>
            <a:r>
              <a:rPr lang="en-US" sz="16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Carefully calibrated </a:t>
            </a:r>
            <a:r>
              <a:rPr lang="en-US" sz="1600" b="1"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stop-loss orders</a:t>
            </a:r>
            <a:r>
              <a:rPr lang="en-US" sz="16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 cap downside risk and safeguard capita</a:t>
            </a:r>
            <a:r>
              <a:rPr lang="en-US" sz="160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l</a:t>
            </a:r>
            <a:endParaRPr lang="en-US" sz="1600" b="1"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p>
            <a:pPr marL="285750" indent="-285750" algn="just">
              <a:buFont typeface="Arial" panose="020B0604020202020204" pitchFamily="34" charset="0"/>
              <a:buChar char="•"/>
            </a:pPr>
            <a:r>
              <a:rPr lang="en-US" sz="1600" b="1"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Dynamic optimization</a:t>
            </a:r>
            <a:r>
              <a:rPr lang="en-US" sz="16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 of stop-loss thresholds, ranging from </a:t>
            </a:r>
            <a:r>
              <a:rPr lang="en-US" sz="1600" b="1"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1.65 to 3.2</a:t>
            </a:r>
            <a:r>
              <a:rPr lang="en-US" sz="16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 (incremented by </a:t>
            </a:r>
            <a:r>
              <a:rPr lang="en-US" sz="1600" b="1"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0.5</a:t>
            </a:r>
            <a:r>
              <a:rPr lang="en-US" sz="16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 ensures a strategic balance between risk mitigation and return maximization.</a:t>
            </a:r>
          </a:p>
          <a:p>
            <a:pPr marL="285750" indent="-285750" algn="just">
              <a:buFont typeface="Arial" panose="020B0604020202020204" pitchFamily="34" charset="0"/>
              <a:buChar char="•"/>
            </a:pPr>
            <a:endParaRPr lang="en-US" sz="1600" dirty="0">
              <a:solidFill>
                <a:srgbClr val="000000"/>
              </a:solidFill>
              <a:latin typeface="Tahoma" panose="020B0604030504040204" pitchFamily="34" charset="0"/>
              <a:ea typeface="Tahoma" panose="020B0604030504040204" pitchFamily="34" charset="0"/>
              <a:cs typeface="Tahoma" panose="020B0604030504040204" pitchFamily="34" charset="0"/>
            </a:endParaRPr>
          </a:p>
          <a:p>
            <a:pPr algn="just"/>
            <a:r>
              <a:rPr lang="en-US" sz="1600" b="1"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Strategic Leverage Utilization</a:t>
            </a:r>
          </a:p>
          <a:p>
            <a:pPr marL="285750" indent="-285750" algn="just">
              <a:buFont typeface="Arial" panose="020B0604020202020204" pitchFamily="34" charset="0"/>
              <a:buChar char="•"/>
            </a:pPr>
            <a:r>
              <a:rPr lang="en-US" sz="16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Leveraging our capital at a </a:t>
            </a:r>
            <a:r>
              <a:rPr lang="en-US" sz="1600" b="1"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6:1 ratio</a:t>
            </a:r>
            <a:r>
              <a:rPr lang="en-US" sz="16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 aligned with FINRA’s 15-20% margin requirements for market-neutral equity portfolios, we amplify return potential while adhering to rigorous risk management protocols. This disciplined approach ensures efficient capital deployment without compromising portfolio integrity.</a:t>
            </a:r>
          </a:p>
          <a:p>
            <a:pPr algn="just"/>
            <a:endParaRPr lang="en-US" sz="1600" b="1" dirty="0">
              <a:latin typeface="Tahoma" panose="020B0604030504040204" pitchFamily="34" charset="0"/>
              <a:ea typeface="Tahoma" panose="020B0604030504040204" pitchFamily="34" charset="0"/>
              <a:cs typeface="Tahoma" panose="020B0604030504040204" pitchFamily="34" charset="0"/>
            </a:endParaRPr>
          </a:p>
          <a:p>
            <a:endParaRPr lang="en-US" sz="1600" dirty="0">
              <a:latin typeface="Tahoma" panose="020B0604030504040204" pitchFamily="34" charset="0"/>
              <a:ea typeface="Tahoma" panose="020B0604030504040204" pitchFamily="34" charset="0"/>
              <a:cs typeface="Tahoma" panose="020B0604030504040204" pitchFamily="34" charset="0"/>
            </a:endParaRPr>
          </a:p>
        </p:txBody>
      </p:sp>
      <p:sp>
        <p:nvSpPr>
          <p:cNvPr id="6" name="TextBox 5">
            <a:extLst>
              <a:ext uri="{FF2B5EF4-FFF2-40B4-BE49-F238E27FC236}">
                <a16:creationId xmlns:a16="http://schemas.microsoft.com/office/drawing/2014/main" id="{D9A12BF7-3C7B-B0FC-44B9-A2B74516E57E}"/>
              </a:ext>
            </a:extLst>
          </p:cNvPr>
          <p:cNvSpPr txBox="1"/>
          <p:nvPr/>
        </p:nvSpPr>
        <p:spPr>
          <a:xfrm>
            <a:off x="391886" y="820440"/>
            <a:ext cx="6798656" cy="369332"/>
          </a:xfrm>
          <a:prstGeom prst="rect">
            <a:avLst/>
          </a:prstGeom>
          <a:noFill/>
        </p:spPr>
        <p:txBody>
          <a:bodyPr wrap="none" rtlCol="0">
            <a:spAutoFit/>
          </a:bodyPr>
          <a:lstStyle/>
          <a:p>
            <a:r>
              <a:rPr lang="en-US" b="1"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Precision-driven execution for market-neutral excellence</a:t>
            </a:r>
            <a:endParaRPr lang="en-US" b="1" dirty="0">
              <a:latin typeface="Tahoma" panose="020B0604030504040204" pitchFamily="34" charset="0"/>
              <a:ea typeface="Tahoma" panose="020B0604030504040204" pitchFamily="34" charset="0"/>
              <a:cs typeface="Tahoma" panose="020B0604030504040204" pitchFamily="34" charset="0"/>
            </a:endParaRPr>
          </a:p>
        </p:txBody>
      </p:sp>
      <p:sp>
        <p:nvSpPr>
          <p:cNvPr id="7" name="TextBox 6">
            <a:extLst>
              <a:ext uri="{FF2B5EF4-FFF2-40B4-BE49-F238E27FC236}">
                <a16:creationId xmlns:a16="http://schemas.microsoft.com/office/drawing/2014/main" id="{5C29DC85-D76C-D2DD-1EE1-46830FF2458E}"/>
              </a:ext>
            </a:extLst>
          </p:cNvPr>
          <p:cNvSpPr txBox="1"/>
          <p:nvPr/>
        </p:nvSpPr>
        <p:spPr>
          <a:xfrm>
            <a:off x="10015870" y="-10634"/>
            <a:ext cx="2186762" cy="338554"/>
          </a:xfrm>
          <a:prstGeom prst="rect">
            <a:avLst/>
          </a:prstGeom>
          <a:noFill/>
        </p:spPr>
        <p:txBody>
          <a:bodyPr wrap="square" rtlCol="0">
            <a:spAutoFit/>
          </a:bodyPr>
          <a:lstStyle/>
          <a:p>
            <a:pPr algn="r"/>
            <a:r>
              <a:rPr lang="en-US" sz="1600" b="1" dirty="0">
                <a:latin typeface="Tahoma" panose="020B0604030504040204" pitchFamily="34" charset="0"/>
                <a:ea typeface="Tahoma" panose="020B0604030504040204" pitchFamily="34" charset="0"/>
                <a:cs typeface="Tahoma" panose="020B0604030504040204" pitchFamily="34" charset="0"/>
              </a:rPr>
              <a:t>𝛼</a:t>
            </a:r>
            <a:r>
              <a:rPr lang="en-US" sz="1600" b="1" dirty="0" err="1">
                <a:latin typeface="Tahoma" panose="020B0604030504040204" pitchFamily="34" charset="0"/>
                <a:ea typeface="Tahoma" panose="020B0604030504040204" pitchFamily="34" charset="0"/>
                <a:cs typeface="Tahoma" panose="020B0604030504040204" pitchFamily="34" charset="0"/>
              </a:rPr>
              <a:t>lphaPoint</a:t>
            </a:r>
            <a:r>
              <a:rPr lang="en-US" sz="1600" b="1" dirty="0">
                <a:latin typeface="Tahoma" panose="020B0604030504040204" pitchFamily="34" charset="0"/>
                <a:ea typeface="Tahoma" panose="020B0604030504040204" pitchFamily="34" charset="0"/>
                <a:cs typeface="Tahoma" panose="020B0604030504040204" pitchFamily="34" charset="0"/>
              </a:rPr>
              <a:t> Capital</a:t>
            </a:r>
          </a:p>
        </p:txBody>
      </p:sp>
      <p:sp>
        <p:nvSpPr>
          <p:cNvPr id="10" name="Slide Number Placeholder 9">
            <a:extLst>
              <a:ext uri="{FF2B5EF4-FFF2-40B4-BE49-F238E27FC236}">
                <a16:creationId xmlns:a16="http://schemas.microsoft.com/office/drawing/2014/main" id="{D224D0BB-2BF7-C19E-2AB5-49EC22691D18}"/>
              </a:ext>
            </a:extLst>
          </p:cNvPr>
          <p:cNvSpPr>
            <a:spLocks noGrp="1"/>
          </p:cNvSpPr>
          <p:nvPr>
            <p:ph type="sldNum" sz="quarter" idx="12"/>
          </p:nvPr>
        </p:nvSpPr>
        <p:spPr/>
        <p:txBody>
          <a:bodyPr/>
          <a:lstStyle/>
          <a:p>
            <a:pPr algn="l"/>
            <a:fld id="{54640CC0-6DEF-E146-B864-7B2BFF49D381}" type="slidenum">
              <a:rPr lang="en-US" smtClean="0"/>
              <a:pPr algn="l"/>
              <a:t>6</a:t>
            </a:fld>
            <a:endParaRPr lang="en-US" dirty="0"/>
          </a:p>
        </p:txBody>
      </p:sp>
    </p:spTree>
    <p:extLst>
      <p:ext uri="{BB962C8B-B14F-4D97-AF65-F5344CB8AC3E}">
        <p14:creationId xmlns:p14="http://schemas.microsoft.com/office/powerpoint/2010/main" val="33035113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7CF21C-5E74-3F77-DC5C-8E7396EAE246}"/>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D75B5385-3C17-0BC2-C40E-B957FCFE02D8}"/>
              </a:ext>
            </a:extLst>
          </p:cNvPr>
          <p:cNvSpPr/>
          <p:nvPr/>
        </p:nvSpPr>
        <p:spPr>
          <a:xfrm>
            <a:off x="1" y="6472052"/>
            <a:ext cx="12192000" cy="385948"/>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pic>
        <p:nvPicPr>
          <p:cNvPr id="5" name="Picture 10" descr="The University of Chicago Library - The University of Chicago Library">
            <a:extLst>
              <a:ext uri="{FF2B5EF4-FFF2-40B4-BE49-F238E27FC236}">
                <a16:creationId xmlns:a16="http://schemas.microsoft.com/office/drawing/2014/main" id="{0233A8DF-C7B2-2903-45EE-45005A07B0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71860" y="6537393"/>
            <a:ext cx="1269720" cy="25526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17DD5186-A0AA-4C1D-C97F-D096ADA1008E}"/>
              </a:ext>
            </a:extLst>
          </p:cNvPr>
          <p:cNvSpPr txBox="1"/>
          <p:nvPr/>
        </p:nvSpPr>
        <p:spPr>
          <a:xfrm>
            <a:off x="405954" y="382703"/>
            <a:ext cx="10010898" cy="461665"/>
          </a:xfrm>
          <a:prstGeom prst="rect">
            <a:avLst/>
          </a:prstGeom>
          <a:noFill/>
        </p:spPr>
        <p:txBody>
          <a:bodyPr wrap="square" rtlCol="0">
            <a:spAutoFit/>
          </a:bodyPr>
          <a:lstStyle/>
          <a:p>
            <a:r>
              <a:rPr lang="en-US" sz="2400" b="1" i="0" u="none" strike="noStrike" dirty="0">
                <a:effectLst/>
                <a:latin typeface="Tahoma" panose="020B0604030504040204" pitchFamily="34" charset="0"/>
                <a:ea typeface="Tahoma" panose="020B0604030504040204" pitchFamily="34" charset="0"/>
                <a:cs typeface="Tahoma" panose="020B0604030504040204" pitchFamily="34" charset="0"/>
              </a:rPr>
              <a:t>Trade Lifecycle Example</a:t>
            </a:r>
            <a:endParaRPr lang="en-US" sz="2400" b="0" i="0" u="none" strike="noStrike" dirty="0">
              <a:effectLst/>
              <a:latin typeface="Tahoma" panose="020B0604030504040204" pitchFamily="34" charset="0"/>
              <a:ea typeface="Tahoma" panose="020B0604030504040204" pitchFamily="34" charset="0"/>
              <a:cs typeface="Tahoma" panose="020B0604030504040204" pitchFamily="34" charset="0"/>
            </a:endParaRPr>
          </a:p>
        </p:txBody>
      </p:sp>
      <p:pic>
        <p:nvPicPr>
          <p:cNvPr id="10" name="Picture 9" descr="A screenshot of a graph&#10;&#10;Description automatically generated">
            <a:extLst>
              <a:ext uri="{FF2B5EF4-FFF2-40B4-BE49-F238E27FC236}">
                <a16:creationId xmlns:a16="http://schemas.microsoft.com/office/drawing/2014/main" id="{75C2276F-F979-490A-9D68-05872CA4273B}"/>
              </a:ext>
            </a:extLst>
          </p:cNvPr>
          <p:cNvPicPr>
            <a:picLocks noChangeAspect="1"/>
          </p:cNvPicPr>
          <p:nvPr/>
        </p:nvPicPr>
        <p:blipFill>
          <a:blip r:embed="rId4"/>
          <a:stretch>
            <a:fillRect/>
          </a:stretch>
        </p:blipFill>
        <p:spPr>
          <a:xfrm>
            <a:off x="2162211" y="944616"/>
            <a:ext cx="7867578" cy="5427188"/>
          </a:xfrm>
          <a:prstGeom prst="rect">
            <a:avLst/>
          </a:prstGeom>
        </p:spPr>
      </p:pic>
      <p:sp>
        <p:nvSpPr>
          <p:cNvPr id="3" name="TextBox 2">
            <a:extLst>
              <a:ext uri="{FF2B5EF4-FFF2-40B4-BE49-F238E27FC236}">
                <a16:creationId xmlns:a16="http://schemas.microsoft.com/office/drawing/2014/main" id="{745C3056-7CD1-F6B8-2B21-BE2997314D42}"/>
              </a:ext>
            </a:extLst>
          </p:cNvPr>
          <p:cNvSpPr txBox="1"/>
          <p:nvPr/>
        </p:nvSpPr>
        <p:spPr>
          <a:xfrm>
            <a:off x="10015870" y="-10634"/>
            <a:ext cx="2186762" cy="338554"/>
          </a:xfrm>
          <a:prstGeom prst="rect">
            <a:avLst/>
          </a:prstGeom>
          <a:noFill/>
        </p:spPr>
        <p:txBody>
          <a:bodyPr wrap="square" rtlCol="0">
            <a:spAutoFit/>
          </a:bodyPr>
          <a:lstStyle/>
          <a:p>
            <a:pPr algn="r"/>
            <a:r>
              <a:rPr lang="en-US" sz="1600" b="1" dirty="0">
                <a:latin typeface="Tahoma" panose="020B0604030504040204" pitchFamily="34" charset="0"/>
                <a:ea typeface="Tahoma" panose="020B0604030504040204" pitchFamily="34" charset="0"/>
                <a:cs typeface="Tahoma" panose="020B0604030504040204" pitchFamily="34" charset="0"/>
              </a:rPr>
              <a:t>𝛼</a:t>
            </a:r>
            <a:r>
              <a:rPr lang="en-US" sz="1600" b="1" dirty="0" err="1">
                <a:latin typeface="Tahoma" panose="020B0604030504040204" pitchFamily="34" charset="0"/>
                <a:ea typeface="Tahoma" panose="020B0604030504040204" pitchFamily="34" charset="0"/>
                <a:cs typeface="Tahoma" panose="020B0604030504040204" pitchFamily="34" charset="0"/>
              </a:rPr>
              <a:t>lphaPoint</a:t>
            </a:r>
            <a:r>
              <a:rPr lang="en-US" sz="1600" b="1" dirty="0">
                <a:latin typeface="Tahoma" panose="020B0604030504040204" pitchFamily="34" charset="0"/>
                <a:ea typeface="Tahoma" panose="020B0604030504040204" pitchFamily="34" charset="0"/>
                <a:cs typeface="Tahoma" panose="020B0604030504040204" pitchFamily="34" charset="0"/>
              </a:rPr>
              <a:t> Capital</a:t>
            </a:r>
          </a:p>
        </p:txBody>
      </p:sp>
      <p:sp>
        <p:nvSpPr>
          <p:cNvPr id="8" name="Slide Number Placeholder 7">
            <a:extLst>
              <a:ext uri="{FF2B5EF4-FFF2-40B4-BE49-F238E27FC236}">
                <a16:creationId xmlns:a16="http://schemas.microsoft.com/office/drawing/2014/main" id="{5D1591FA-79A7-3485-8700-F98984C2ECB1}"/>
              </a:ext>
            </a:extLst>
          </p:cNvPr>
          <p:cNvSpPr>
            <a:spLocks noGrp="1"/>
          </p:cNvSpPr>
          <p:nvPr>
            <p:ph type="sldNum" sz="quarter" idx="12"/>
          </p:nvPr>
        </p:nvSpPr>
        <p:spPr/>
        <p:txBody>
          <a:bodyPr/>
          <a:lstStyle/>
          <a:p>
            <a:pPr algn="l"/>
            <a:fld id="{54640CC0-6DEF-E146-B864-7B2BFF49D381}" type="slidenum">
              <a:rPr lang="en-US" smtClean="0"/>
              <a:pPr algn="l"/>
              <a:t>7</a:t>
            </a:fld>
            <a:endParaRPr lang="en-US" dirty="0"/>
          </a:p>
        </p:txBody>
      </p:sp>
    </p:spTree>
    <p:extLst>
      <p:ext uri="{BB962C8B-B14F-4D97-AF65-F5344CB8AC3E}">
        <p14:creationId xmlns:p14="http://schemas.microsoft.com/office/powerpoint/2010/main" val="12116744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5B6449-66D6-0FAC-9B0D-EA8E968F9E83}"/>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83BC903F-D07B-55F7-94CA-3F844B1E4897}"/>
              </a:ext>
            </a:extLst>
          </p:cNvPr>
          <p:cNvSpPr/>
          <p:nvPr/>
        </p:nvSpPr>
        <p:spPr>
          <a:xfrm>
            <a:off x="1" y="6472052"/>
            <a:ext cx="12192000" cy="385948"/>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pic>
        <p:nvPicPr>
          <p:cNvPr id="5" name="Picture 10" descr="The University of Chicago Library - The University of Chicago Library">
            <a:extLst>
              <a:ext uri="{FF2B5EF4-FFF2-40B4-BE49-F238E27FC236}">
                <a16:creationId xmlns:a16="http://schemas.microsoft.com/office/drawing/2014/main" id="{11A47908-C196-AAC2-F2B9-BF36AE40B0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71860" y="6537393"/>
            <a:ext cx="1269720" cy="25526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099F4F02-D2CD-AB46-1587-2A49233C877A}"/>
              </a:ext>
            </a:extLst>
          </p:cNvPr>
          <p:cNvSpPr txBox="1"/>
          <p:nvPr/>
        </p:nvSpPr>
        <p:spPr>
          <a:xfrm>
            <a:off x="377818" y="326432"/>
            <a:ext cx="10010898" cy="461665"/>
          </a:xfrm>
          <a:prstGeom prst="rect">
            <a:avLst/>
          </a:prstGeom>
          <a:noFill/>
        </p:spPr>
        <p:txBody>
          <a:bodyPr wrap="square" rtlCol="0">
            <a:spAutoFit/>
          </a:bodyPr>
          <a:lstStyle/>
          <a:p>
            <a:r>
              <a:rPr lang="en-US" sz="2400" b="1" i="0" u="none" strike="noStrike" dirty="0">
                <a:effectLst/>
                <a:latin typeface="Tahoma" panose="020B0604030504040204" pitchFamily="34" charset="0"/>
                <a:ea typeface="Tahoma" panose="020B0604030504040204" pitchFamily="34" charset="0"/>
                <a:cs typeface="Tahoma" panose="020B0604030504040204" pitchFamily="34" charset="0"/>
              </a:rPr>
              <a:t>Strategy Performance</a:t>
            </a:r>
            <a:endParaRPr lang="en-US" sz="2400" b="0" i="0" u="none" strike="noStrike" dirty="0">
              <a:effectLst/>
              <a:latin typeface="Tahoma" panose="020B0604030504040204" pitchFamily="34" charset="0"/>
              <a:ea typeface="Tahoma" panose="020B0604030504040204" pitchFamily="34" charset="0"/>
              <a:cs typeface="Tahoma" panose="020B0604030504040204" pitchFamily="34" charset="0"/>
            </a:endParaRPr>
          </a:p>
        </p:txBody>
      </p:sp>
      <p:pic>
        <p:nvPicPr>
          <p:cNvPr id="6" name="Picture 5" descr="A graph of red and blue lines&#10;&#10;Description automatically generated">
            <a:extLst>
              <a:ext uri="{FF2B5EF4-FFF2-40B4-BE49-F238E27FC236}">
                <a16:creationId xmlns:a16="http://schemas.microsoft.com/office/drawing/2014/main" id="{C4B550EF-D9A0-D83D-C2FC-66D8DD803FF0}"/>
              </a:ext>
            </a:extLst>
          </p:cNvPr>
          <p:cNvPicPr>
            <a:picLocks noChangeAspect="1"/>
          </p:cNvPicPr>
          <p:nvPr/>
        </p:nvPicPr>
        <p:blipFill>
          <a:blip r:embed="rId4"/>
          <a:stretch>
            <a:fillRect/>
          </a:stretch>
        </p:blipFill>
        <p:spPr>
          <a:xfrm>
            <a:off x="1214145" y="853438"/>
            <a:ext cx="9763709" cy="5314865"/>
          </a:xfrm>
          <a:prstGeom prst="rect">
            <a:avLst/>
          </a:prstGeom>
        </p:spPr>
      </p:pic>
      <p:sp>
        <p:nvSpPr>
          <p:cNvPr id="3" name="TextBox 2">
            <a:extLst>
              <a:ext uri="{FF2B5EF4-FFF2-40B4-BE49-F238E27FC236}">
                <a16:creationId xmlns:a16="http://schemas.microsoft.com/office/drawing/2014/main" id="{B424943D-7F1F-71BA-3378-23F63E39D74A}"/>
              </a:ext>
            </a:extLst>
          </p:cNvPr>
          <p:cNvSpPr txBox="1"/>
          <p:nvPr/>
        </p:nvSpPr>
        <p:spPr>
          <a:xfrm>
            <a:off x="10015870" y="-10634"/>
            <a:ext cx="2186762" cy="338554"/>
          </a:xfrm>
          <a:prstGeom prst="rect">
            <a:avLst/>
          </a:prstGeom>
          <a:noFill/>
        </p:spPr>
        <p:txBody>
          <a:bodyPr wrap="square" rtlCol="0">
            <a:spAutoFit/>
          </a:bodyPr>
          <a:lstStyle/>
          <a:p>
            <a:pPr algn="r"/>
            <a:r>
              <a:rPr lang="en-US" sz="1600" b="1" dirty="0">
                <a:latin typeface="Tahoma" panose="020B0604030504040204" pitchFamily="34" charset="0"/>
                <a:ea typeface="Tahoma" panose="020B0604030504040204" pitchFamily="34" charset="0"/>
                <a:cs typeface="Tahoma" panose="020B0604030504040204" pitchFamily="34" charset="0"/>
              </a:rPr>
              <a:t>𝛼</a:t>
            </a:r>
            <a:r>
              <a:rPr lang="en-US" sz="1600" b="1" dirty="0" err="1">
                <a:latin typeface="Tahoma" panose="020B0604030504040204" pitchFamily="34" charset="0"/>
                <a:ea typeface="Tahoma" panose="020B0604030504040204" pitchFamily="34" charset="0"/>
                <a:cs typeface="Tahoma" panose="020B0604030504040204" pitchFamily="34" charset="0"/>
              </a:rPr>
              <a:t>lphaPoint</a:t>
            </a:r>
            <a:r>
              <a:rPr lang="en-US" sz="1600" b="1" dirty="0">
                <a:latin typeface="Tahoma" panose="020B0604030504040204" pitchFamily="34" charset="0"/>
                <a:ea typeface="Tahoma" panose="020B0604030504040204" pitchFamily="34" charset="0"/>
                <a:cs typeface="Tahoma" panose="020B0604030504040204" pitchFamily="34" charset="0"/>
              </a:rPr>
              <a:t> Capital</a:t>
            </a:r>
          </a:p>
        </p:txBody>
      </p:sp>
      <p:sp>
        <p:nvSpPr>
          <p:cNvPr id="9" name="Slide Number Placeholder 8">
            <a:extLst>
              <a:ext uri="{FF2B5EF4-FFF2-40B4-BE49-F238E27FC236}">
                <a16:creationId xmlns:a16="http://schemas.microsoft.com/office/drawing/2014/main" id="{1CB18677-3F40-7DB1-B6A6-023C684FB3FE}"/>
              </a:ext>
            </a:extLst>
          </p:cNvPr>
          <p:cNvSpPr>
            <a:spLocks noGrp="1"/>
          </p:cNvSpPr>
          <p:nvPr>
            <p:ph type="sldNum" sz="quarter" idx="12"/>
          </p:nvPr>
        </p:nvSpPr>
        <p:spPr/>
        <p:txBody>
          <a:bodyPr/>
          <a:lstStyle/>
          <a:p>
            <a:pPr algn="l"/>
            <a:fld id="{54640CC0-6DEF-E146-B864-7B2BFF49D381}" type="slidenum">
              <a:rPr lang="en-US" smtClean="0"/>
              <a:pPr algn="l"/>
              <a:t>8</a:t>
            </a:fld>
            <a:endParaRPr lang="en-US" dirty="0"/>
          </a:p>
        </p:txBody>
      </p:sp>
    </p:spTree>
    <p:extLst>
      <p:ext uri="{BB962C8B-B14F-4D97-AF65-F5344CB8AC3E}">
        <p14:creationId xmlns:p14="http://schemas.microsoft.com/office/powerpoint/2010/main" val="38168051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F9A191-6682-B6B3-51EB-8E82D0068E37}"/>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A93AD5A0-8934-B6B6-E3B1-8FAC50A0C6C7}"/>
              </a:ext>
            </a:extLst>
          </p:cNvPr>
          <p:cNvSpPr/>
          <p:nvPr/>
        </p:nvSpPr>
        <p:spPr>
          <a:xfrm>
            <a:off x="1" y="6472052"/>
            <a:ext cx="12192000" cy="385948"/>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pic>
        <p:nvPicPr>
          <p:cNvPr id="5" name="Picture 10" descr="The University of Chicago Library - The University of Chicago Library">
            <a:extLst>
              <a:ext uri="{FF2B5EF4-FFF2-40B4-BE49-F238E27FC236}">
                <a16:creationId xmlns:a16="http://schemas.microsoft.com/office/drawing/2014/main" id="{50648FA8-DEC7-87D2-27B7-77F6E910AE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71860" y="6537393"/>
            <a:ext cx="1269720" cy="25526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5E30D622-A0A5-AEFE-198A-2F600E92FCD1}"/>
              </a:ext>
            </a:extLst>
          </p:cNvPr>
          <p:cNvSpPr txBox="1"/>
          <p:nvPr/>
        </p:nvSpPr>
        <p:spPr>
          <a:xfrm>
            <a:off x="377818" y="326432"/>
            <a:ext cx="10010898" cy="461665"/>
          </a:xfrm>
          <a:prstGeom prst="rect">
            <a:avLst/>
          </a:prstGeom>
          <a:noFill/>
        </p:spPr>
        <p:txBody>
          <a:bodyPr wrap="square" rtlCol="0">
            <a:spAutoFit/>
          </a:bodyPr>
          <a:lstStyle/>
          <a:p>
            <a:r>
              <a:rPr lang="en-US" sz="2400" b="1" i="0" u="none" strike="noStrike" dirty="0">
                <a:effectLst/>
                <a:latin typeface="Tahoma" panose="020B0604030504040204" pitchFamily="34" charset="0"/>
                <a:ea typeface="Tahoma" panose="020B0604030504040204" pitchFamily="34" charset="0"/>
                <a:cs typeface="Tahoma" panose="020B0604030504040204" pitchFamily="34" charset="0"/>
              </a:rPr>
              <a:t>Strategy Performance</a:t>
            </a:r>
            <a:endParaRPr lang="en-US" sz="2400" b="0" i="0" u="none" strike="noStrike" dirty="0">
              <a:effectLst/>
              <a:latin typeface="Tahoma" panose="020B0604030504040204" pitchFamily="34" charset="0"/>
              <a:ea typeface="Tahoma" panose="020B0604030504040204" pitchFamily="34" charset="0"/>
              <a:cs typeface="Tahoma" panose="020B0604030504040204" pitchFamily="34" charset="0"/>
            </a:endParaRPr>
          </a:p>
        </p:txBody>
      </p:sp>
      <p:sp>
        <p:nvSpPr>
          <p:cNvPr id="3" name="TextBox 2">
            <a:extLst>
              <a:ext uri="{FF2B5EF4-FFF2-40B4-BE49-F238E27FC236}">
                <a16:creationId xmlns:a16="http://schemas.microsoft.com/office/drawing/2014/main" id="{AF2E5F0B-873E-AC97-3C46-04DA91D7B678}"/>
              </a:ext>
            </a:extLst>
          </p:cNvPr>
          <p:cNvSpPr txBox="1"/>
          <p:nvPr/>
        </p:nvSpPr>
        <p:spPr>
          <a:xfrm>
            <a:off x="377818" y="2341021"/>
            <a:ext cx="11232291" cy="2800767"/>
          </a:xfrm>
          <a:prstGeom prst="rect">
            <a:avLst/>
          </a:prstGeom>
          <a:noFill/>
        </p:spPr>
        <p:txBody>
          <a:bodyPr wrap="square" rtlCol="0">
            <a:spAutoFit/>
          </a:bodyPr>
          <a:lstStyle/>
          <a:p>
            <a:pPr marL="285750" indent="-285750" algn="just">
              <a:buFont typeface="Arial" panose="020B0604020202020204" pitchFamily="34" charset="0"/>
              <a:buChar char="•"/>
            </a:pPr>
            <a:r>
              <a:rPr lang="en-US" sz="1600" b="1" dirty="0">
                <a:latin typeface="Tahoma" panose="020B0604030504040204" pitchFamily="34" charset="0"/>
                <a:ea typeface="Tahoma" panose="020B0604030504040204" pitchFamily="34" charset="0"/>
                <a:cs typeface="Tahoma" panose="020B0604030504040204" pitchFamily="34" charset="0"/>
              </a:rPr>
              <a:t>Resilience in Volatile Markets</a:t>
            </a:r>
            <a:r>
              <a:rPr lang="en-US" sz="1600" dirty="0">
                <a:latin typeface="Tahoma" panose="020B0604030504040204" pitchFamily="34" charset="0"/>
                <a:ea typeface="Tahoma" panose="020B0604030504040204" pitchFamily="34" charset="0"/>
                <a:cs typeface="Tahoma" panose="020B0604030504040204" pitchFamily="34" charset="0"/>
              </a:rPr>
              <a:t>: Delivered </a:t>
            </a:r>
            <a:r>
              <a:rPr lang="en-US" sz="1600" b="1" dirty="0">
                <a:latin typeface="Tahoma" panose="020B0604030504040204" pitchFamily="34" charset="0"/>
                <a:ea typeface="Tahoma" panose="020B0604030504040204" pitchFamily="34" charset="0"/>
                <a:cs typeface="Tahoma" panose="020B0604030504040204" pitchFamily="34" charset="0"/>
              </a:rPr>
              <a:t>52.6% </a:t>
            </a:r>
            <a:r>
              <a:rPr lang="en-US" sz="1600" dirty="0">
                <a:latin typeface="Tahoma" panose="020B0604030504040204" pitchFamily="34" charset="0"/>
                <a:ea typeface="Tahoma" panose="020B0604030504040204" pitchFamily="34" charset="0"/>
                <a:cs typeface="Tahoma" panose="020B0604030504040204" pitchFamily="34" charset="0"/>
              </a:rPr>
              <a:t>return in 2020 vs. benchmark’s -</a:t>
            </a:r>
            <a:r>
              <a:rPr lang="en-US" sz="1600" b="1" dirty="0">
                <a:latin typeface="Tahoma" panose="020B0604030504040204" pitchFamily="34" charset="0"/>
                <a:ea typeface="Tahoma" panose="020B0604030504040204" pitchFamily="34" charset="0"/>
                <a:cs typeface="Tahoma" panose="020B0604030504040204" pitchFamily="34" charset="0"/>
              </a:rPr>
              <a:t>20.9%</a:t>
            </a:r>
            <a:r>
              <a:rPr lang="en-US" sz="1600" dirty="0">
                <a:latin typeface="Tahoma" panose="020B0604030504040204" pitchFamily="34" charset="0"/>
                <a:ea typeface="Tahoma" panose="020B0604030504040204" pitchFamily="34" charset="0"/>
                <a:cs typeface="Tahoma" panose="020B0604030504040204" pitchFamily="34" charset="0"/>
              </a:rPr>
              <a:t>,</a:t>
            </a:r>
            <a:r>
              <a:rPr lang="en-US" sz="1600" b="1" dirty="0">
                <a:latin typeface="Tahoma" panose="020B0604030504040204" pitchFamily="34" charset="0"/>
                <a:ea typeface="Tahoma" panose="020B0604030504040204" pitchFamily="34" charset="0"/>
                <a:cs typeface="Tahoma" panose="020B0604030504040204" pitchFamily="34" charset="0"/>
              </a:rPr>
              <a:t> </a:t>
            </a:r>
            <a:r>
              <a:rPr lang="en-US" sz="1600" dirty="0">
                <a:latin typeface="Tahoma" panose="020B0604030504040204" pitchFamily="34" charset="0"/>
                <a:ea typeface="Tahoma" panose="020B0604030504040204" pitchFamily="34" charset="0"/>
                <a:cs typeface="Tahoma" panose="020B0604030504040204" pitchFamily="34" charset="0"/>
              </a:rPr>
              <a:t>capitalizing on market downturns with stability.  </a:t>
            </a:r>
          </a:p>
          <a:p>
            <a:pPr marL="285750" indent="-285750" algn="just">
              <a:buFont typeface="Arial" panose="020B0604020202020204" pitchFamily="34" charset="0"/>
              <a:buChar char="•"/>
            </a:pPr>
            <a:endParaRPr lang="en-US" sz="1600" dirty="0">
              <a:latin typeface="Tahoma" panose="020B0604030504040204" pitchFamily="34" charset="0"/>
              <a:ea typeface="Tahoma" panose="020B0604030504040204" pitchFamily="34" charset="0"/>
              <a:cs typeface="Tahoma" panose="020B0604030504040204" pitchFamily="34" charset="0"/>
            </a:endParaRPr>
          </a:p>
          <a:p>
            <a:pPr marL="285750" indent="-285750" algn="just">
              <a:buFont typeface="Arial" panose="020B0604020202020204" pitchFamily="34" charset="0"/>
              <a:buChar char="•"/>
            </a:pPr>
            <a:r>
              <a:rPr lang="en-US" sz="1600" b="1" dirty="0">
                <a:latin typeface="Tahoma" panose="020B0604030504040204" pitchFamily="34" charset="0"/>
                <a:ea typeface="Tahoma" panose="020B0604030504040204" pitchFamily="34" charset="0"/>
                <a:cs typeface="Tahoma" panose="020B0604030504040204" pitchFamily="34" charset="0"/>
              </a:rPr>
              <a:t>Superior Risk Efficiency</a:t>
            </a:r>
            <a:r>
              <a:rPr lang="en-US" sz="1600" dirty="0">
                <a:latin typeface="Tahoma" panose="020B0604030504040204" pitchFamily="34" charset="0"/>
                <a:ea typeface="Tahoma" panose="020B0604030504040204" pitchFamily="34" charset="0"/>
                <a:cs typeface="Tahoma" panose="020B0604030504040204" pitchFamily="34" charset="0"/>
              </a:rPr>
              <a:t>: Sharpe Ratio of </a:t>
            </a:r>
            <a:r>
              <a:rPr lang="en-US" sz="1600" b="1" dirty="0">
                <a:latin typeface="Tahoma" panose="020B0604030504040204" pitchFamily="34" charset="0"/>
                <a:ea typeface="Tahoma" panose="020B0604030504040204" pitchFamily="34" charset="0"/>
                <a:cs typeface="Tahoma" panose="020B0604030504040204" pitchFamily="34" charset="0"/>
              </a:rPr>
              <a:t>0.68</a:t>
            </a:r>
            <a:r>
              <a:rPr lang="en-US" sz="1600" dirty="0">
                <a:latin typeface="Tahoma" panose="020B0604030504040204" pitchFamily="34" charset="0"/>
                <a:ea typeface="Tahoma" panose="020B0604030504040204" pitchFamily="34" charset="0"/>
                <a:cs typeface="Tahoma" panose="020B0604030504040204" pitchFamily="34" charset="0"/>
              </a:rPr>
              <a:t> (vs. </a:t>
            </a:r>
            <a:r>
              <a:rPr lang="en-US" sz="1600" b="1" dirty="0">
                <a:latin typeface="Tahoma" panose="020B0604030504040204" pitchFamily="34" charset="0"/>
                <a:ea typeface="Tahoma" panose="020B0604030504040204" pitchFamily="34" charset="0"/>
                <a:cs typeface="Tahoma" panose="020B0604030504040204" pitchFamily="34" charset="0"/>
              </a:rPr>
              <a:t>0.53</a:t>
            </a:r>
            <a:r>
              <a:rPr lang="en-US" sz="1600" dirty="0">
                <a:latin typeface="Tahoma" panose="020B0604030504040204" pitchFamily="34" charset="0"/>
                <a:ea typeface="Tahoma" panose="020B0604030504040204" pitchFamily="34" charset="0"/>
                <a:cs typeface="Tahoma" panose="020B0604030504040204" pitchFamily="34" charset="0"/>
              </a:rPr>
              <a:t> benchmark) and lower volatility (</a:t>
            </a:r>
            <a:r>
              <a:rPr lang="en-US" sz="1600" b="1" dirty="0">
                <a:latin typeface="Tahoma" panose="020B0604030504040204" pitchFamily="34" charset="0"/>
                <a:ea typeface="Tahoma" panose="020B0604030504040204" pitchFamily="34" charset="0"/>
                <a:cs typeface="Tahoma" panose="020B0604030504040204" pitchFamily="34" charset="0"/>
              </a:rPr>
              <a:t>16%</a:t>
            </a:r>
            <a:r>
              <a:rPr lang="en-US" sz="1600" dirty="0">
                <a:latin typeface="Tahoma" panose="020B0604030504040204" pitchFamily="34" charset="0"/>
                <a:ea typeface="Tahoma" panose="020B0604030504040204" pitchFamily="34" charset="0"/>
                <a:cs typeface="Tahoma" panose="020B0604030504040204" pitchFamily="34" charset="0"/>
              </a:rPr>
              <a:t> vs. </a:t>
            </a:r>
            <a:r>
              <a:rPr lang="en-US" sz="1600" b="1" dirty="0">
                <a:latin typeface="Tahoma" panose="020B0604030504040204" pitchFamily="34" charset="0"/>
                <a:ea typeface="Tahoma" panose="020B0604030504040204" pitchFamily="34" charset="0"/>
                <a:cs typeface="Tahoma" panose="020B0604030504040204" pitchFamily="34" charset="0"/>
              </a:rPr>
              <a:t>37%</a:t>
            </a:r>
            <a:r>
              <a:rPr lang="en-US" sz="1600" dirty="0">
                <a:latin typeface="Tahoma" panose="020B0604030504040204" pitchFamily="34" charset="0"/>
                <a:ea typeface="Tahoma" panose="020B0604030504040204" pitchFamily="34" charset="0"/>
                <a:cs typeface="Tahoma" panose="020B0604030504040204" pitchFamily="34" charset="0"/>
              </a:rPr>
              <a:t>) reflect disciplined risk management.  </a:t>
            </a:r>
          </a:p>
          <a:p>
            <a:pPr marL="285750" indent="-285750" algn="just">
              <a:buFont typeface="Arial" panose="020B0604020202020204" pitchFamily="34" charset="0"/>
              <a:buChar char="•"/>
            </a:pPr>
            <a:endParaRPr lang="en-US" sz="1600" dirty="0">
              <a:latin typeface="Tahoma" panose="020B0604030504040204" pitchFamily="34" charset="0"/>
              <a:ea typeface="Tahoma" panose="020B0604030504040204" pitchFamily="34" charset="0"/>
              <a:cs typeface="Tahoma" panose="020B0604030504040204" pitchFamily="34" charset="0"/>
            </a:endParaRPr>
          </a:p>
          <a:p>
            <a:pPr marL="285750" indent="-285750" algn="just">
              <a:buFont typeface="Arial" panose="020B0604020202020204" pitchFamily="34" charset="0"/>
              <a:buChar char="•"/>
            </a:pPr>
            <a:r>
              <a:rPr lang="en-US" sz="1600" b="1" dirty="0">
                <a:latin typeface="Tahoma" panose="020B0604030504040204" pitchFamily="34" charset="0"/>
                <a:ea typeface="Tahoma" panose="020B0604030504040204" pitchFamily="34" charset="0"/>
                <a:cs typeface="Tahoma" panose="020B0604030504040204" pitchFamily="34" charset="0"/>
              </a:rPr>
              <a:t>Drawdown Control</a:t>
            </a:r>
            <a:r>
              <a:rPr lang="en-US" sz="1600" dirty="0">
                <a:latin typeface="Tahoma" panose="020B0604030504040204" pitchFamily="34" charset="0"/>
                <a:ea typeface="Tahoma" panose="020B0604030504040204" pitchFamily="34" charset="0"/>
                <a:cs typeface="Tahoma" panose="020B0604030504040204" pitchFamily="34" charset="0"/>
              </a:rPr>
              <a:t>: Maximum drawdown of </a:t>
            </a:r>
            <a:r>
              <a:rPr lang="en-US" sz="1600" b="1" dirty="0">
                <a:latin typeface="Tahoma" panose="020B0604030504040204" pitchFamily="34" charset="0"/>
                <a:ea typeface="Tahoma" panose="020B0604030504040204" pitchFamily="34" charset="0"/>
                <a:cs typeface="Tahoma" panose="020B0604030504040204" pitchFamily="34" charset="0"/>
              </a:rPr>
              <a:t>-19.3% </a:t>
            </a:r>
            <a:r>
              <a:rPr lang="en-US" sz="1600" dirty="0">
                <a:latin typeface="Tahoma" panose="020B0604030504040204" pitchFamily="34" charset="0"/>
                <a:ea typeface="Tahoma" panose="020B0604030504040204" pitchFamily="34" charset="0"/>
                <a:cs typeface="Tahoma" panose="020B0604030504040204" pitchFamily="34" charset="0"/>
              </a:rPr>
              <a:t>vs. benchmark’s </a:t>
            </a:r>
            <a:r>
              <a:rPr lang="en-US" sz="1600" b="1" dirty="0">
                <a:latin typeface="Tahoma" panose="020B0604030504040204" pitchFamily="34" charset="0"/>
                <a:ea typeface="Tahoma" panose="020B0604030504040204" pitchFamily="34" charset="0"/>
                <a:cs typeface="Tahoma" panose="020B0604030504040204" pitchFamily="34" charset="0"/>
              </a:rPr>
              <a:t>-63%</a:t>
            </a:r>
            <a:r>
              <a:rPr lang="en-US" sz="1600" dirty="0">
                <a:latin typeface="Tahoma" panose="020B0604030504040204" pitchFamily="34" charset="0"/>
                <a:ea typeface="Tahoma" panose="020B0604030504040204" pitchFamily="34" charset="0"/>
                <a:cs typeface="Tahoma" panose="020B0604030504040204" pitchFamily="34" charset="0"/>
              </a:rPr>
              <a:t>,</a:t>
            </a:r>
            <a:r>
              <a:rPr lang="en-US" sz="1600" b="1" dirty="0">
                <a:latin typeface="Tahoma" panose="020B0604030504040204" pitchFamily="34" charset="0"/>
                <a:ea typeface="Tahoma" panose="020B0604030504040204" pitchFamily="34" charset="0"/>
                <a:cs typeface="Tahoma" panose="020B0604030504040204" pitchFamily="34" charset="0"/>
              </a:rPr>
              <a:t> </a:t>
            </a:r>
            <a:r>
              <a:rPr lang="en-US" sz="1600" dirty="0">
                <a:latin typeface="Tahoma" panose="020B0604030504040204" pitchFamily="34" charset="0"/>
                <a:ea typeface="Tahoma" panose="020B0604030504040204" pitchFamily="34" charset="0"/>
                <a:cs typeface="Tahoma" panose="020B0604030504040204" pitchFamily="34" charset="0"/>
              </a:rPr>
              <a:t>prioritizing capital preservation for risk-averse investors.  </a:t>
            </a:r>
          </a:p>
          <a:p>
            <a:pPr marL="285750" indent="-285750" algn="just">
              <a:buFont typeface="Arial" panose="020B0604020202020204" pitchFamily="34" charset="0"/>
              <a:buChar char="•"/>
            </a:pPr>
            <a:endParaRPr lang="en-US" sz="1600" dirty="0">
              <a:latin typeface="Tahoma" panose="020B0604030504040204" pitchFamily="34" charset="0"/>
              <a:ea typeface="Tahoma" panose="020B0604030504040204" pitchFamily="34" charset="0"/>
              <a:cs typeface="Tahoma" panose="020B0604030504040204" pitchFamily="34" charset="0"/>
            </a:endParaRPr>
          </a:p>
          <a:p>
            <a:pPr marL="285750" indent="-285750" algn="just">
              <a:buFont typeface="Arial" panose="020B0604020202020204" pitchFamily="34" charset="0"/>
              <a:buChar char="•"/>
            </a:pPr>
            <a:r>
              <a:rPr lang="en-US" sz="1600" b="1" dirty="0">
                <a:latin typeface="Tahoma" panose="020B0604030504040204" pitchFamily="34" charset="0"/>
                <a:ea typeface="Tahoma" panose="020B0604030504040204" pitchFamily="34" charset="0"/>
                <a:cs typeface="Tahoma" panose="020B0604030504040204" pitchFamily="34" charset="0"/>
              </a:rPr>
              <a:t>Limited Upside in Bull Markets</a:t>
            </a:r>
            <a:r>
              <a:rPr lang="en-US" sz="1600" dirty="0">
                <a:latin typeface="Tahoma" panose="020B0604030504040204" pitchFamily="34" charset="0"/>
                <a:ea typeface="Tahoma" panose="020B0604030504040204" pitchFamily="34" charset="0"/>
                <a:cs typeface="Tahoma" panose="020B0604030504040204" pitchFamily="34" charset="0"/>
              </a:rPr>
              <a:t>: Underperformed during rallies, with a </a:t>
            </a:r>
            <a:r>
              <a:rPr lang="en-US" sz="1600" b="1" dirty="0">
                <a:latin typeface="Tahoma" panose="020B0604030504040204" pitchFamily="34" charset="0"/>
                <a:ea typeface="Tahoma" panose="020B0604030504040204" pitchFamily="34" charset="0"/>
                <a:cs typeface="Tahoma" panose="020B0604030504040204" pitchFamily="34" charset="0"/>
              </a:rPr>
              <a:t>-0.8% </a:t>
            </a:r>
            <a:r>
              <a:rPr lang="en-US" sz="1600" dirty="0">
                <a:latin typeface="Tahoma" panose="020B0604030504040204" pitchFamily="34" charset="0"/>
                <a:ea typeface="Tahoma" panose="020B0604030504040204" pitchFamily="34" charset="0"/>
                <a:cs typeface="Tahoma" panose="020B0604030504040204" pitchFamily="34" charset="0"/>
              </a:rPr>
              <a:t>return in 2022 vs. benchmark’s </a:t>
            </a:r>
            <a:r>
              <a:rPr lang="en-US" sz="1600" b="1" dirty="0">
                <a:latin typeface="Tahoma" panose="020B0604030504040204" pitchFamily="34" charset="0"/>
                <a:ea typeface="Tahoma" panose="020B0604030504040204" pitchFamily="34" charset="0"/>
                <a:cs typeface="Tahoma" panose="020B0604030504040204" pitchFamily="34" charset="0"/>
              </a:rPr>
              <a:t>56.1%</a:t>
            </a:r>
            <a:r>
              <a:rPr lang="en-US" sz="1600" dirty="0">
                <a:latin typeface="Tahoma" panose="020B0604030504040204" pitchFamily="34" charset="0"/>
                <a:ea typeface="Tahoma" panose="020B0604030504040204" pitchFamily="34" charset="0"/>
                <a:cs typeface="Tahoma" panose="020B0604030504040204" pitchFamily="34" charset="0"/>
              </a:rPr>
              <a:t>, signaling refinement opportunities for capturing momentum. </a:t>
            </a:r>
          </a:p>
        </p:txBody>
      </p:sp>
      <p:pic>
        <p:nvPicPr>
          <p:cNvPr id="7" name="Picture 6">
            <a:extLst>
              <a:ext uri="{FF2B5EF4-FFF2-40B4-BE49-F238E27FC236}">
                <a16:creationId xmlns:a16="http://schemas.microsoft.com/office/drawing/2014/main" id="{A03CE27F-14AE-984E-28FD-22944130EE1C}"/>
              </a:ext>
            </a:extLst>
          </p:cNvPr>
          <p:cNvPicPr>
            <a:picLocks noChangeAspect="1"/>
          </p:cNvPicPr>
          <p:nvPr/>
        </p:nvPicPr>
        <p:blipFill>
          <a:blip r:embed="rId4"/>
          <a:stretch>
            <a:fillRect/>
          </a:stretch>
        </p:blipFill>
        <p:spPr>
          <a:xfrm>
            <a:off x="695613" y="1224708"/>
            <a:ext cx="5552787" cy="569803"/>
          </a:xfrm>
          <a:prstGeom prst="rect">
            <a:avLst/>
          </a:prstGeom>
        </p:spPr>
      </p:pic>
      <p:sp>
        <p:nvSpPr>
          <p:cNvPr id="8" name="TextBox 7">
            <a:extLst>
              <a:ext uri="{FF2B5EF4-FFF2-40B4-BE49-F238E27FC236}">
                <a16:creationId xmlns:a16="http://schemas.microsoft.com/office/drawing/2014/main" id="{5C7BBEAB-2469-F1DA-9378-2D73ACD91139}"/>
              </a:ext>
            </a:extLst>
          </p:cNvPr>
          <p:cNvSpPr txBox="1"/>
          <p:nvPr/>
        </p:nvSpPr>
        <p:spPr>
          <a:xfrm>
            <a:off x="6456219" y="1509609"/>
            <a:ext cx="2144370" cy="276999"/>
          </a:xfrm>
          <a:prstGeom prst="rect">
            <a:avLst/>
          </a:prstGeom>
          <a:noFill/>
        </p:spPr>
        <p:txBody>
          <a:bodyPr wrap="none" rtlCol="0">
            <a:spAutoFit/>
          </a:bodyPr>
          <a:lstStyle/>
          <a:p>
            <a:r>
              <a:rPr lang="en-US" sz="1200" i="1" dirty="0">
                <a:latin typeface="Tahoma" panose="020B0604030504040204" pitchFamily="34" charset="0"/>
                <a:ea typeface="Tahoma" panose="020B0604030504040204" pitchFamily="34" charset="0"/>
                <a:cs typeface="Tahoma" panose="020B0604030504040204" pitchFamily="34" charset="0"/>
              </a:rPr>
              <a:t>Trade performance summary</a:t>
            </a:r>
          </a:p>
        </p:txBody>
      </p:sp>
      <p:sp>
        <p:nvSpPr>
          <p:cNvPr id="6" name="TextBox 5">
            <a:extLst>
              <a:ext uri="{FF2B5EF4-FFF2-40B4-BE49-F238E27FC236}">
                <a16:creationId xmlns:a16="http://schemas.microsoft.com/office/drawing/2014/main" id="{BECF5734-D694-E8A6-0003-ECF20FB5659D}"/>
              </a:ext>
            </a:extLst>
          </p:cNvPr>
          <p:cNvSpPr txBox="1"/>
          <p:nvPr/>
        </p:nvSpPr>
        <p:spPr>
          <a:xfrm>
            <a:off x="10015870" y="-10634"/>
            <a:ext cx="2186762" cy="338554"/>
          </a:xfrm>
          <a:prstGeom prst="rect">
            <a:avLst/>
          </a:prstGeom>
          <a:noFill/>
        </p:spPr>
        <p:txBody>
          <a:bodyPr wrap="square" rtlCol="0">
            <a:spAutoFit/>
          </a:bodyPr>
          <a:lstStyle/>
          <a:p>
            <a:pPr algn="r"/>
            <a:r>
              <a:rPr lang="en-US" sz="1600" b="1" dirty="0">
                <a:latin typeface="Tahoma" panose="020B0604030504040204" pitchFamily="34" charset="0"/>
                <a:ea typeface="Tahoma" panose="020B0604030504040204" pitchFamily="34" charset="0"/>
                <a:cs typeface="Tahoma" panose="020B0604030504040204" pitchFamily="34" charset="0"/>
              </a:rPr>
              <a:t>𝛼</a:t>
            </a:r>
            <a:r>
              <a:rPr lang="en-US" sz="1600" b="1" dirty="0" err="1">
                <a:latin typeface="Tahoma" panose="020B0604030504040204" pitchFamily="34" charset="0"/>
                <a:ea typeface="Tahoma" panose="020B0604030504040204" pitchFamily="34" charset="0"/>
                <a:cs typeface="Tahoma" panose="020B0604030504040204" pitchFamily="34" charset="0"/>
              </a:rPr>
              <a:t>lphaPoint</a:t>
            </a:r>
            <a:r>
              <a:rPr lang="en-US" sz="1600" b="1" dirty="0">
                <a:latin typeface="Tahoma" panose="020B0604030504040204" pitchFamily="34" charset="0"/>
                <a:ea typeface="Tahoma" panose="020B0604030504040204" pitchFamily="34" charset="0"/>
                <a:cs typeface="Tahoma" panose="020B0604030504040204" pitchFamily="34" charset="0"/>
              </a:rPr>
              <a:t> Capital</a:t>
            </a:r>
          </a:p>
        </p:txBody>
      </p:sp>
      <p:sp>
        <p:nvSpPr>
          <p:cNvPr id="11" name="Slide Number Placeholder 10">
            <a:extLst>
              <a:ext uri="{FF2B5EF4-FFF2-40B4-BE49-F238E27FC236}">
                <a16:creationId xmlns:a16="http://schemas.microsoft.com/office/drawing/2014/main" id="{19E3ABDD-F408-F32D-6A29-33E2208C1DA6}"/>
              </a:ext>
            </a:extLst>
          </p:cNvPr>
          <p:cNvSpPr>
            <a:spLocks noGrp="1"/>
          </p:cNvSpPr>
          <p:nvPr>
            <p:ph type="sldNum" sz="quarter" idx="12"/>
          </p:nvPr>
        </p:nvSpPr>
        <p:spPr/>
        <p:txBody>
          <a:bodyPr/>
          <a:lstStyle/>
          <a:p>
            <a:pPr algn="l"/>
            <a:fld id="{54640CC0-6DEF-E146-B864-7B2BFF49D381}" type="slidenum">
              <a:rPr lang="en-US" smtClean="0"/>
              <a:pPr algn="l"/>
              <a:t>9</a:t>
            </a:fld>
            <a:endParaRPr lang="en-US" dirty="0"/>
          </a:p>
        </p:txBody>
      </p:sp>
    </p:spTree>
    <p:extLst>
      <p:ext uri="{BB962C8B-B14F-4D97-AF65-F5344CB8AC3E}">
        <p14:creationId xmlns:p14="http://schemas.microsoft.com/office/powerpoint/2010/main" val="24006660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873</TotalTime>
  <Words>1207</Words>
  <Application>Microsoft Office PowerPoint</Application>
  <PresentationFormat>Widescreen</PresentationFormat>
  <Paragraphs>155</Paragraphs>
  <Slides>13</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Aptos</vt:lpstr>
      <vt:lpstr>Aptos Display</vt:lpstr>
      <vt:lpstr>Arial</vt:lpstr>
      <vt:lpstr>Menlo</vt:lpstr>
      <vt:lpstr>Tahoma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Meet the Team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Zakarya Mehdi</dc:creator>
  <cp:lastModifiedBy>Eric Recchia</cp:lastModifiedBy>
  <cp:revision>106</cp:revision>
  <dcterms:created xsi:type="dcterms:W3CDTF">2024-05-23T05:11:10Z</dcterms:created>
  <dcterms:modified xsi:type="dcterms:W3CDTF">2024-12-10T22:58:44Z</dcterms:modified>
</cp:coreProperties>
</file>