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3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7086" autoAdjust="0"/>
  </p:normalViewPr>
  <p:slideViewPr>
    <p:cSldViewPr snapToGrid="0">
      <p:cViewPr varScale="1">
        <p:scale>
          <a:sx n="91" d="100"/>
          <a:sy n="91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228BC-EADD-49FA-9C21-04929A81631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31383B-6DA4-4223-82CF-350CE609A947}">
      <dgm:prSet/>
      <dgm:spPr/>
      <dgm:t>
        <a:bodyPr/>
        <a:lstStyle/>
        <a:p>
          <a:r>
            <a:rPr lang="en-US"/>
            <a:t>Overall easy to learn</a:t>
          </a:r>
        </a:p>
      </dgm:t>
    </dgm:pt>
    <dgm:pt modelId="{5B248C8B-FDF1-4392-B18C-437CAF3596E8}" type="parTrans" cxnId="{5859159E-AC1D-4942-AF8C-883026692757}">
      <dgm:prSet/>
      <dgm:spPr/>
      <dgm:t>
        <a:bodyPr/>
        <a:lstStyle/>
        <a:p>
          <a:endParaRPr lang="en-US"/>
        </a:p>
      </dgm:t>
    </dgm:pt>
    <dgm:pt modelId="{C4F07036-A9D4-41C2-A751-8BA736870EFA}" type="sibTrans" cxnId="{5859159E-AC1D-4942-AF8C-883026692757}">
      <dgm:prSet/>
      <dgm:spPr/>
      <dgm:t>
        <a:bodyPr/>
        <a:lstStyle/>
        <a:p>
          <a:endParaRPr lang="en-US"/>
        </a:p>
      </dgm:t>
    </dgm:pt>
    <dgm:pt modelId="{F952F969-2C45-4F2C-9CEE-2D873EB2EA5D}">
      <dgm:prSet/>
      <dgm:spPr/>
      <dgm:t>
        <a:bodyPr/>
        <a:lstStyle/>
        <a:p>
          <a:r>
            <a:rPr lang="en-US"/>
            <a:t>Some prior knowledge of JavaScript would be very helpful</a:t>
          </a:r>
        </a:p>
      </dgm:t>
    </dgm:pt>
    <dgm:pt modelId="{06574323-1450-4F3C-B938-05401721CEE6}" type="parTrans" cxnId="{EE5AB8D3-1631-44A3-B01B-AB4BAF528003}">
      <dgm:prSet/>
      <dgm:spPr/>
      <dgm:t>
        <a:bodyPr/>
        <a:lstStyle/>
        <a:p>
          <a:endParaRPr lang="en-US"/>
        </a:p>
      </dgm:t>
    </dgm:pt>
    <dgm:pt modelId="{ABA48EE6-867A-44A1-BB79-FBFA97088E6B}" type="sibTrans" cxnId="{EE5AB8D3-1631-44A3-B01B-AB4BAF528003}">
      <dgm:prSet/>
      <dgm:spPr/>
      <dgm:t>
        <a:bodyPr/>
        <a:lstStyle/>
        <a:p>
          <a:endParaRPr lang="en-US"/>
        </a:p>
      </dgm:t>
    </dgm:pt>
    <dgm:pt modelId="{2C8B80BE-0F89-4DF8-8040-4262710E304A}">
      <dgm:prSet/>
      <dgm:spPr/>
      <dgm:t>
        <a:bodyPr/>
        <a:lstStyle/>
        <a:p>
          <a:r>
            <a:rPr lang="en-US"/>
            <a:t>Google sheets charts and dashboards very robust and user friendly</a:t>
          </a:r>
        </a:p>
      </dgm:t>
    </dgm:pt>
    <dgm:pt modelId="{D30A9A64-151A-40A5-A9B5-F82879C3CB4A}" type="parTrans" cxnId="{467F8EA4-DBFB-40E2-A07F-E95DF7559C29}">
      <dgm:prSet/>
      <dgm:spPr/>
      <dgm:t>
        <a:bodyPr/>
        <a:lstStyle/>
        <a:p>
          <a:endParaRPr lang="en-US"/>
        </a:p>
      </dgm:t>
    </dgm:pt>
    <dgm:pt modelId="{4B3C61A5-1A9C-4039-9907-2F9B289EA15D}" type="sibTrans" cxnId="{467F8EA4-DBFB-40E2-A07F-E95DF7559C29}">
      <dgm:prSet/>
      <dgm:spPr/>
      <dgm:t>
        <a:bodyPr/>
        <a:lstStyle/>
        <a:p>
          <a:endParaRPr lang="en-US"/>
        </a:p>
      </dgm:t>
    </dgm:pt>
    <dgm:pt modelId="{2D3AE771-5207-4908-BF60-1FB2321FE34F}" type="pres">
      <dgm:prSet presAssocID="{CF5228BC-EADD-49FA-9C21-04929A816318}" presName="root" presStyleCnt="0">
        <dgm:presLayoutVars>
          <dgm:dir/>
          <dgm:resizeHandles val="exact"/>
        </dgm:presLayoutVars>
      </dgm:prSet>
      <dgm:spPr/>
    </dgm:pt>
    <dgm:pt modelId="{7CA077EE-8D05-4B3A-9805-3F175E6BB14D}" type="pres">
      <dgm:prSet presAssocID="{1731383B-6DA4-4223-82CF-350CE609A947}" presName="compNode" presStyleCnt="0"/>
      <dgm:spPr/>
    </dgm:pt>
    <dgm:pt modelId="{DCD10BF3-3E9B-48A3-AF72-508316F56263}" type="pres">
      <dgm:prSet presAssocID="{1731383B-6DA4-4223-82CF-350CE609A9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FE06D7A-0D99-4D96-85DE-70A0C7DECF6C}" type="pres">
      <dgm:prSet presAssocID="{1731383B-6DA4-4223-82CF-350CE609A947}" presName="spaceRect" presStyleCnt="0"/>
      <dgm:spPr/>
    </dgm:pt>
    <dgm:pt modelId="{BD859BD8-E356-461D-B926-AF8DD1BB59DF}" type="pres">
      <dgm:prSet presAssocID="{1731383B-6DA4-4223-82CF-350CE609A947}" presName="textRect" presStyleLbl="revTx" presStyleIdx="0" presStyleCnt="3">
        <dgm:presLayoutVars>
          <dgm:chMax val="1"/>
          <dgm:chPref val="1"/>
        </dgm:presLayoutVars>
      </dgm:prSet>
      <dgm:spPr/>
    </dgm:pt>
    <dgm:pt modelId="{1D673D03-BCD1-4E41-86A7-4F40849BCDC6}" type="pres">
      <dgm:prSet presAssocID="{C4F07036-A9D4-41C2-A751-8BA736870EFA}" presName="sibTrans" presStyleCnt="0"/>
      <dgm:spPr/>
    </dgm:pt>
    <dgm:pt modelId="{710992B8-E8EF-4A9B-BCD1-A0AA56908F4F}" type="pres">
      <dgm:prSet presAssocID="{F952F969-2C45-4F2C-9CEE-2D873EB2EA5D}" presName="compNode" presStyleCnt="0"/>
      <dgm:spPr/>
    </dgm:pt>
    <dgm:pt modelId="{3FC80430-2FFD-4F91-B5C9-0E0B714D89D1}" type="pres">
      <dgm:prSet presAssocID="{F952F969-2C45-4F2C-9CEE-2D873EB2EA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18C63A-90AB-4771-BA30-9AF05DDDFF84}" type="pres">
      <dgm:prSet presAssocID="{F952F969-2C45-4F2C-9CEE-2D873EB2EA5D}" presName="spaceRect" presStyleCnt="0"/>
      <dgm:spPr/>
    </dgm:pt>
    <dgm:pt modelId="{172DBBA4-9CB1-45FC-84F3-9E6A286B65D9}" type="pres">
      <dgm:prSet presAssocID="{F952F969-2C45-4F2C-9CEE-2D873EB2EA5D}" presName="textRect" presStyleLbl="revTx" presStyleIdx="1" presStyleCnt="3">
        <dgm:presLayoutVars>
          <dgm:chMax val="1"/>
          <dgm:chPref val="1"/>
        </dgm:presLayoutVars>
      </dgm:prSet>
      <dgm:spPr/>
    </dgm:pt>
    <dgm:pt modelId="{475600B9-7017-484F-B4A4-6C48FD205034}" type="pres">
      <dgm:prSet presAssocID="{ABA48EE6-867A-44A1-BB79-FBFA97088E6B}" presName="sibTrans" presStyleCnt="0"/>
      <dgm:spPr/>
    </dgm:pt>
    <dgm:pt modelId="{41697FD8-42A3-4497-9920-4DE6504E32D0}" type="pres">
      <dgm:prSet presAssocID="{2C8B80BE-0F89-4DF8-8040-4262710E304A}" presName="compNode" presStyleCnt="0"/>
      <dgm:spPr/>
    </dgm:pt>
    <dgm:pt modelId="{F8EF2DDE-6C37-4778-92F1-87B0BDF2F09E}" type="pres">
      <dgm:prSet presAssocID="{2C8B80BE-0F89-4DF8-8040-4262710E30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5A2C6B4-11F8-4CDE-9106-519486156422}" type="pres">
      <dgm:prSet presAssocID="{2C8B80BE-0F89-4DF8-8040-4262710E304A}" presName="spaceRect" presStyleCnt="0"/>
      <dgm:spPr/>
    </dgm:pt>
    <dgm:pt modelId="{BE351E19-8E0C-422C-A82F-4FBB86F32C9D}" type="pres">
      <dgm:prSet presAssocID="{2C8B80BE-0F89-4DF8-8040-4262710E30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C14211-A905-4CA4-B40C-B151E396E130}" type="presOf" srcId="{2C8B80BE-0F89-4DF8-8040-4262710E304A}" destId="{BE351E19-8E0C-422C-A82F-4FBB86F32C9D}" srcOrd="0" destOrd="0" presId="urn:microsoft.com/office/officeart/2018/2/layout/IconLabelList"/>
    <dgm:cxn modelId="{A9E70133-3F4B-46D2-8F1B-29A652779A85}" type="presOf" srcId="{1731383B-6DA4-4223-82CF-350CE609A947}" destId="{BD859BD8-E356-461D-B926-AF8DD1BB59DF}" srcOrd="0" destOrd="0" presId="urn:microsoft.com/office/officeart/2018/2/layout/IconLabelList"/>
    <dgm:cxn modelId="{DE1CB858-41B2-4595-834D-EC86F4FF9383}" type="presOf" srcId="{F952F969-2C45-4F2C-9CEE-2D873EB2EA5D}" destId="{172DBBA4-9CB1-45FC-84F3-9E6A286B65D9}" srcOrd="0" destOrd="0" presId="urn:microsoft.com/office/officeart/2018/2/layout/IconLabelList"/>
    <dgm:cxn modelId="{5859159E-AC1D-4942-AF8C-883026692757}" srcId="{CF5228BC-EADD-49FA-9C21-04929A816318}" destId="{1731383B-6DA4-4223-82CF-350CE609A947}" srcOrd="0" destOrd="0" parTransId="{5B248C8B-FDF1-4392-B18C-437CAF3596E8}" sibTransId="{C4F07036-A9D4-41C2-A751-8BA736870EFA}"/>
    <dgm:cxn modelId="{467F8EA4-DBFB-40E2-A07F-E95DF7559C29}" srcId="{CF5228BC-EADD-49FA-9C21-04929A816318}" destId="{2C8B80BE-0F89-4DF8-8040-4262710E304A}" srcOrd="2" destOrd="0" parTransId="{D30A9A64-151A-40A5-A9B5-F82879C3CB4A}" sibTransId="{4B3C61A5-1A9C-4039-9907-2F9B289EA15D}"/>
    <dgm:cxn modelId="{67B8C6AB-E21A-414D-99B0-DEEBC93F4F9E}" type="presOf" srcId="{CF5228BC-EADD-49FA-9C21-04929A816318}" destId="{2D3AE771-5207-4908-BF60-1FB2321FE34F}" srcOrd="0" destOrd="0" presId="urn:microsoft.com/office/officeart/2018/2/layout/IconLabelList"/>
    <dgm:cxn modelId="{EE5AB8D3-1631-44A3-B01B-AB4BAF528003}" srcId="{CF5228BC-EADD-49FA-9C21-04929A816318}" destId="{F952F969-2C45-4F2C-9CEE-2D873EB2EA5D}" srcOrd="1" destOrd="0" parTransId="{06574323-1450-4F3C-B938-05401721CEE6}" sibTransId="{ABA48EE6-867A-44A1-BB79-FBFA97088E6B}"/>
    <dgm:cxn modelId="{4BDC189D-8FFD-4B04-B43D-3BDD4AE22A9D}" type="presParOf" srcId="{2D3AE771-5207-4908-BF60-1FB2321FE34F}" destId="{7CA077EE-8D05-4B3A-9805-3F175E6BB14D}" srcOrd="0" destOrd="0" presId="urn:microsoft.com/office/officeart/2018/2/layout/IconLabelList"/>
    <dgm:cxn modelId="{EC2B4406-A268-41BE-8489-036AC6645844}" type="presParOf" srcId="{7CA077EE-8D05-4B3A-9805-3F175E6BB14D}" destId="{DCD10BF3-3E9B-48A3-AF72-508316F56263}" srcOrd="0" destOrd="0" presId="urn:microsoft.com/office/officeart/2018/2/layout/IconLabelList"/>
    <dgm:cxn modelId="{3C634C51-A7BF-4C69-9EB8-11F53CF52DAA}" type="presParOf" srcId="{7CA077EE-8D05-4B3A-9805-3F175E6BB14D}" destId="{BFE06D7A-0D99-4D96-85DE-70A0C7DECF6C}" srcOrd="1" destOrd="0" presId="urn:microsoft.com/office/officeart/2018/2/layout/IconLabelList"/>
    <dgm:cxn modelId="{B2D5B860-B755-49E7-B20C-C321B7EC247B}" type="presParOf" srcId="{7CA077EE-8D05-4B3A-9805-3F175E6BB14D}" destId="{BD859BD8-E356-461D-B926-AF8DD1BB59DF}" srcOrd="2" destOrd="0" presId="urn:microsoft.com/office/officeart/2018/2/layout/IconLabelList"/>
    <dgm:cxn modelId="{B3538A62-28A6-44B4-AAF9-8BE5271387C4}" type="presParOf" srcId="{2D3AE771-5207-4908-BF60-1FB2321FE34F}" destId="{1D673D03-BCD1-4E41-86A7-4F40849BCDC6}" srcOrd="1" destOrd="0" presId="urn:microsoft.com/office/officeart/2018/2/layout/IconLabelList"/>
    <dgm:cxn modelId="{E73120AF-2741-43A2-9AF6-B5349E322022}" type="presParOf" srcId="{2D3AE771-5207-4908-BF60-1FB2321FE34F}" destId="{710992B8-E8EF-4A9B-BCD1-A0AA56908F4F}" srcOrd="2" destOrd="0" presId="urn:microsoft.com/office/officeart/2018/2/layout/IconLabelList"/>
    <dgm:cxn modelId="{98803D67-4C2D-47F0-9383-B313A2383BF3}" type="presParOf" srcId="{710992B8-E8EF-4A9B-BCD1-A0AA56908F4F}" destId="{3FC80430-2FFD-4F91-B5C9-0E0B714D89D1}" srcOrd="0" destOrd="0" presId="urn:microsoft.com/office/officeart/2018/2/layout/IconLabelList"/>
    <dgm:cxn modelId="{95AE8E93-7FA3-4E79-AAF6-41D7176A88F8}" type="presParOf" srcId="{710992B8-E8EF-4A9B-BCD1-A0AA56908F4F}" destId="{4A18C63A-90AB-4771-BA30-9AF05DDDFF84}" srcOrd="1" destOrd="0" presId="urn:microsoft.com/office/officeart/2018/2/layout/IconLabelList"/>
    <dgm:cxn modelId="{92D8E114-5C7D-4B19-9AC2-2A96A58B37F7}" type="presParOf" srcId="{710992B8-E8EF-4A9B-BCD1-A0AA56908F4F}" destId="{172DBBA4-9CB1-45FC-84F3-9E6A286B65D9}" srcOrd="2" destOrd="0" presId="urn:microsoft.com/office/officeart/2018/2/layout/IconLabelList"/>
    <dgm:cxn modelId="{0D55157E-E3E7-46D4-B607-64185A92FA57}" type="presParOf" srcId="{2D3AE771-5207-4908-BF60-1FB2321FE34F}" destId="{475600B9-7017-484F-B4A4-6C48FD205034}" srcOrd="3" destOrd="0" presId="urn:microsoft.com/office/officeart/2018/2/layout/IconLabelList"/>
    <dgm:cxn modelId="{4279A319-CE7D-453D-AAEF-9B1C219C7497}" type="presParOf" srcId="{2D3AE771-5207-4908-BF60-1FB2321FE34F}" destId="{41697FD8-42A3-4497-9920-4DE6504E32D0}" srcOrd="4" destOrd="0" presId="urn:microsoft.com/office/officeart/2018/2/layout/IconLabelList"/>
    <dgm:cxn modelId="{12FCD7BA-5FD0-437D-BF60-4F427537E20B}" type="presParOf" srcId="{41697FD8-42A3-4497-9920-4DE6504E32D0}" destId="{F8EF2DDE-6C37-4778-92F1-87B0BDF2F09E}" srcOrd="0" destOrd="0" presId="urn:microsoft.com/office/officeart/2018/2/layout/IconLabelList"/>
    <dgm:cxn modelId="{C8C2CF56-C248-4E87-A163-A6F24F2130A5}" type="presParOf" srcId="{41697FD8-42A3-4497-9920-4DE6504E32D0}" destId="{15A2C6B4-11F8-4CDE-9106-519486156422}" srcOrd="1" destOrd="0" presId="urn:microsoft.com/office/officeart/2018/2/layout/IconLabelList"/>
    <dgm:cxn modelId="{B4AF2469-D468-4727-B39D-FE417800A599}" type="presParOf" srcId="{41697FD8-42A3-4497-9920-4DE6504E32D0}" destId="{BE351E19-8E0C-422C-A82F-4FBB86F32C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10BF3-3E9B-48A3-AF72-508316F5626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59BD8-E356-461D-B926-AF8DD1BB59D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Overall easy to learn</a:t>
          </a:r>
        </a:p>
      </dsp:txBody>
      <dsp:txXfrm>
        <a:off x="59990" y="2654049"/>
        <a:ext cx="3226223" cy="720000"/>
      </dsp:txXfrm>
    </dsp:sp>
    <dsp:sp modelId="{3FC80430-2FFD-4F91-B5C9-0E0B714D89D1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DBBA4-9CB1-45FC-84F3-9E6A286B65D9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Some prior knowledge of JavaScript would be very helpful</a:t>
          </a:r>
        </a:p>
      </dsp:txBody>
      <dsp:txXfrm>
        <a:off x="3850802" y="2654049"/>
        <a:ext cx="3226223" cy="720000"/>
      </dsp:txXfrm>
    </dsp:sp>
    <dsp:sp modelId="{F8EF2DDE-6C37-4778-92F1-87B0BDF2F09E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51E19-8E0C-422C-A82F-4FBB86F32C9D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Google sheets charts and dashboards very robust and user friendly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E32D1-1797-47FE-B81C-C860859FFF6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53195-1508-4410-BE64-7C566E56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Charts from a google sheet (excel or csv file), similar to building charts in MS Excel</a:t>
            </a:r>
          </a:p>
          <a:p>
            <a:pPr marL="171450" indent="-171450">
              <a:buFontTx/>
              <a:buChar char="-"/>
            </a:pPr>
            <a:r>
              <a:rPr lang="en-US" dirty="0"/>
              <a:t>API allows the use of a </a:t>
            </a:r>
            <a:r>
              <a:rPr lang="en-US" dirty="0" err="1"/>
              <a:t>Javascript</a:t>
            </a:r>
            <a:r>
              <a:rPr lang="en-US" dirty="0"/>
              <a:t> embedded chart on a website</a:t>
            </a:r>
          </a:p>
          <a:p>
            <a:pPr marL="171450" indent="-171450">
              <a:buFontTx/>
              <a:buChar char="-"/>
            </a:pPr>
            <a:r>
              <a:rPr lang="en-US" dirty="0"/>
              <a:t>Dashboards in Google Sheets update in real time and are interactive, very useful for data that changes month to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53195-1508-4410-BE64-7C566E560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 Style – background color, font, border color, maximize layout, 3d or compare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 &amp; Axis Titles – chart title, vert, horizontal and subtitle font, size, bold/italic and text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Series – for each variable that is put into series in the setup you can change fill color, opacity, line type/thickness, the axis, aggregate type (mean, max, sum, count etc.), change specific colors of bars/lines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Legend – position, font, font size, bold/italicized and text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Horizontal &amp; Vertical Axis – label font, font size, bold/italics, text color, slant labels, if number can choose scale and format of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Gridlines &amp; Ticks – major/minor gridlines &amp; ticks, spacing type/count for major and minor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53195-1508-4410-BE64-7C566E560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Create a </a:t>
            </a:r>
            <a:r>
              <a:rPr lang="en-US" dirty="0" err="1"/>
              <a:t>Datatable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r>
              <a:rPr lang="en-US" dirty="0"/>
              <a:t>, that is used with the various chart types to display the information in an interactive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53195-1508-4410-BE64-7C566E560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building tables with data that is updated constantly</a:t>
            </a:r>
          </a:p>
          <a:p>
            <a:r>
              <a:rPr lang="en-US" dirty="0"/>
              <a:t>- Created using query to build off the sheet with all of the data</a:t>
            </a:r>
          </a:p>
          <a:p>
            <a:r>
              <a:rPr lang="en-US" dirty="0"/>
              <a:t> - choose columns</a:t>
            </a:r>
          </a:p>
          <a:p>
            <a:r>
              <a:rPr lang="en-US" dirty="0"/>
              <a:t> - dropdown menus</a:t>
            </a:r>
          </a:p>
          <a:p>
            <a:r>
              <a:rPr lang="en-US" dirty="0"/>
              <a:t> - conditional formatting</a:t>
            </a:r>
          </a:p>
          <a:p>
            <a:r>
              <a:rPr lang="en-US" dirty="0"/>
              <a:t> - QUERY formula</a:t>
            </a:r>
          </a:p>
          <a:p>
            <a:r>
              <a:rPr lang="en-US" dirty="0"/>
              <a:t> - charts</a:t>
            </a:r>
          </a:p>
          <a:p>
            <a:r>
              <a:rPr lang="en-US" dirty="0"/>
              <a:t> - helper columns, month, year</a:t>
            </a:r>
          </a:p>
          <a:p>
            <a:r>
              <a:rPr lang="en-US" dirty="0"/>
              <a:t> - scorecards – main info sum of things at top</a:t>
            </a:r>
          </a:p>
          <a:p>
            <a:r>
              <a:rPr lang="en-US" dirty="0"/>
              <a:t> - sparkline – min chart inside of a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53195-1508-4410-BE64-7C566E560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53195-1508-4410-BE64-7C566E560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5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78F2-95AC-1A95-7C50-2369253DD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F4088-0A40-F25F-4898-202F20AB0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40F40-3A81-37BE-C243-7A51AF86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170B-F19D-AAC3-AFB5-300F3DE0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8449-E71D-FEF4-921E-23C901F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E055-380B-2885-FB7D-3F1449F2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F2411-EC3C-064A-04A5-9C3CDC2DE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85D3-57F2-F25B-E134-5E79D54C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6DFF-CB1C-2255-B12B-4024D604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2473-6F7F-DA03-C1E8-06060EAA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8C5FE-0576-4C45-E5CE-27718C622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2D77C-EE99-9DC2-CD54-66FBE2411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8215-E2B8-0924-388E-7A211BF8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B1A7-E294-8A5A-8E2F-9E7AB5C7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9F19-BEED-8503-25EC-221B777D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5467-73F3-E834-4FC2-865BB7E8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C3AE-4B4C-F28F-90CE-4DF7BE4E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F9F68-6AA4-1D98-B42F-2364B262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81F8-C465-6186-201B-32E16673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C7E0-8B9C-3664-8EE8-A5AEBEAB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D760-5AF3-656F-A1A0-49F207C8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2D19-97D7-D7B1-A6CD-B8C3E0BB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73E0-BF26-FE12-0C89-2EA7CCE2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22FC-AB81-AD8F-260A-9C005E95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063E4-9882-E7F1-077E-177C0997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07E2-44F2-7053-C7A0-F70CB565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FB6E-05FA-B3CD-ADD4-B150CB889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BE243-B2A3-1D8C-031B-628542C4D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7EA7A-103C-5AD1-86E5-CF6CB580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30F9C-0EEE-CD87-D5E8-B3C27450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DB61C-5616-6C71-6673-E705EF46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D931-A43F-7993-E816-1FCD391E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D2B07-9B3A-977E-CCFD-6B8B74D1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FE885-74A9-F2ED-6B28-AB3A16A2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E7D67-8922-FD99-98F9-4D5E469C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D2B21-C735-DECB-F8AA-84AF0FF41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B2226-1DA0-D3C9-F412-CDE22DAC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0FE56-E0E9-D1AE-BD8D-D9562CB6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F353E-B21C-D95C-F71B-6A594B44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6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97E8-7170-D1A1-6602-EA45D9AC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63B0-529A-1E4B-2D7A-1E1C8B9C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621D6-B141-FB9D-522E-A6CC3B19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6C2B-2975-5B1D-AC7A-BBE70109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9A104-DDA3-0069-343F-4C64BB72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670A-3A23-7641-E0C0-050D90AF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9E368-9A21-0B3F-0523-2D01C060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6B4-1BC4-BF59-9518-18BE5A43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2B09-D9A2-7644-C9F5-35971088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4104E-FADC-E182-8FA3-9A5CD2BC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C5D8C-09CE-C2B0-71D0-E30EC75A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B1A2B-83FE-DE11-25DB-9DD986AE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5238-0488-FE09-5FCD-31530AA9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06FB-6979-E83B-E2FB-1BD1EE5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7A559-A8EB-13EB-5099-D8AB2E751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9BA06-3E58-1311-799B-9473ED32E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7C226-0699-BF0C-B300-568BAAAC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F3579-3ABE-DB11-802F-626C754A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7C677-7031-66FF-4C5A-CD325B1D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7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E65DF-8937-0BC0-D8A4-7C9BD02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3278-ACE4-3FA3-0033-56040D71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8833-2FC2-E23E-8F9F-72AE42E17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467B-0767-4E35-9435-52EB59C2D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9FB4-2FFA-168B-19CF-FC02F80E2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67E7-1E39-8317-0941-DA4C9DCC7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11DD-BD71-4677-AE8C-6F910C67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BF4A6-CE9D-EDFE-D912-09FE5265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Google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8C02-D2FB-07CC-8626-3E90B308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By: 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Nicholas Lichtsinn</a:t>
            </a:r>
          </a:p>
        </p:txBody>
      </p:sp>
      <p:pic>
        <p:nvPicPr>
          <p:cNvPr id="3074" name="Picture 2" descr="Freebie: Better Looking Google Chart Styles - Weekdone">
            <a:extLst>
              <a:ext uri="{FF2B5EF4-FFF2-40B4-BE49-F238E27FC236}">
                <a16:creationId xmlns:a16="http://schemas.microsoft.com/office/drawing/2014/main" id="{F2199F9E-4082-EA6F-C1A0-AA56FCF2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062568"/>
            <a:ext cx="7225748" cy="473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08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40294-88D2-0806-377A-69989848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DC99-8BF8-D2F7-5AC2-FEF090FE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dirty="0">
                <a:solidFill>
                  <a:srgbClr val="FFFFFF"/>
                </a:solidFill>
              </a:rPr>
              <a:t>Google Charts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By: Nicholas Lichtsinn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CE23E-1328-7FCF-30F5-CAD2750B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Features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BAA2-C5EB-CD7B-C5D4-BB68C129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Charts in Google Sheets</a:t>
            </a:r>
          </a:p>
          <a:p>
            <a:r>
              <a:rPr lang="en-US" sz="2000"/>
              <a:t>Google Charts API</a:t>
            </a:r>
          </a:p>
          <a:p>
            <a:r>
              <a:rPr lang="en-US" sz="2000"/>
              <a:t>Building Dashboards in Google Sheets</a:t>
            </a:r>
          </a:p>
        </p:txBody>
      </p:sp>
      <p:pic>
        <p:nvPicPr>
          <p:cNvPr id="4098" name="Picture 2" descr="Google Charts - Reviews, Pros &amp; Cons | Companies using Google Charts">
            <a:extLst>
              <a:ext uri="{FF2B5EF4-FFF2-40B4-BE49-F238E27FC236}">
                <a16:creationId xmlns:a16="http://schemas.microsoft.com/office/drawing/2014/main" id="{C9060CC6-0D29-F218-2FC2-EE4FD593F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10138"/>
            <a:ext cx="3500010" cy="350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B8242-EF8E-BFF7-7644-F9004E914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893" y="4899673"/>
            <a:ext cx="7634077" cy="12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A81F6-87C8-A0A4-DA8E-4B480B1E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</a:t>
            </a: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19C96-D8B5-C548-2E2C-F5E2B58E0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91" y="2224994"/>
            <a:ext cx="12096134" cy="45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8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3FC8-E253-E62B-A8C9-25BB8C6F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 / Capability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C17C5-4954-B371-EF5E-4936F21D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94" y="321732"/>
            <a:ext cx="1675364" cy="411132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04B684-F53E-3B28-DA11-09D1D0E2B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767" y="321734"/>
            <a:ext cx="3255953" cy="2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22C039-BE4E-D8E2-6B35-C5A67E5F64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6949" y="2422097"/>
            <a:ext cx="3261221" cy="20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CCA286-F67C-992E-3FFC-B2C65AA0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6176" y="1204766"/>
            <a:ext cx="3797984" cy="234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6D7B6B-FBEE-6674-6302-AAAFC782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243" y="4525715"/>
            <a:ext cx="3255953" cy="2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90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BD76D-E0BB-B619-B42B-E55F0ED7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500">
                <a:solidFill>
                  <a:srgbClr val="FFFFFF"/>
                </a:solidFill>
              </a:rPr>
              <a:t>Functions/Capability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7236-A73A-371B-16D8-9807E84B2F1B}"/>
              </a:ext>
            </a:extLst>
          </p:cNvPr>
          <p:cNvSpPr txBox="1"/>
          <p:nvPr/>
        </p:nvSpPr>
        <p:spPr>
          <a:xfrm>
            <a:off x="4649245" y="669363"/>
            <a:ext cx="3290579" cy="5534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Chart Style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Chart &amp; Axis Titles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Legend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Horizontal &amp; Vertical Axis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Gridlines &amp; Ticks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244923-3BF3-F9BA-AEB9-5E530A8D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9824" y="251753"/>
            <a:ext cx="4037839" cy="249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36E82F-5222-C869-724C-0E5480A54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871" y="2708643"/>
            <a:ext cx="2318081" cy="40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1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E436A-535E-ABD3-EF59-FD2A7324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Google Charts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15C45-5EFC-AC16-2063-2C7E10EB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34" y="402570"/>
            <a:ext cx="7225331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6043-77FF-0F78-C8F2-82A6CCC3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1700"/>
              <a:t>Visualize data on a website</a:t>
            </a:r>
          </a:p>
          <a:p>
            <a:r>
              <a:rPr lang="en-US" sz="1700"/>
              <a:t>Large number of ready to use chart types</a:t>
            </a:r>
          </a:p>
          <a:p>
            <a:r>
              <a:rPr lang="en-US" sz="1700"/>
              <a:t>Most common way is to use JavaScript embedded in the web page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6307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F4C2-2E92-FB4A-8426-64A43B78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Sheets ‘Query’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2F494-4249-EB84-ECBA-6BD92B082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66462"/>
            <a:ext cx="10515600" cy="829419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5EEB7F8-C932-48AE-3C34-2B04D1A613C5}"/>
              </a:ext>
            </a:extLst>
          </p:cNvPr>
          <p:cNvSpPr txBox="1">
            <a:spLocks/>
          </p:cNvSpPr>
          <p:nvPr/>
        </p:nvSpPr>
        <p:spPr>
          <a:xfrm>
            <a:off x="838200" y="2018104"/>
            <a:ext cx="3192088" cy="1000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Inconsolata" panose="020B0604020202020204" pitchFamily="2" charset="0"/>
              </a:rPr>
              <a:t>=QUERY(</a:t>
            </a:r>
            <a:r>
              <a:rPr lang="en-US" sz="1600" dirty="0">
                <a:solidFill>
                  <a:srgbClr val="F7981D"/>
                </a:solidFill>
                <a:latin typeface="Inconsolata" panose="020B0604020202020204" pitchFamily="2" charset="0"/>
              </a:rPr>
              <a:t>Sheet1!1:10001</a:t>
            </a:r>
            <a:r>
              <a:rPr lang="en-US" sz="1600" dirty="0">
                <a:solidFill>
                  <a:srgbClr val="000000"/>
                </a:solidFill>
                <a:latin typeface="Inconsolata" panose="020B0604020202020204" pitchFamily="2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Inconsolata" panose="020B0604020202020204" pitchFamily="2" charset="0"/>
              </a:rPr>
              <a:t>"select B, sum(J) group by B"</a:t>
            </a:r>
            <a:r>
              <a:rPr lang="en-US" sz="1600" dirty="0">
                <a:solidFill>
                  <a:srgbClr val="000000"/>
                </a:solidFill>
                <a:latin typeface="Inconsolata" panose="020B0604020202020204" pitchFamily="2" charset="0"/>
              </a:rPr>
              <a:t>)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D3A56-F26E-12C8-344C-F1A69AA30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" y="4988242"/>
            <a:ext cx="5038725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9A4038-ACFC-C5CE-D242-D62ED6A56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475" y="4895392"/>
            <a:ext cx="4886325" cy="1152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EE057-5070-AAE6-C873-04FD55523025}"/>
              </a:ext>
            </a:extLst>
          </p:cNvPr>
          <p:cNvSpPr txBox="1"/>
          <p:nvPr/>
        </p:nvSpPr>
        <p:spPr>
          <a:xfrm>
            <a:off x="2434244" y="4603670"/>
            <a:ext cx="233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070B-75BF-4F0E-2290-08A6087A1B31}"/>
              </a:ext>
            </a:extLst>
          </p:cNvPr>
          <p:cNvSpPr txBox="1"/>
          <p:nvPr/>
        </p:nvSpPr>
        <p:spPr>
          <a:xfrm>
            <a:off x="8286404" y="4526060"/>
            <a:ext cx="233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Sparkline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69875-294D-435C-AC87-DAF62B4302A2}"/>
              </a:ext>
            </a:extLst>
          </p:cNvPr>
          <p:cNvCxnSpPr/>
          <p:nvPr/>
        </p:nvCxnSpPr>
        <p:spPr>
          <a:xfrm>
            <a:off x="9273540" y="4710726"/>
            <a:ext cx="1226820" cy="4937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5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395C8-5D19-1931-5697-CA3A35C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Creating a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A1FC2-F008-5BD9-0493-684B5B6C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2355532"/>
            <a:ext cx="80295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982A7-A085-D30D-66F2-DC7B71FB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Learning Curve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E7C4B-73B3-9B34-7FED-C73377E26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5997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94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439</Words>
  <Application>Microsoft Office PowerPoint</Application>
  <PresentationFormat>Widescreen</PresentationFormat>
  <Paragraphs>58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Inconsolata</vt:lpstr>
      <vt:lpstr>Office Theme</vt:lpstr>
      <vt:lpstr>Google Charts</vt:lpstr>
      <vt:lpstr>Features - summary</vt:lpstr>
      <vt:lpstr>Setup</vt:lpstr>
      <vt:lpstr>Functions / Capability</vt:lpstr>
      <vt:lpstr>Functions/Capability</vt:lpstr>
      <vt:lpstr>Google Charts API</vt:lpstr>
      <vt:lpstr>Google Sheets ‘Query’ Function</vt:lpstr>
      <vt:lpstr>Creating a Dashboard</vt:lpstr>
      <vt:lpstr>Learning Curve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Charts</dc:title>
  <dc:creator>Nicholas Lichtsinn</dc:creator>
  <cp:lastModifiedBy>Nicholas Lichtsinn</cp:lastModifiedBy>
  <cp:revision>4</cp:revision>
  <dcterms:created xsi:type="dcterms:W3CDTF">2022-05-31T19:09:16Z</dcterms:created>
  <dcterms:modified xsi:type="dcterms:W3CDTF">2022-05-31T21:42:46Z</dcterms:modified>
</cp:coreProperties>
</file>