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4"/>
  </p:notesMasterIdLst>
  <p:sldIdLst>
    <p:sldId id="256" r:id="rId5"/>
    <p:sldId id="259" r:id="rId6"/>
    <p:sldId id="258" r:id="rId7"/>
    <p:sldId id="257" r:id="rId8"/>
    <p:sldId id="262" r:id="rId9"/>
    <p:sldId id="260" r:id="rId10"/>
    <p:sldId id="264" r:id="rId11"/>
    <p:sldId id="261"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69F86-7CD0-44B2-9417-D99896FDFEB1}" v="1476" dt="2022-02-21T19:10:37.863"/>
    <p1510:client id="{1C156E2D-F239-4784-8727-42B64FC92FCC}" v="2" dt="2022-01-23T18:25:49.608"/>
    <p1510:client id="{1DEF8464-C157-41B2-958B-A7536590913E}" v="12" dt="2022-01-26T01:44:53.013"/>
    <p1510:client id="{275B8AFB-0B09-401E-922D-B9B66948751C}" v="11" dt="2022-01-23T19:24:58.377"/>
    <p1510:client id="{35445411-CEC9-2B49-9BC1-591E48BC1727}" v="303" dt="2022-02-20T20:27:36.645"/>
    <p1510:client id="{44AFF997-AEEF-4C30-A83F-273CEE748542}" v="102" dt="2022-01-23T19:07:24.640"/>
    <p1510:client id="{481DDCA0-8952-4299-A504-A145670AAF52}" v="16" dt="2022-01-23T19:18:38.878"/>
    <p1510:client id="{4A42A634-5DF6-4D9E-B02C-BCDA2C5CCA84}" v="23" dt="2022-01-23T19:46:57.505"/>
    <p1510:client id="{4BB3526B-AD33-4D0C-9DEF-7AC1A640885A}" v="1120" dt="2022-02-20T20:32:31.273"/>
    <p1510:client id="{5785A87E-FC2F-46E9-A3FB-A4C6175234A8}" v="7" dt="2022-01-26T01:32:30.519"/>
    <p1510:client id="{5E455952-09B8-4905-A769-CF3494B4330F}" v="66" dt="2022-01-25T22:10:41.966"/>
    <p1510:client id="{60D3030A-CC5C-4CCD-A90E-049F18300AA3}" v="55" dt="2022-01-23T19:26:23.971"/>
    <p1510:client id="{62D32B24-D74D-44BD-90C8-D541DEDCB906}" v="29" dt="2022-01-23T18:59:22.983"/>
    <p1510:client id="{649C0946-4007-4119-967D-1B9ADF13DABC}" v="393" dt="2022-01-23T19:59:44.921"/>
    <p1510:client id="{72A91602-19EE-454F-A2D6-F5B82661CC59}" v="865" dt="2022-01-23T19:56:42.400"/>
    <p1510:client id="{79C28F76-E6EE-4FD2-A046-4CB79BAFB36F}" v="454" dt="2022-01-23T20:00:04.463"/>
    <p1510:client id="{7D9D0168-F0A5-47E3-84CC-C2C1B86A4D2C}" v="64" dt="2022-01-26T01:47:03.068"/>
    <p1510:client id="{7ED5EC5B-304F-4A18-8C4B-AFFD2A6EC111}" v="2" dt="2022-02-20T20:08:40.542"/>
    <p1510:client id="{825898BA-A184-4C99-8043-E13A8A759AF9}" v="50" dt="2022-01-25T22:04:58.015"/>
    <p1510:client id="{894E82BC-EDDE-40DF-99D7-98A8EE02DA9F}" v="238" dt="2022-02-23T17:52:15.927"/>
    <p1510:client id="{9109D38C-94E2-4503-ABD8-59EC79B0AA50}" v="40" dt="2022-01-23T19:08:03.932"/>
    <p1510:client id="{A0450473-2748-47B2-AFBC-2ED080E32981}" v="6" dt="2022-01-23T19:35:49.262"/>
    <p1510:client id="{A45ADB84-8BAB-49D4-83D5-DC27E283AE8B}" v="350" dt="2022-01-23T19:43:45.761"/>
    <p1510:client id="{B00DE5E7-6113-4916-883E-69410B9EFCD3}" v="3" dt="2022-01-23T18:21:33.732"/>
    <p1510:client id="{B65DBE1C-B853-408C-A8B1-F7EFAA112A5C}" v="18" dt="2022-01-23T19:07:02.991"/>
    <p1510:client id="{BDF2F616-27B5-47DB-9586-C2743E803FAD}" v="109" dt="2022-01-23T19:17:51.192"/>
    <p1510:client id="{BF600A08-23F6-4D52-947D-D76F440E24CE}" v="2319" dt="2022-01-23T19:36:52.602"/>
    <p1510:client id="{C08E8552-DDC8-40AD-916D-9FD3590B04E2}" v="8" dt="2022-01-26T01:37:27.272"/>
    <p1510:client id="{DA6C4CFB-6BD9-4632-922B-90DA7483999C}" v="2" dt="2022-01-26T01:40:30.545"/>
    <p1510:client id="{E41AF88F-8BE4-47CE-9C5B-610A16ED8F9B}" v="7" dt="2022-01-23T18:58:23.903"/>
    <p1510:client id="{FD2B619E-40E0-4D0F-9AC9-8DC7F71FEEF0}" v="3" dt="2022-01-23T19:34:52.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tableStyles" Target="tableStyles.xml" Id="rId18" /><Relationship Type="http://schemas.openxmlformats.org/officeDocument/2006/relationships/customXml" Target="../customXml/item3.xml" Id="rId3"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theme" Target="theme/theme1.xml" Id="rId17" /><Relationship Type="http://schemas.openxmlformats.org/officeDocument/2006/relationships/customXml" Target="../customXml/item2.xml" Id="rId2" /><Relationship Type="http://schemas.openxmlformats.org/officeDocument/2006/relationships/viewProps" Target="viewProps.xml" Id="rId16" /><Relationship Type="http://schemas.microsoft.com/office/2015/10/relationships/revisionInfo" Target="revisionInfo.xml" Id="rId20"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1.xml" Id="rId5" /><Relationship Type="http://schemas.openxmlformats.org/officeDocument/2006/relationships/presProps" Target="presProps.xml" Id="rId15" /><Relationship Type="http://schemas.openxmlformats.org/officeDocument/2006/relationships/slide" Target="slides/slide6.xml" Id="rId10"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notesMaster" Target="notesMasters/notesMaster1.xml" Id="rId14"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45DD7-4074-4EF9-AAD6-CFF3165E8345}" type="datetimeFigureOut">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5B766-D594-4564-BD50-D51FC6E42732}" type="slidenum">
              <a:t>‹#›</a:t>
            </a:fld>
            <a:endParaRPr lang="en-US"/>
          </a:p>
        </p:txBody>
      </p:sp>
    </p:spTree>
    <p:extLst>
      <p:ext uri="{BB962C8B-B14F-4D97-AF65-F5344CB8AC3E}">
        <p14:creationId xmlns:p14="http://schemas.microsoft.com/office/powerpoint/2010/main" val="11865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Esent</a:t>
            </a:r>
            <a:r>
              <a:rPr lang="en-US" dirty="0">
                <a:cs typeface="Calibri"/>
              </a:rPr>
              <a:t> is a strong predictor of retention because customers who have signed up to receive emails are more likely to shop at the store</a:t>
            </a:r>
          </a:p>
          <a:p>
            <a:endParaRPr lang="en-US" dirty="0">
              <a:cs typeface="Calibri"/>
            </a:endParaRPr>
          </a:p>
          <a:p>
            <a:r>
              <a:rPr lang="en-US" dirty="0">
                <a:cs typeface="Calibri"/>
              </a:rPr>
              <a:t>Using the coefficient you could assume that more emails sent would make a customer more likely to be retained but that is not the case. More emails does not equal more retention and most customers would not want to get 500 emails from their grocer. Using </a:t>
            </a:r>
            <a:r>
              <a:rPr lang="en-US" dirty="0" err="1">
                <a:cs typeface="Calibri"/>
              </a:rPr>
              <a:t>eopenrate</a:t>
            </a:r>
            <a:r>
              <a:rPr lang="en-US" dirty="0">
                <a:cs typeface="Calibri"/>
              </a:rPr>
              <a:t> or </a:t>
            </a:r>
            <a:r>
              <a:rPr lang="en-US" dirty="0" err="1">
                <a:cs typeface="Calibri"/>
              </a:rPr>
              <a:t>eclickrate</a:t>
            </a:r>
            <a:r>
              <a:rPr lang="en-US" dirty="0">
                <a:cs typeface="Calibri"/>
              </a:rPr>
              <a:t> would have a more quantifiable coefficient because those people are interacting with the emails that are being sent.</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C65B766-D594-4564-BD50-D51FC6E42732}" type="slidenum">
              <a:t>6</a:t>
            </a:fld>
            <a:endParaRPr lang="en-US"/>
          </a:p>
        </p:txBody>
      </p:sp>
    </p:spTree>
    <p:extLst>
      <p:ext uri="{BB962C8B-B14F-4D97-AF65-F5344CB8AC3E}">
        <p14:creationId xmlns:p14="http://schemas.microsoft.com/office/powerpoint/2010/main" val="3920967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Avgorder</a:t>
            </a:r>
            <a:r>
              <a:rPr lang="en-US" dirty="0">
                <a:cs typeface="Calibri"/>
              </a:rPr>
              <a:t> - </a:t>
            </a:r>
            <a:r>
              <a:rPr lang="en-US" dirty="0"/>
              <a:t>This sign being slightly negative makes sense because if a customer has a higher average order they are more likely to go longer in-between purchases and could fall off as a customer easier.</a:t>
            </a:r>
          </a:p>
          <a:p>
            <a:endParaRPr lang="en-US" dirty="0"/>
          </a:p>
          <a:p>
            <a:r>
              <a:rPr lang="en-US" dirty="0" err="1"/>
              <a:t>Ordfreq</a:t>
            </a:r>
            <a:r>
              <a:rPr lang="en-US" dirty="0"/>
              <a:t> - This is pretty significantly negative, and makes sense. Since the number of orders is divided by customer tenure the customer is getting more negative the more orders they have in their lifetime. This is because the customer is approaching their lifetime value, so each customer is more likely to fall off the longer they have been a customer.</a:t>
            </a:r>
            <a:endParaRPr lang="en-US"/>
          </a:p>
          <a:p>
            <a:endParaRPr lang="en-US" dirty="0">
              <a:cs typeface="Calibri"/>
            </a:endParaRPr>
          </a:p>
          <a:p>
            <a:r>
              <a:rPr lang="en-US" dirty="0">
                <a:cs typeface="Calibri"/>
              </a:rPr>
              <a:t>Weekend - </a:t>
            </a:r>
            <a:r>
              <a:rPr lang="en-US" dirty="0"/>
              <a:t>This makes sense because if a customer's favorite delivery day is the weekend they are more likely to be subscribed for delivery and more likely to be retained.</a:t>
            </a:r>
            <a:endParaRPr lang="en-US" dirty="0">
              <a:cs typeface="Calibri"/>
            </a:endParaRPr>
          </a:p>
        </p:txBody>
      </p:sp>
      <p:sp>
        <p:nvSpPr>
          <p:cNvPr id="4" name="Slide Number Placeholder 3"/>
          <p:cNvSpPr>
            <a:spLocks noGrp="1"/>
          </p:cNvSpPr>
          <p:nvPr>
            <p:ph type="sldNum" sz="quarter" idx="5"/>
          </p:nvPr>
        </p:nvSpPr>
        <p:spPr/>
        <p:txBody>
          <a:bodyPr/>
          <a:lstStyle/>
          <a:p>
            <a:fld id="{8C65B766-D594-4564-BD50-D51FC6E42732}" type="slidenum">
              <a:t>8</a:t>
            </a:fld>
            <a:endParaRPr lang="en-US"/>
          </a:p>
        </p:txBody>
      </p:sp>
    </p:spTree>
    <p:extLst>
      <p:ext uri="{BB962C8B-B14F-4D97-AF65-F5344CB8AC3E}">
        <p14:creationId xmlns:p14="http://schemas.microsoft.com/office/powerpoint/2010/main" val="1792425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 would have them push to get customers to subscribe to their offerings either paperless or doorstep delivery, but automatic refill as a service is the largest coefficient to retain customers so they should advertise and push customers to sign up for automatic refills either with discounts or other incentives to retain as many customers as possible.</a:t>
            </a:r>
          </a:p>
        </p:txBody>
      </p:sp>
      <p:sp>
        <p:nvSpPr>
          <p:cNvPr id="4" name="Slide Number Placeholder 3"/>
          <p:cNvSpPr>
            <a:spLocks noGrp="1"/>
          </p:cNvSpPr>
          <p:nvPr>
            <p:ph type="sldNum" sz="quarter" idx="5"/>
          </p:nvPr>
        </p:nvSpPr>
        <p:spPr/>
        <p:txBody>
          <a:bodyPr/>
          <a:lstStyle/>
          <a:p>
            <a:fld id="{8C65B766-D594-4564-BD50-D51FC6E42732}" type="slidenum">
              <a:t>9</a:t>
            </a:fld>
            <a:endParaRPr lang="en-US"/>
          </a:p>
        </p:txBody>
      </p:sp>
    </p:spTree>
    <p:extLst>
      <p:ext uri="{BB962C8B-B14F-4D97-AF65-F5344CB8AC3E}">
        <p14:creationId xmlns:p14="http://schemas.microsoft.com/office/powerpoint/2010/main" val="245406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2/23/2022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8385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2/23/2022</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757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2/23/2022</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6178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2/23/2022</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2424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2/23/2022</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89294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2/23/2022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57786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2/23/2022</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51604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2/23/2022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70900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2/23/2022</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3544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2/23/2022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6029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2/23/2022</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2690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2/23/2022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821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2/23/2022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055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2/23/2022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8894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2/23/2022</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9853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2/23/2022</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9469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2/23/2022</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321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2/23/2022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0756856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Retail Relay</a:t>
            </a:r>
            <a:br>
              <a:rPr lang="en-US"/>
            </a:br>
            <a:r>
              <a:rPr lang="en-US" sz="2800"/>
              <a:t>Homework 2</a:t>
            </a:r>
            <a:br>
              <a:rPr lang="en-US"/>
            </a:br>
            <a:endParaRPr lang="en-US">
              <a:cs typeface="Calibri Light"/>
            </a:endParaRPr>
          </a:p>
        </p:txBody>
      </p:sp>
      <p:sp>
        <p:nvSpPr>
          <p:cNvPr id="3" name="Subtitle 2"/>
          <p:cNvSpPr>
            <a:spLocks noGrp="1"/>
          </p:cNvSpPr>
          <p:nvPr>
            <p:ph type="subTitle" idx="1"/>
          </p:nvPr>
        </p:nvSpPr>
        <p:spPr/>
        <p:txBody>
          <a:bodyPr vert="horz" lIns="91440" tIns="45720" rIns="91440" bIns="45720" rtlCol="0" anchor="t">
            <a:normAutofit fontScale="92500"/>
          </a:bodyPr>
          <a:lstStyle/>
          <a:p>
            <a:r>
              <a:rPr lang="en-US">
                <a:cs typeface="Calibri"/>
              </a:rPr>
              <a:t>Group 2 – Mar653 Marketing Analytics</a:t>
            </a:r>
          </a:p>
          <a:p>
            <a:r>
              <a:rPr lang="en-US">
                <a:cs typeface="Calibri"/>
              </a:rPr>
              <a:t>JAY </a:t>
            </a:r>
            <a:r>
              <a:rPr lang="en-US" err="1">
                <a:cs typeface="Calibri"/>
              </a:rPr>
              <a:t>aTKINS</a:t>
            </a:r>
            <a:r>
              <a:rPr lang="en-US">
                <a:cs typeface="Calibri"/>
              </a:rPr>
              <a:t>, </a:t>
            </a:r>
            <a:r>
              <a:rPr lang="en-US" err="1">
                <a:cs typeface="Calibri"/>
              </a:rPr>
              <a:t>nICHOLAS</a:t>
            </a:r>
            <a:r>
              <a:rPr lang="en-US">
                <a:cs typeface="Calibri"/>
              </a:rPr>
              <a:t> </a:t>
            </a:r>
            <a:r>
              <a:rPr lang="en-US" err="1">
                <a:cs typeface="Calibri"/>
              </a:rPr>
              <a:t>lICHTSINN</a:t>
            </a:r>
            <a:r>
              <a:rPr lang="en-US">
                <a:cs typeface="Calibri"/>
              </a:rPr>
              <a:t>, </a:t>
            </a:r>
            <a:r>
              <a:rPr lang="en-US" err="1">
                <a:cs typeface="Calibri"/>
              </a:rPr>
              <a:t>aLEX</a:t>
            </a:r>
            <a:r>
              <a:rPr lang="en-US">
                <a:cs typeface="Calibri"/>
              </a:rPr>
              <a:t> </a:t>
            </a:r>
            <a:r>
              <a:rPr lang="en-US" err="1">
                <a:cs typeface="Calibri"/>
              </a:rPr>
              <a:t>nOONAN</a:t>
            </a:r>
            <a:r>
              <a:rPr lang="en-US">
                <a:cs typeface="Calibri"/>
              </a:rPr>
              <a:t>, </a:t>
            </a:r>
            <a:r>
              <a:rPr lang="en-US" err="1">
                <a:cs typeface="Calibri"/>
              </a:rPr>
              <a:t>gAVIN</a:t>
            </a:r>
            <a:r>
              <a:rPr lang="en-US">
                <a:cs typeface="Calibri"/>
              </a:rPr>
              <a:t> </a:t>
            </a:r>
            <a:r>
              <a:rPr lang="en-US" err="1">
                <a:cs typeface="Calibri"/>
              </a:rPr>
              <a:t>sCOTT</a:t>
            </a:r>
            <a:r>
              <a:rPr lang="en-US">
                <a:cs typeface="Calibri"/>
              </a:rPr>
              <a:t>, </a:t>
            </a:r>
            <a:r>
              <a:rPr lang="en-US" err="1">
                <a:cs typeface="Calibri"/>
              </a:rPr>
              <a:t>jENNIFER</a:t>
            </a:r>
            <a:r>
              <a:rPr lang="en-US">
                <a:cs typeface="Calibri"/>
              </a:rPr>
              <a:t> </a:t>
            </a:r>
            <a:r>
              <a:rPr lang="en-US" err="1">
                <a:cs typeface="Calibri"/>
              </a:rPr>
              <a:t>yANCIE</a:t>
            </a:r>
          </a:p>
          <a:p>
            <a:endParaRPr lang="en-US">
              <a:cs typeface="Calibri"/>
            </a:endParaRPr>
          </a:p>
          <a:p>
            <a:endParaRPr lang="en-U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893E-2454-497C-BDB2-A111A9DFD943}"/>
              </a:ext>
            </a:extLst>
          </p:cNvPr>
          <p:cNvSpPr>
            <a:spLocks noGrp="1"/>
          </p:cNvSpPr>
          <p:nvPr>
            <p:ph type="title"/>
          </p:nvPr>
        </p:nvSpPr>
        <p:spPr/>
        <p:txBody>
          <a:bodyPr/>
          <a:lstStyle/>
          <a:p>
            <a:r>
              <a:rPr lang="en-US">
                <a:cs typeface="Calibri Light"/>
              </a:rPr>
              <a:t>Model 1</a:t>
            </a:r>
            <a:endParaRPr lang="en-US"/>
          </a:p>
        </p:txBody>
      </p:sp>
      <p:sp>
        <p:nvSpPr>
          <p:cNvPr id="3" name="Content Placeholder 2">
            <a:extLst>
              <a:ext uri="{FF2B5EF4-FFF2-40B4-BE49-F238E27FC236}">
                <a16:creationId xmlns:a16="http://schemas.microsoft.com/office/drawing/2014/main" id="{F33ECA0E-06E9-4A03-AE66-48EAD55F1888}"/>
              </a:ext>
            </a:extLst>
          </p:cNvPr>
          <p:cNvSpPr>
            <a:spLocks noGrp="1"/>
          </p:cNvSpPr>
          <p:nvPr>
            <p:ph idx="1"/>
          </p:nvPr>
        </p:nvSpPr>
        <p:spPr>
          <a:xfrm>
            <a:off x="702517" y="3309937"/>
            <a:ext cx="8825659" cy="3416300"/>
          </a:xfrm>
        </p:spPr>
        <p:txBody>
          <a:bodyPr vert="horz" lIns="91440" tIns="45720" rIns="91440" bIns="45720" rtlCol="0" anchor="t">
            <a:normAutofit/>
          </a:bodyPr>
          <a:lstStyle/>
          <a:p>
            <a:pPr marL="0" indent="0">
              <a:buNone/>
            </a:pPr>
            <a:endParaRPr lang="en-US"/>
          </a:p>
          <a:p>
            <a:endParaRPr lang="en-US">
              <a:ea typeface="+mn-lt"/>
              <a:cs typeface="Calibri"/>
            </a:endParaRPr>
          </a:p>
        </p:txBody>
      </p:sp>
      <p:sp>
        <p:nvSpPr>
          <p:cNvPr id="4" name="TextBox 3">
            <a:extLst>
              <a:ext uri="{FF2B5EF4-FFF2-40B4-BE49-F238E27FC236}">
                <a16:creationId xmlns:a16="http://schemas.microsoft.com/office/drawing/2014/main" id="{A0968256-4D5B-4127-ADFA-2071F4D428C0}"/>
              </a:ext>
            </a:extLst>
          </p:cNvPr>
          <p:cNvSpPr txBox="1"/>
          <p:nvPr/>
        </p:nvSpPr>
        <p:spPr>
          <a:xfrm>
            <a:off x="588962" y="2112963"/>
            <a:ext cx="494188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Equation</a:t>
            </a:r>
            <a:r>
              <a:rPr lang="en-US"/>
              <a:t>: </a:t>
            </a:r>
            <a:endParaRPr lang="en-US">
              <a:ea typeface="+mn-lt"/>
              <a:cs typeface="+mn-lt"/>
            </a:endParaRPr>
          </a:p>
          <a:p>
            <a:r>
              <a:rPr lang="en-US">
                <a:ea typeface="+mn-lt"/>
                <a:cs typeface="+mn-lt"/>
              </a:rPr>
              <a:t>retained = </a:t>
            </a:r>
            <a:r>
              <a:rPr lang="en-US" err="1">
                <a:ea typeface="+mn-lt"/>
                <a:cs typeface="+mn-lt"/>
              </a:rPr>
              <a:t>esent</a:t>
            </a:r>
            <a:r>
              <a:rPr lang="en-US">
                <a:ea typeface="+mn-lt"/>
                <a:cs typeface="+mn-lt"/>
              </a:rPr>
              <a:t> + </a:t>
            </a:r>
            <a:r>
              <a:rPr lang="en-US" err="1">
                <a:ea typeface="+mn-lt"/>
                <a:cs typeface="+mn-lt"/>
              </a:rPr>
              <a:t>eclickrate</a:t>
            </a:r>
            <a:r>
              <a:rPr lang="en-US">
                <a:ea typeface="+mn-lt"/>
                <a:cs typeface="+mn-lt"/>
              </a:rPr>
              <a:t> + </a:t>
            </a:r>
            <a:r>
              <a:rPr lang="en-US" err="1">
                <a:ea typeface="+mn-lt"/>
                <a:cs typeface="+mn-lt"/>
              </a:rPr>
              <a:t>avgorder</a:t>
            </a:r>
            <a:r>
              <a:rPr lang="en-US">
                <a:ea typeface="+mn-lt"/>
                <a:cs typeface="+mn-lt"/>
              </a:rPr>
              <a:t> +  </a:t>
            </a:r>
            <a:r>
              <a:rPr lang="en-US" err="1">
                <a:ea typeface="+mn-lt"/>
                <a:cs typeface="+mn-lt"/>
              </a:rPr>
              <a:t>ordfreq</a:t>
            </a:r>
            <a:r>
              <a:rPr lang="en-US">
                <a:ea typeface="+mn-lt"/>
                <a:cs typeface="+mn-lt"/>
              </a:rPr>
              <a:t> + paperless +  refill + doorstep</a:t>
            </a:r>
            <a:endParaRPr lang="en-US"/>
          </a:p>
        </p:txBody>
      </p:sp>
      <p:pic>
        <p:nvPicPr>
          <p:cNvPr id="6" name="Picture 6" descr="Text&#10;&#10;Description automatically generated">
            <a:extLst>
              <a:ext uri="{FF2B5EF4-FFF2-40B4-BE49-F238E27FC236}">
                <a16:creationId xmlns:a16="http://schemas.microsoft.com/office/drawing/2014/main" id="{9F5E3D26-938F-4D02-A467-93CA98915FBA}"/>
              </a:ext>
            </a:extLst>
          </p:cNvPr>
          <p:cNvPicPr>
            <a:picLocks noChangeAspect="1"/>
          </p:cNvPicPr>
          <p:nvPr/>
        </p:nvPicPr>
        <p:blipFill>
          <a:blip r:embed="rId2"/>
          <a:stretch>
            <a:fillRect/>
          </a:stretch>
        </p:blipFill>
        <p:spPr>
          <a:xfrm>
            <a:off x="588963" y="3307341"/>
            <a:ext cx="4695825" cy="1743503"/>
          </a:xfrm>
          <a:prstGeom prst="rect">
            <a:avLst/>
          </a:prstGeom>
        </p:spPr>
      </p:pic>
      <p:graphicFrame>
        <p:nvGraphicFramePr>
          <p:cNvPr id="7" name="Table 7">
            <a:extLst>
              <a:ext uri="{FF2B5EF4-FFF2-40B4-BE49-F238E27FC236}">
                <a16:creationId xmlns:a16="http://schemas.microsoft.com/office/drawing/2014/main" id="{A085A730-B500-4620-9561-00B2F860A5D2}"/>
              </a:ext>
            </a:extLst>
          </p:cNvPr>
          <p:cNvGraphicFramePr>
            <a:graphicFrameLocks noGrp="1"/>
          </p:cNvGraphicFramePr>
          <p:nvPr>
            <p:extLst>
              <p:ext uri="{D42A27DB-BD31-4B8C-83A1-F6EECF244321}">
                <p14:modId xmlns:p14="http://schemas.microsoft.com/office/powerpoint/2010/main" val="3905891245"/>
              </p:ext>
            </p:extLst>
          </p:nvPr>
        </p:nvGraphicFramePr>
        <p:xfrm>
          <a:off x="6223000" y="2889250"/>
          <a:ext cx="5594802" cy="1736694"/>
        </p:xfrm>
        <a:graphic>
          <a:graphicData uri="http://schemas.openxmlformats.org/drawingml/2006/table">
            <a:tbl>
              <a:tblPr firstRow="1" bandRow="1">
                <a:tableStyleId>{5C22544A-7EE6-4342-B048-85BDC9FD1C3A}</a:tableStyleId>
              </a:tblPr>
              <a:tblGrid>
                <a:gridCol w="1864934">
                  <a:extLst>
                    <a:ext uri="{9D8B030D-6E8A-4147-A177-3AD203B41FA5}">
                      <a16:colId xmlns:a16="http://schemas.microsoft.com/office/drawing/2014/main" val="1815249827"/>
                    </a:ext>
                  </a:extLst>
                </a:gridCol>
                <a:gridCol w="1864934">
                  <a:extLst>
                    <a:ext uri="{9D8B030D-6E8A-4147-A177-3AD203B41FA5}">
                      <a16:colId xmlns:a16="http://schemas.microsoft.com/office/drawing/2014/main" val="1397425597"/>
                    </a:ext>
                  </a:extLst>
                </a:gridCol>
                <a:gridCol w="1864934">
                  <a:extLst>
                    <a:ext uri="{9D8B030D-6E8A-4147-A177-3AD203B41FA5}">
                      <a16:colId xmlns:a16="http://schemas.microsoft.com/office/drawing/2014/main" val="1993165072"/>
                    </a:ext>
                  </a:extLst>
                </a:gridCol>
              </a:tblGrid>
              <a:tr h="650875">
                <a:tc>
                  <a:txBody>
                    <a:bodyPr/>
                    <a:lstStyle/>
                    <a:p>
                      <a:endParaRPr lang="en-US"/>
                    </a:p>
                  </a:txBody>
                  <a:tcPr/>
                </a:tc>
                <a:tc>
                  <a:txBody>
                    <a:bodyPr/>
                    <a:lstStyle/>
                    <a:p>
                      <a:r>
                        <a:rPr lang="en-US"/>
                        <a:t>Predicted Not Retained</a:t>
                      </a:r>
                    </a:p>
                  </a:txBody>
                  <a:tcPr/>
                </a:tc>
                <a:tc>
                  <a:txBody>
                    <a:bodyPr/>
                    <a:lstStyle/>
                    <a:p>
                      <a:pPr lvl="0">
                        <a:buNone/>
                      </a:pPr>
                      <a:r>
                        <a:rPr lang="en-US"/>
                        <a:t>Predicted Retain</a:t>
                      </a:r>
                    </a:p>
                  </a:txBody>
                  <a:tcPr/>
                </a:tc>
                <a:extLst>
                  <a:ext uri="{0D108BD9-81ED-4DB2-BD59-A6C34878D82A}">
                    <a16:rowId xmlns:a16="http://schemas.microsoft.com/office/drawing/2014/main" val="543276418"/>
                  </a:ext>
                </a:extLst>
              </a:tr>
              <a:tr h="650875">
                <a:tc>
                  <a:txBody>
                    <a:bodyPr/>
                    <a:lstStyle/>
                    <a:p>
                      <a:r>
                        <a:rPr lang="en-US"/>
                        <a:t>Actual Not Retained</a:t>
                      </a:r>
                    </a:p>
                  </a:txBody>
                  <a:tcPr/>
                </a:tc>
                <a:tc>
                  <a:txBody>
                    <a:bodyPr/>
                    <a:lstStyle/>
                    <a:p>
                      <a:r>
                        <a:rPr lang="en-US"/>
                        <a:t>1072</a:t>
                      </a:r>
                    </a:p>
                  </a:txBody>
                  <a:tcPr/>
                </a:tc>
                <a:tc>
                  <a:txBody>
                    <a:bodyPr/>
                    <a:lstStyle/>
                    <a:p>
                      <a:r>
                        <a:rPr lang="en-US"/>
                        <a:t>215</a:t>
                      </a:r>
                    </a:p>
                  </a:txBody>
                  <a:tcPr/>
                </a:tc>
                <a:extLst>
                  <a:ext uri="{0D108BD9-81ED-4DB2-BD59-A6C34878D82A}">
                    <a16:rowId xmlns:a16="http://schemas.microsoft.com/office/drawing/2014/main" val="4151242851"/>
                  </a:ext>
                </a:extLst>
              </a:tr>
              <a:tr h="434944">
                <a:tc>
                  <a:txBody>
                    <a:bodyPr/>
                    <a:lstStyle/>
                    <a:p>
                      <a:r>
                        <a:rPr lang="en-US"/>
                        <a:t>Actual Retain</a:t>
                      </a:r>
                    </a:p>
                  </a:txBody>
                  <a:tcPr/>
                </a:tc>
                <a:tc>
                  <a:txBody>
                    <a:bodyPr/>
                    <a:lstStyle/>
                    <a:p>
                      <a:r>
                        <a:rPr lang="en-US"/>
                        <a:t>157</a:t>
                      </a:r>
                    </a:p>
                  </a:txBody>
                  <a:tcPr/>
                </a:tc>
                <a:tc>
                  <a:txBody>
                    <a:bodyPr/>
                    <a:lstStyle/>
                    <a:p>
                      <a:r>
                        <a:rPr lang="en-US"/>
                        <a:t>4778</a:t>
                      </a:r>
                    </a:p>
                  </a:txBody>
                  <a:tcPr/>
                </a:tc>
                <a:extLst>
                  <a:ext uri="{0D108BD9-81ED-4DB2-BD59-A6C34878D82A}">
                    <a16:rowId xmlns:a16="http://schemas.microsoft.com/office/drawing/2014/main" val="1780116624"/>
                  </a:ext>
                </a:extLst>
              </a:tr>
            </a:tbl>
          </a:graphicData>
        </a:graphic>
      </p:graphicFrame>
      <p:sp>
        <p:nvSpPr>
          <p:cNvPr id="8" name="TextBox 7">
            <a:extLst>
              <a:ext uri="{FF2B5EF4-FFF2-40B4-BE49-F238E27FC236}">
                <a16:creationId xmlns:a16="http://schemas.microsoft.com/office/drawing/2014/main" id="{2548D7E3-F1CB-405F-AC7D-F966A4F68F49}"/>
              </a:ext>
            </a:extLst>
          </p:cNvPr>
          <p:cNvSpPr txBox="1"/>
          <p:nvPr/>
        </p:nvSpPr>
        <p:spPr>
          <a:xfrm>
            <a:off x="588962" y="5097462"/>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Hit Rate: 94.02</a:t>
            </a:r>
            <a:endParaRPr lang="en-US"/>
          </a:p>
          <a:p>
            <a:r>
              <a:rPr lang="en-US">
                <a:ea typeface="+mn-lt"/>
                <a:cs typeface="+mn-lt"/>
              </a:rPr>
              <a:t>Recall: 96.81</a:t>
            </a:r>
          </a:p>
          <a:p>
            <a:r>
              <a:rPr lang="en-US">
                <a:ea typeface="+mn-lt"/>
                <a:cs typeface="+mn-lt"/>
              </a:rPr>
              <a:t>True Negative Rate: 83.29</a:t>
            </a:r>
            <a:endParaRPr lang="en-US"/>
          </a:p>
          <a:p>
            <a:r>
              <a:rPr lang="en-US">
                <a:ea typeface="+mn-lt"/>
                <a:cs typeface="+mn-lt"/>
              </a:rPr>
              <a:t>Precision: 95.69</a:t>
            </a:r>
            <a:endParaRPr lang="en-US"/>
          </a:p>
          <a:p>
            <a:r>
              <a:rPr lang="en-US">
                <a:ea typeface="+mn-lt"/>
                <a:cs typeface="+mn-lt"/>
              </a:rPr>
              <a:t>F Score: 0.96</a:t>
            </a:r>
            <a:endParaRPr lang="en-US"/>
          </a:p>
          <a:p>
            <a:endParaRPr lang="en-US"/>
          </a:p>
          <a:p>
            <a:endParaRPr lang="en-US"/>
          </a:p>
          <a:p>
            <a:pPr algn="l"/>
            <a:endParaRPr lang="en-US"/>
          </a:p>
        </p:txBody>
      </p:sp>
      <p:sp>
        <p:nvSpPr>
          <p:cNvPr id="9" name="TextBox 8">
            <a:extLst>
              <a:ext uri="{FF2B5EF4-FFF2-40B4-BE49-F238E27FC236}">
                <a16:creationId xmlns:a16="http://schemas.microsoft.com/office/drawing/2014/main" id="{45DA5BCE-2CBF-48EA-A34B-17DCCEB8ACB7}"/>
              </a:ext>
            </a:extLst>
          </p:cNvPr>
          <p:cNvSpPr txBox="1"/>
          <p:nvPr/>
        </p:nvSpPr>
        <p:spPr>
          <a:xfrm>
            <a:off x="7891463" y="24622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Confusion Matrix</a:t>
            </a:r>
          </a:p>
        </p:txBody>
      </p:sp>
    </p:spTree>
    <p:extLst>
      <p:ext uri="{BB962C8B-B14F-4D97-AF65-F5344CB8AC3E}">
        <p14:creationId xmlns:p14="http://schemas.microsoft.com/office/powerpoint/2010/main" val="318387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FD6D-9852-4BE0-BC5C-D6BFEA977778}"/>
              </a:ext>
            </a:extLst>
          </p:cNvPr>
          <p:cNvSpPr>
            <a:spLocks noGrp="1"/>
          </p:cNvSpPr>
          <p:nvPr>
            <p:ph type="title"/>
          </p:nvPr>
        </p:nvSpPr>
        <p:spPr/>
        <p:txBody>
          <a:bodyPr/>
          <a:lstStyle/>
          <a:p>
            <a:r>
              <a:rPr lang="en-US">
                <a:cs typeface="Calibri Light"/>
              </a:rPr>
              <a:t>Model 2</a:t>
            </a:r>
          </a:p>
        </p:txBody>
      </p:sp>
      <p:sp>
        <p:nvSpPr>
          <p:cNvPr id="3" name="TextBox 2">
            <a:extLst>
              <a:ext uri="{FF2B5EF4-FFF2-40B4-BE49-F238E27FC236}">
                <a16:creationId xmlns:a16="http://schemas.microsoft.com/office/drawing/2014/main" id="{FA5D1F17-D3F7-4633-9736-C69732E6D48F}"/>
              </a:ext>
            </a:extLst>
          </p:cNvPr>
          <p:cNvSpPr txBox="1"/>
          <p:nvPr/>
        </p:nvSpPr>
        <p:spPr>
          <a:xfrm>
            <a:off x="378017" y="2349215"/>
            <a:ext cx="409757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ea typeface="+mn-lt"/>
                <a:cs typeface="+mn-lt"/>
              </a:rPr>
              <a:t>Equation</a:t>
            </a:r>
            <a:r>
              <a:rPr lang="en-US">
                <a:ea typeface="+mn-lt"/>
                <a:cs typeface="+mn-lt"/>
              </a:rPr>
              <a:t>:  </a:t>
            </a:r>
            <a:endParaRPr lang="en-US">
              <a:ea typeface="+mn-lt"/>
              <a:cs typeface="Calibri"/>
            </a:endParaRPr>
          </a:p>
          <a:p>
            <a:r>
              <a:rPr lang="en-US">
                <a:ea typeface="+mn-lt"/>
                <a:cs typeface="+mn-lt"/>
              </a:rPr>
              <a:t>retained = </a:t>
            </a:r>
            <a:r>
              <a:rPr lang="en-US" err="1">
                <a:ea typeface="+mn-lt"/>
                <a:cs typeface="+mn-lt"/>
              </a:rPr>
              <a:t>avgorder</a:t>
            </a:r>
            <a:r>
              <a:rPr lang="en-US">
                <a:ea typeface="+mn-lt"/>
                <a:cs typeface="+mn-lt"/>
              </a:rPr>
              <a:t> + </a:t>
            </a:r>
            <a:r>
              <a:rPr lang="en-US" err="1">
                <a:ea typeface="+mn-lt"/>
                <a:cs typeface="+mn-lt"/>
              </a:rPr>
              <a:t>ordfreq</a:t>
            </a:r>
            <a:r>
              <a:rPr lang="en-US">
                <a:ea typeface="+mn-lt"/>
                <a:cs typeface="+mn-lt"/>
              </a:rPr>
              <a:t> + paperless + refill + doorstep</a:t>
            </a:r>
            <a:endParaRPr lang="en-US">
              <a:cs typeface="Calibri"/>
            </a:endParaRPr>
          </a:p>
          <a:p>
            <a:endParaRPr lang="en-US">
              <a:cs typeface="Calibri"/>
            </a:endParaRPr>
          </a:p>
        </p:txBody>
      </p:sp>
      <p:pic>
        <p:nvPicPr>
          <p:cNvPr id="4" name="Picture 5" descr="Text&#10;&#10;Description automatically generated">
            <a:extLst>
              <a:ext uri="{FF2B5EF4-FFF2-40B4-BE49-F238E27FC236}">
                <a16:creationId xmlns:a16="http://schemas.microsoft.com/office/drawing/2014/main" id="{98BBF641-600F-4EDB-A111-319A4871D615}"/>
              </a:ext>
            </a:extLst>
          </p:cNvPr>
          <p:cNvPicPr>
            <a:picLocks noChangeAspect="1"/>
          </p:cNvPicPr>
          <p:nvPr/>
        </p:nvPicPr>
        <p:blipFill>
          <a:blip r:embed="rId2"/>
          <a:stretch>
            <a:fillRect/>
          </a:stretch>
        </p:blipFill>
        <p:spPr>
          <a:xfrm>
            <a:off x="451338" y="3370757"/>
            <a:ext cx="4091353" cy="1331672"/>
          </a:xfrm>
          <a:prstGeom prst="rect">
            <a:avLst/>
          </a:prstGeom>
        </p:spPr>
      </p:pic>
      <p:graphicFrame>
        <p:nvGraphicFramePr>
          <p:cNvPr id="8" name="Table 7">
            <a:extLst>
              <a:ext uri="{FF2B5EF4-FFF2-40B4-BE49-F238E27FC236}">
                <a16:creationId xmlns:a16="http://schemas.microsoft.com/office/drawing/2014/main" id="{14A4D723-74EE-4BA3-B197-6F5D6962BF05}"/>
              </a:ext>
            </a:extLst>
          </p:cNvPr>
          <p:cNvGraphicFramePr>
            <a:graphicFrameLocks noGrp="1"/>
          </p:cNvGraphicFramePr>
          <p:nvPr>
            <p:extLst>
              <p:ext uri="{D42A27DB-BD31-4B8C-83A1-F6EECF244321}">
                <p14:modId xmlns:p14="http://schemas.microsoft.com/office/powerpoint/2010/main" val="4160181855"/>
              </p:ext>
            </p:extLst>
          </p:nvPr>
        </p:nvGraphicFramePr>
        <p:xfrm>
          <a:off x="6223000" y="2889250"/>
          <a:ext cx="5594802" cy="1736694"/>
        </p:xfrm>
        <a:graphic>
          <a:graphicData uri="http://schemas.openxmlformats.org/drawingml/2006/table">
            <a:tbl>
              <a:tblPr firstRow="1" bandRow="1">
                <a:tableStyleId>{5C22544A-7EE6-4342-B048-85BDC9FD1C3A}</a:tableStyleId>
              </a:tblPr>
              <a:tblGrid>
                <a:gridCol w="1864934">
                  <a:extLst>
                    <a:ext uri="{9D8B030D-6E8A-4147-A177-3AD203B41FA5}">
                      <a16:colId xmlns:a16="http://schemas.microsoft.com/office/drawing/2014/main" val="1815249827"/>
                    </a:ext>
                  </a:extLst>
                </a:gridCol>
                <a:gridCol w="1864934">
                  <a:extLst>
                    <a:ext uri="{9D8B030D-6E8A-4147-A177-3AD203B41FA5}">
                      <a16:colId xmlns:a16="http://schemas.microsoft.com/office/drawing/2014/main" val="1397425597"/>
                    </a:ext>
                  </a:extLst>
                </a:gridCol>
                <a:gridCol w="1864934">
                  <a:extLst>
                    <a:ext uri="{9D8B030D-6E8A-4147-A177-3AD203B41FA5}">
                      <a16:colId xmlns:a16="http://schemas.microsoft.com/office/drawing/2014/main" val="1993165072"/>
                    </a:ext>
                  </a:extLst>
                </a:gridCol>
              </a:tblGrid>
              <a:tr h="650875">
                <a:tc>
                  <a:txBody>
                    <a:bodyPr/>
                    <a:lstStyle/>
                    <a:p>
                      <a:endParaRPr lang="en-US"/>
                    </a:p>
                  </a:txBody>
                  <a:tcPr/>
                </a:tc>
                <a:tc>
                  <a:txBody>
                    <a:bodyPr/>
                    <a:lstStyle/>
                    <a:p>
                      <a:r>
                        <a:rPr lang="en-US"/>
                        <a:t>Predicted Not Retained</a:t>
                      </a:r>
                    </a:p>
                  </a:txBody>
                  <a:tcPr/>
                </a:tc>
                <a:tc>
                  <a:txBody>
                    <a:bodyPr/>
                    <a:lstStyle/>
                    <a:p>
                      <a:pPr lvl="0">
                        <a:buNone/>
                      </a:pPr>
                      <a:r>
                        <a:rPr lang="en-US"/>
                        <a:t>Predicted Retain</a:t>
                      </a:r>
                    </a:p>
                  </a:txBody>
                  <a:tcPr/>
                </a:tc>
                <a:extLst>
                  <a:ext uri="{0D108BD9-81ED-4DB2-BD59-A6C34878D82A}">
                    <a16:rowId xmlns:a16="http://schemas.microsoft.com/office/drawing/2014/main" val="543276418"/>
                  </a:ext>
                </a:extLst>
              </a:tr>
              <a:tr h="650875">
                <a:tc>
                  <a:txBody>
                    <a:bodyPr/>
                    <a:lstStyle/>
                    <a:p>
                      <a:r>
                        <a:rPr lang="en-US"/>
                        <a:t>Actual Not Retained</a:t>
                      </a:r>
                    </a:p>
                  </a:txBody>
                  <a:tcPr/>
                </a:tc>
                <a:tc>
                  <a:txBody>
                    <a:bodyPr/>
                    <a:lstStyle/>
                    <a:p>
                      <a:r>
                        <a:rPr lang="en-US"/>
                        <a:t>0</a:t>
                      </a:r>
                    </a:p>
                  </a:txBody>
                  <a:tcPr/>
                </a:tc>
                <a:tc>
                  <a:txBody>
                    <a:bodyPr/>
                    <a:lstStyle/>
                    <a:p>
                      <a:r>
                        <a:rPr lang="en-US"/>
                        <a:t>1287</a:t>
                      </a:r>
                    </a:p>
                  </a:txBody>
                  <a:tcPr/>
                </a:tc>
                <a:extLst>
                  <a:ext uri="{0D108BD9-81ED-4DB2-BD59-A6C34878D82A}">
                    <a16:rowId xmlns:a16="http://schemas.microsoft.com/office/drawing/2014/main" val="4151242851"/>
                  </a:ext>
                </a:extLst>
              </a:tr>
              <a:tr h="434944">
                <a:tc>
                  <a:txBody>
                    <a:bodyPr/>
                    <a:lstStyle/>
                    <a:p>
                      <a:r>
                        <a:rPr lang="en-US"/>
                        <a:t>Actual Retain</a:t>
                      </a:r>
                    </a:p>
                  </a:txBody>
                  <a:tcPr/>
                </a:tc>
                <a:tc>
                  <a:txBody>
                    <a:bodyPr/>
                    <a:lstStyle/>
                    <a:p>
                      <a:r>
                        <a:rPr lang="en-US"/>
                        <a:t>0</a:t>
                      </a:r>
                    </a:p>
                  </a:txBody>
                  <a:tcPr/>
                </a:tc>
                <a:tc>
                  <a:txBody>
                    <a:bodyPr/>
                    <a:lstStyle/>
                    <a:p>
                      <a:r>
                        <a:rPr lang="en-US"/>
                        <a:t>4935</a:t>
                      </a:r>
                    </a:p>
                  </a:txBody>
                  <a:tcPr/>
                </a:tc>
                <a:extLst>
                  <a:ext uri="{0D108BD9-81ED-4DB2-BD59-A6C34878D82A}">
                    <a16:rowId xmlns:a16="http://schemas.microsoft.com/office/drawing/2014/main" val="1780116624"/>
                  </a:ext>
                </a:extLst>
              </a:tr>
            </a:tbl>
          </a:graphicData>
        </a:graphic>
      </p:graphicFrame>
      <p:sp>
        <p:nvSpPr>
          <p:cNvPr id="11" name="TextBox 10">
            <a:extLst>
              <a:ext uri="{FF2B5EF4-FFF2-40B4-BE49-F238E27FC236}">
                <a16:creationId xmlns:a16="http://schemas.microsoft.com/office/drawing/2014/main" id="{A2D7F69F-4419-4735-A418-5AA0448BA626}"/>
              </a:ext>
            </a:extLst>
          </p:cNvPr>
          <p:cNvSpPr txBox="1"/>
          <p:nvPr/>
        </p:nvSpPr>
        <p:spPr>
          <a:xfrm>
            <a:off x="379535" y="5283688"/>
            <a:ext cx="2743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Model Stats</a:t>
            </a:r>
          </a:p>
          <a:p>
            <a:r>
              <a:rPr lang="en-US"/>
              <a:t>Hit Rate 79%. However, Model always predicted retained.</a:t>
            </a:r>
          </a:p>
        </p:txBody>
      </p:sp>
      <p:sp>
        <p:nvSpPr>
          <p:cNvPr id="13" name="TextBox 12">
            <a:extLst>
              <a:ext uri="{FF2B5EF4-FFF2-40B4-BE49-F238E27FC236}">
                <a16:creationId xmlns:a16="http://schemas.microsoft.com/office/drawing/2014/main" id="{3774AEF1-C465-42D1-91C6-C137809A59F5}"/>
              </a:ext>
            </a:extLst>
          </p:cNvPr>
          <p:cNvSpPr txBox="1"/>
          <p:nvPr/>
        </p:nvSpPr>
        <p:spPr>
          <a:xfrm>
            <a:off x="7891463" y="24622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Confusion Matrix</a:t>
            </a:r>
          </a:p>
        </p:txBody>
      </p:sp>
    </p:spTree>
    <p:extLst>
      <p:ext uri="{BB962C8B-B14F-4D97-AF65-F5344CB8AC3E}">
        <p14:creationId xmlns:p14="http://schemas.microsoft.com/office/powerpoint/2010/main" val="372519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1AF6-9D04-4B51-A8EE-78339026694A}"/>
              </a:ext>
            </a:extLst>
          </p:cNvPr>
          <p:cNvSpPr>
            <a:spLocks noGrp="1"/>
          </p:cNvSpPr>
          <p:nvPr>
            <p:ph type="title"/>
          </p:nvPr>
        </p:nvSpPr>
        <p:spPr/>
        <p:txBody>
          <a:bodyPr/>
          <a:lstStyle/>
          <a:p>
            <a:r>
              <a:rPr lang="en-US">
                <a:cs typeface="Calibri Light"/>
              </a:rPr>
              <a:t>Model 3</a:t>
            </a:r>
            <a:br>
              <a:rPr lang="en-US">
                <a:cs typeface="Calibri Light"/>
              </a:rPr>
            </a:br>
            <a:r>
              <a:rPr lang="en-US">
                <a:cs typeface="Calibri Light"/>
              </a:rPr>
              <a:t> </a:t>
            </a:r>
            <a:endParaRPr lang="en-US"/>
          </a:p>
        </p:txBody>
      </p:sp>
      <p:sp>
        <p:nvSpPr>
          <p:cNvPr id="5" name="TextBox 4">
            <a:extLst>
              <a:ext uri="{FF2B5EF4-FFF2-40B4-BE49-F238E27FC236}">
                <a16:creationId xmlns:a16="http://schemas.microsoft.com/office/drawing/2014/main" id="{0B5DA661-694B-4EA2-AABA-2F4E75552790}"/>
              </a:ext>
            </a:extLst>
          </p:cNvPr>
          <p:cNvSpPr txBox="1"/>
          <p:nvPr/>
        </p:nvSpPr>
        <p:spPr>
          <a:xfrm>
            <a:off x="724274" y="2241217"/>
            <a:ext cx="46501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cs typeface="Calibri"/>
            </a:endParaRPr>
          </a:p>
        </p:txBody>
      </p:sp>
      <p:sp>
        <p:nvSpPr>
          <p:cNvPr id="6" name="Content Placeholder 5">
            <a:extLst>
              <a:ext uri="{FF2B5EF4-FFF2-40B4-BE49-F238E27FC236}">
                <a16:creationId xmlns:a16="http://schemas.microsoft.com/office/drawing/2014/main" id="{596EE028-EB84-43AF-B1D6-50FFA67550CE}"/>
              </a:ext>
            </a:extLst>
          </p:cNvPr>
          <p:cNvSpPr>
            <a:spLocks noGrp="1"/>
          </p:cNvSpPr>
          <p:nvPr>
            <p:ph idx="1"/>
          </p:nvPr>
        </p:nvSpPr>
        <p:spPr>
          <a:xfrm>
            <a:off x="722716" y="2412103"/>
            <a:ext cx="3337744" cy="491313"/>
          </a:xfrm>
        </p:spPr>
        <p:txBody>
          <a:bodyPr vert="horz" lIns="91440" tIns="45720" rIns="91440" bIns="45720" rtlCol="0" anchor="t">
            <a:normAutofit/>
          </a:bodyPr>
          <a:lstStyle/>
          <a:p>
            <a:pPr marL="0" indent="0">
              <a:buNone/>
            </a:pPr>
            <a:r>
              <a:rPr lang="en-US" u="sng"/>
              <a:t>Equation:</a:t>
            </a:r>
            <a:r>
              <a:rPr lang="en-US"/>
              <a:t> Retained = </a:t>
            </a:r>
            <a:r>
              <a:rPr lang="en-US" err="1"/>
              <a:t>Esent</a:t>
            </a:r>
          </a:p>
        </p:txBody>
      </p:sp>
      <p:pic>
        <p:nvPicPr>
          <p:cNvPr id="3" name="Picture 3" descr="Text&#10;&#10;Description automatically generated">
            <a:extLst>
              <a:ext uri="{FF2B5EF4-FFF2-40B4-BE49-F238E27FC236}">
                <a16:creationId xmlns:a16="http://schemas.microsoft.com/office/drawing/2014/main" id="{CD17D3DA-F877-43D8-9137-806394FBBA1B}"/>
              </a:ext>
            </a:extLst>
          </p:cNvPr>
          <p:cNvPicPr>
            <a:picLocks noChangeAspect="1"/>
          </p:cNvPicPr>
          <p:nvPr/>
        </p:nvPicPr>
        <p:blipFill>
          <a:blip r:embed="rId2"/>
          <a:stretch>
            <a:fillRect/>
          </a:stretch>
        </p:blipFill>
        <p:spPr>
          <a:xfrm>
            <a:off x="679938" y="2935046"/>
            <a:ext cx="4521199" cy="851137"/>
          </a:xfrm>
          <a:prstGeom prst="rect">
            <a:avLst/>
          </a:prstGeom>
        </p:spPr>
      </p:pic>
      <p:graphicFrame>
        <p:nvGraphicFramePr>
          <p:cNvPr id="4" name="Table 3">
            <a:extLst>
              <a:ext uri="{FF2B5EF4-FFF2-40B4-BE49-F238E27FC236}">
                <a16:creationId xmlns:a16="http://schemas.microsoft.com/office/drawing/2014/main" id="{825AFE50-6FEB-4D90-8146-5546BBFDF3F0}"/>
              </a:ext>
            </a:extLst>
          </p:cNvPr>
          <p:cNvGraphicFramePr>
            <a:graphicFrameLocks noGrp="1"/>
          </p:cNvGraphicFramePr>
          <p:nvPr>
            <p:extLst>
              <p:ext uri="{D42A27DB-BD31-4B8C-83A1-F6EECF244321}">
                <p14:modId xmlns:p14="http://schemas.microsoft.com/office/powerpoint/2010/main" val="285039460"/>
              </p:ext>
            </p:extLst>
          </p:nvPr>
        </p:nvGraphicFramePr>
        <p:xfrm>
          <a:off x="6223000" y="2889250"/>
          <a:ext cx="5594802" cy="1736694"/>
        </p:xfrm>
        <a:graphic>
          <a:graphicData uri="http://schemas.openxmlformats.org/drawingml/2006/table">
            <a:tbl>
              <a:tblPr firstRow="1" bandRow="1">
                <a:tableStyleId>{5C22544A-7EE6-4342-B048-85BDC9FD1C3A}</a:tableStyleId>
              </a:tblPr>
              <a:tblGrid>
                <a:gridCol w="1864934">
                  <a:extLst>
                    <a:ext uri="{9D8B030D-6E8A-4147-A177-3AD203B41FA5}">
                      <a16:colId xmlns:a16="http://schemas.microsoft.com/office/drawing/2014/main" val="1815249827"/>
                    </a:ext>
                  </a:extLst>
                </a:gridCol>
                <a:gridCol w="1864934">
                  <a:extLst>
                    <a:ext uri="{9D8B030D-6E8A-4147-A177-3AD203B41FA5}">
                      <a16:colId xmlns:a16="http://schemas.microsoft.com/office/drawing/2014/main" val="1397425597"/>
                    </a:ext>
                  </a:extLst>
                </a:gridCol>
                <a:gridCol w="1864934">
                  <a:extLst>
                    <a:ext uri="{9D8B030D-6E8A-4147-A177-3AD203B41FA5}">
                      <a16:colId xmlns:a16="http://schemas.microsoft.com/office/drawing/2014/main" val="1993165072"/>
                    </a:ext>
                  </a:extLst>
                </a:gridCol>
              </a:tblGrid>
              <a:tr h="650875">
                <a:tc>
                  <a:txBody>
                    <a:bodyPr/>
                    <a:lstStyle/>
                    <a:p>
                      <a:endParaRPr lang="en-US"/>
                    </a:p>
                  </a:txBody>
                  <a:tcPr/>
                </a:tc>
                <a:tc>
                  <a:txBody>
                    <a:bodyPr/>
                    <a:lstStyle/>
                    <a:p>
                      <a:r>
                        <a:rPr lang="en-US"/>
                        <a:t>Predicted Not Retained</a:t>
                      </a:r>
                    </a:p>
                  </a:txBody>
                  <a:tcPr/>
                </a:tc>
                <a:tc>
                  <a:txBody>
                    <a:bodyPr/>
                    <a:lstStyle/>
                    <a:p>
                      <a:pPr lvl="0">
                        <a:buNone/>
                      </a:pPr>
                      <a:r>
                        <a:rPr lang="en-US"/>
                        <a:t>Predicted Retain</a:t>
                      </a:r>
                    </a:p>
                  </a:txBody>
                  <a:tcPr/>
                </a:tc>
                <a:extLst>
                  <a:ext uri="{0D108BD9-81ED-4DB2-BD59-A6C34878D82A}">
                    <a16:rowId xmlns:a16="http://schemas.microsoft.com/office/drawing/2014/main" val="543276418"/>
                  </a:ext>
                </a:extLst>
              </a:tr>
              <a:tr h="650875">
                <a:tc>
                  <a:txBody>
                    <a:bodyPr/>
                    <a:lstStyle/>
                    <a:p>
                      <a:r>
                        <a:rPr lang="en-US"/>
                        <a:t>Actual Not Retained</a:t>
                      </a:r>
                    </a:p>
                  </a:txBody>
                  <a:tcPr/>
                </a:tc>
                <a:tc>
                  <a:txBody>
                    <a:bodyPr/>
                    <a:lstStyle/>
                    <a:p>
                      <a:r>
                        <a:rPr lang="en-US"/>
                        <a:t>1092</a:t>
                      </a:r>
                    </a:p>
                  </a:txBody>
                  <a:tcPr/>
                </a:tc>
                <a:tc>
                  <a:txBody>
                    <a:bodyPr/>
                    <a:lstStyle/>
                    <a:p>
                      <a:pPr lvl="0">
                        <a:buNone/>
                      </a:pPr>
                      <a:r>
                        <a:rPr lang="en-US"/>
                        <a:t>195</a:t>
                      </a:r>
                    </a:p>
                  </a:txBody>
                  <a:tcPr/>
                </a:tc>
                <a:extLst>
                  <a:ext uri="{0D108BD9-81ED-4DB2-BD59-A6C34878D82A}">
                    <a16:rowId xmlns:a16="http://schemas.microsoft.com/office/drawing/2014/main" val="4151242851"/>
                  </a:ext>
                </a:extLst>
              </a:tr>
              <a:tr h="434944">
                <a:tc>
                  <a:txBody>
                    <a:bodyPr/>
                    <a:lstStyle/>
                    <a:p>
                      <a:r>
                        <a:rPr lang="en-US"/>
                        <a:t>Actual Retain</a:t>
                      </a:r>
                    </a:p>
                  </a:txBody>
                  <a:tcPr/>
                </a:tc>
                <a:tc>
                  <a:txBody>
                    <a:bodyPr/>
                    <a:lstStyle/>
                    <a:p>
                      <a:pPr lvl="0">
                        <a:buNone/>
                      </a:pPr>
                      <a:r>
                        <a:rPr lang="en-US"/>
                        <a:t>272</a:t>
                      </a:r>
                    </a:p>
                  </a:txBody>
                  <a:tcPr/>
                </a:tc>
                <a:tc>
                  <a:txBody>
                    <a:bodyPr/>
                    <a:lstStyle/>
                    <a:p>
                      <a:pPr lvl="0">
                        <a:buNone/>
                      </a:pPr>
                      <a:r>
                        <a:rPr lang="en-US"/>
                        <a:t>4663</a:t>
                      </a:r>
                    </a:p>
                  </a:txBody>
                  <a:tcPr/>
                </a:tc>
                <a:extLst>
                  <a:ext uri="{0D108BD9-81ED-4DB2-BD59-A6C34878D82A}">
                    <a16:rowId xmlns:a16="http://schemas.microsoft.com/office/drawing/2014/main" val="1780116624"/>
                  </a:ext>
                </a:extLst>
              </a:tr>
            </a:tbl>
          </a:graphicData>
        </a:graphic>
      </p:graphicFrame>
      <p:sp>
        <p:nvSpPr>
          <p:cNvPr id="8" name="TextBox 7">
            <a:extLst>
              <a:ext uri="{FF2B5EF4-FFF2-40B4-BE49-F238E27FC236}">
                <a16:creationId xmlns:a16="http://schemas.microsoft.com/office/drawing/2014/main" id="{343EA7C8-D117-491C-AB5F-FD6FD54E0077}"/>
              </a:ext>
            </a:extLst>
          </p:cNvPr>
          <p:cNvSpPr txBox="1"/>
          <p:nvPr/>
        </p:nvSpPr>
        <p:spPr>
          <a:xfrm>
            <a:off x="640862" y="4362938"/>
            <a:ext cx="27431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ea typeface="+mn-lt"/>
                <a:cs typeface="+mn-lt"/>
              </a:rPr>
              <a:t>Model Stats</a:t>
            </a:r>
          </a:p>
          <a:p>
            <a:r>
              <a:rPr lang="en-US">
                <a:ea typeface="+mn-lt"/>
                <a:cs typeface="+mn-lt"/>
              </a:rPr>
              <a:t>Hit Rate: 92.49</a:t>
            </a:r>
            <a:endParaRPr lang="en-US"/>
          </a:p>
          <a:p>
            <a:r>
              <a:rPr lang="en-US">
                <a:ea typeface="+mn-lt"/>
                <a:cs typeface="+mn-lt"/>
              </a:rPr>
              <a:t>Recall: 94.48</a:t>
            </a:r>
            <a:endParaRPr lang="en-US"/>
          </a:p>
          <a:p>
            <a:r>
              <a:rPr lang="en-US">
                <a:ea typeface="+mn-lt"/>
                <a:cs typeface="+mn-lt"/>
              </a:rPr>
              <a:t>True Negative Rate: 84.84</a:t>
            </a:r>
            <a:endParaRPr lang="en-US"/>
          </a:p>
          <a:p>
            <a:r>
              <a:rPr lang="en-US">
                <a:ea typeface="+mn-lt"/>
                <a:cs typeface="+mn-lt"/>
              </a:rPr>
              <a:t>Precision: 95.98</a:t>
            </a:r>
          </a:p>
          <a:p>
            <a:r>
              <a:rPr lang="en-US">
                <a:ea typeface="+mn-lt"/>
                <a:cs typeface="+mn-lt"/>
              </a:rPr>
              <a:t>F Score: 0.95</a:t>
            </a:r>
            <a:endParaRPr lang="en-US"/>
          </a:p>
        </p:txBody>
      </p:sp>
      <p:sp>
        <p:nvSpPr>
          <p:cNvPr id="10" name="TextBox 9">
            <a:extLst>
              <a:ext uri="{FF2B5EF4-FFF2-40B4-BE49-F238E27FC236}">
                <a16:creationId xmlns:a16="http://schemas.microsoft.com/office/drawing/2014/main" id="{9CCA0A0F-FDBF-4115-8192-124FC44457A8}"/>
              </a:ext>
            </a:extLst>
          </p:cNvPr>
          <p:cNvSpPr txBox="1"/>
          <p:nvPr/>
        </p:nvSpPr>
        <p:spPr>
          <a:xfrm>
            <a:off x="7891463" y="24622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Confusion Matrix</a:t>
            </a:r>
          </a:p>
        </p:txBody>
      </p:sp>
    </p:spTree>
    <p:extLst>
      <p:ext uri="{BB962C8B-B14F-4D97-AF65-F5344CB8AC3E}">
        <p14:creationId xmlns:p14="http://schemas.microsoft.com/office/powerpoint/2010/main" val="128447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DC50-E100-4136-8636-A1EA6E186906}"/>
              </a:ext>
            </a:extLst>
          </p:cNvPr>
          <p:cNvSpPr>
            <a:spLocks noGrp="1"/>
          </p:cNvSpPr>
          <p:nvPr>
            <p:ph type="title"/>
          </p:nvPr>
        </p:nvSpPr>
        <p:spPr/>
        <p:txBody>
          <a:bodyPr/>
          <a:lstStyle/>
          <a:p>
            <a:r>
              <a:rPr lang="en-US">
                <a:cs typeface="Calibri Light"/>
              </a:rPr>
              <a:t>Model 4</a:t>
            </a:r>
            <a:br>
              <a:rPr lang="en-US">
                <a:cs typeface="Calibri Light"/>
              </a:rPr>
            </a:br>
            <a:endParaRPr lang="en-US"/>
          </a:p>
        </p:txBody>
      </p:sp>
      <p:sp>
        <p:nvSpPr>
          <p:cNvPr id="3" name="TextBox 2">
            <a:extLst>
              <a:ext uri="{FF2B5EF4-FFF2-40B4-BE49-F238E27FC236}">
                <a16:creationId xmlns:a16="http://schemas.microsoft.com/office/drawing/2014/main" id="{51CDDCFA-E66E-4943-917E-C955B4A4CF85}"/>
              </a:ext>
            </a:extLst>
          </p:cNvPr>
          <p:cNvSpPr txBox="1"/>
          <p:nvPr/>
        </p:nvSpPr>
        <p:spPr>
          <a:xfrm>
            <a:off x="416169" y="2174631"/>
            <a:ext cx="51659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u="sng"/>
              <a:t>Equation:</a:t>
            </a:r>
          </a:p>
          <a:p>
            <a:r>
              <a:rPr lang="en-US">
                <a:ea typeface="+mn-lt"/>
                <a:cs typeface="+mn-lt"/>
              </a:rPr>
              <a:t>retained = </a:t>
            </a:r>
            <a:r>
              <a:rPr lang="en-US" err="1">
                <a:ea typeface="+mn-lt"/>
                <a:cs typeface="+mn-lt"/>
              </a:rPr>
              <a:t>esent</a:t>
            </a:r>
            <a:r>
              <a:rPr lang="en-US">
                <a:ea typeface="+mn-lt"/>
                <a:cs typeface="+mn-lt"/>
              </a:rPr>
              <a:t> + </a:t>
            </a:r>
            <a:r>
              <a:rPr lang="en-US" err="1">
                <a:ea typeface="+mn-lt"/>
                <a:cs typeface="+mn-lt"/>
              </a:rPr>
              <a:t>eclickrate</a:t>
            </a:r>
            <a:r>
              <a:rPr lang="en-US">
                <a:ea typeface="+mn-lt"/>
                <a:cs typeface="+mn-lt"/>
              </a:rPr>
              <a:t> + </a:t>
            </a:r>
            <a:r>
              <a:rPr lang="en-US" err="1">
                <a:ea typeface="+mn-lt"/>
                <a:cs typeface="+mn-lt"/>
              </a:rPr>
              <a:t>avgorder</a:t>
            </a:r>
            <a:r>
              <a:rPr lang="en-US">
                <a:ea typeface="+mn-lt"/>
                <a:cs typeface="+mn-lt"/>
              </a:rPr>
              <a:t> + </a:t>
            </a:r>
            <a:r>
              <a:rPr lang="en-US" err="1">
                <a:ea typeface="+mn-lt"/>
                <a:cs typeface="+mn-lt"/>
              </a:rPr>
              <a:t>ordfreq</a:t>
            </a:r>
            <a:r>
              <a:rPr lang="en-US">
                <a:ea typeface="+mn-lt"/>
                <a:cs typeface="+mn-lt"/>
              </a:rPr>
              <a:t> + paperless + </a:t>
            </a:r>
            <a:endParaRPr lang="en-US"/>
          </a:p>
          <a:p>
            <a:r>
              <a:rPr lang="en-US">
                <a:ea typeface="+mn-lt"/>
                <a:cs typeface="+mn-lt"/>
              </a:rPr>
              <a:t>    refill + doorstep + </a:t>
            </a:r>
            <a:r>
              <a:rPr lang="en-US" err="1">
                <a:ea typeface="+mn-lt"/>
                <a:cs typeface="+mn-lt"/>
              </a:rPr>
              <a:t>isWeekend</a:t>
            </a:r>
            <a:endParaRPr lang="en-US" err="1"/>
          </a:p>
        </p:txBody>
      </p:sp>
      <p:graphicFrame>
        <p:nvGraphicFramePr>
          <p:cNvPr id="4" name="Table 3">
            <a:extLst>
              <a:ext uri="{FF2B5EF4-FFF2-40B4-BE49-F238E27FC236}">
                <a16:creationId xmlns:a16="http://schemas.microsoft.com/office/drawing/2014/main" id="{27A42737-7B31-429D-A6F9-C5D6CB552D00}"/>
              </a:ext>
            </a:extLst>
          </p:cNvPr>
          <p:cNvGraphicFramePr>
            <a:graphicFrameLocks noGrp="1"/>
          </p:cNvGraphicFramePr>
          <p:nvPr>
            <p:extLst>
              <p:ext uri="{D42A27DB-BD31-4B8C-83A1-F6EECF244321}">
                <p14:modId xmlns:p14="http://schemas.microsoft.com/office/powerpoint/2010/main" val="4185040323"/>
              </p:ext>
            </p:extLst>
          </p:nvPr>
        </p:nvGraphicFramePr>
        <p:xfrm>
          <a:off x="6223000" y="2889250"/>
          <a:ext cx="5594802" cy="1736694"/>
        </p:xfrm>
        <a:graphic>
          <a:graphicData uri="http://schemas.openxmlformats.org/drawingml/2006/table">
            <a:tbl>
              <a:tblPr firstRow="1" bandRow="1">
                <a:tableStyleId>{5C22544A-7EE6-4342-B048-85BDC9FD1C3A}</a:tableStyleId>
              </a:tblPr>
              <a:tblGrid>
                <a:gridCol w="1864934">
                  <a:extLst>
                    <a:ext uri="{9D8B030D-6E8A-4147-A177-3AD203B41FA5}">
                      <a16:colId xmlns:a16="http://schemas.microsoft.com/office/drawing/2014/main" val="1815249827"/>
                    </a:ext>
                  </a:extLst>
                </a:gridCol>
                <a:gridCol w="1864934">
                  <a:extLst>
                    <a:ext uri="{9D8B030D-6E8A-4147-A177-3AD203B41FA5}">
                      <a16:colId xmlns:a16="http://schemas.microsoft.com/office/drawing/2014/main" val="1397425597"/>
                    </a:ext>
                  </a:extLst>
                </a:gridCol>
                <a:gridCol w="1864934">
                  <a:extLst>
                    <a:ext uri="{9D8B030D-6E8A-4147-A177-3AD203B41FA5}">
                      <a16:colId xmlns:a16="http://schemas.microsoft.com/office/drawing/2014/main" val="1993165072"/>
                    </a:ext>
                  </a:extLst>
                </a:gridCol>
              </a:tblGrid>
              <a:tr h="650875">
                <a:tc>
                  <a:txBody>
                    <a:bodyPr/>
                    <a:lstStyle/>
                    <a:p>
                      <a:endParaRPr lang="en-US"/>
                    </a:p>
                  </a:txBody>
                  <a:tcPr/>
                </a:tc>
                <a:tc>
                  <a:txBody>
                    <a:bodyPr/>
                    <a:lstStyle/>
                    <a:p>
                      <a:r>
                        <a:rPr lang="en-US"/>
                        <a:t>Predicted Not Retained</a:t>
                      </a:r>
                    </a:p>
                  </a:txBody>
                  <a:tcPr/>
                </a:tc>
                <a:tc>
                  <a:txBody>
                    <a:bodyPr/>
                    <a:lstStyle/>
                    <a:p>
                      <a:pPr lvl="0">
                        <a:buNone/>
                      </a:pPr>
                      <a:r>
                        <a:rPr lang="en-US"/>
                        <a:t>Predicted Retain</a:t>
                      </a:r>
                    </a:p>
                  </a:txBody>
                  <a:tcPr/>
                </a:tc>
                <a:extLst>
                  <a:ext uri="{0D108BD9-81ED-4DB2-BD59-A6C34878D82A}">
                    <a16:rowId xmlns:a16="http://schemas.microsoft.com/office/drawing/2014/main" val="543276418"/>
                  </a:ext>
                </a:extLst>
              </a:tr>
              <a:tr h="650875">
                <a:tc>
                  <a:txBody>
                    <a:bodyPr/>
                    <a:lstStyle/>
                    <a:p>
                      <a:r>
                        <a:rPr lang="en-US"/>
                        <a:t>Actual Not Retained</a:t>
                      </a:r>
                    </a:p>
                  </a:txBody>
                  <a:tcPr/>
                </a:tc>
                <a:tc>
                  <a:txBody>
                    <a:bodyPr/>
                    <a:lstStyle/>
                    <a:p>
                      <a:r>
                        <a:rPr lang="en-US"/>
                        <a:t>1072</a:t>
                      </a:r>
                    </a:p>
                  </a:txBody>
                  <a:tcPr/>
                </a:tc>
                <a:tc>
                  <a:txBody>
                    <a:bodyPr/>
                    <a:lstStyle/>
                    <a:p>
                      <a:pPr lvl="0">
                        <a:buNone/>
                      </a:pPr>
                      <a:r>
                        <a:rPr lang="en-US"/>
                        <a:t>215</a:t>
                      </a:r>
                    </a:p>
                  </a:txBody>
                  <a:tcPr/>
                </a:tc>
                <a:extLst>
                  <a:ext uri="{0D108BD9-81ED-4DB2-BD59-A6C34878D82A}">
                    <a16:rowId xmlns:a16="http://schemas.microsoft.com/office/drawing/2014/main" val="4151242851"/>
                  </a:ext>
                </a:extLst>
              </a:tr>
              <a:tr h="434944">
                <a:tc>
                  <a:txBody>
                    <a:bodyPr/>
                    <a:lstStyle/>
                    <a:p>
                      <a:r>
                        <a:rPr lang="en-US"/>
                        <a:t>Actual Retain</a:t>
                      </a:r>
                    </a:p>
                  </a:txBody>
                  <a:tcPr/>
                </a:tc>
                <a:tc>
                  <a:txBody>
                    <a:bodyPr/>
                    <a:lstStyle/>
                    <a:p>
                      <a:pPr lvl="0">
                        <a:buNone/>
                      </a:pPr>
                      <a:r>
                        <a:rPr lang="en-US"/>
                        <a:t>152</a:t>
                      </a:r>
                    </a:p>
                  </a:txBody>
                  <a:tcPr/>
                </a:tc>
                <a:tc>
                  <a:txBody>
                    <a:bodyPr/>
                    <a:lstStyle/>
                    <a:p>
                      <a:pPr lvl="0">
                        <a:buNone/>
                      </a:pPr>
                      <a:r>
                        <a:rPr lang="en-US"/>
                        <a:t>4783</a:t>
                      </a:r>
                    </a:p>
                  </a:txBody>
                  <a:tcPr/>
                </a:tc>
                <a:extLst>
                  <a:ext uri="{0D108BD9-81ED-4DB2-BD59-A6C34878D82A}">
                    <a16:rowId xmlns:a16="http://schemas.microsoft.com/office/drawing/2014/main" val="1780116624"/>
                  </a:ext>
                </a:extLst>
              </a:tr>
            </a:tbl>
          </a:graphicData>
        </a:graphic>
      </p:graphicFrame>
      <p:pic>
        <p:nvPicPr>
          <p:cNvPr id="7" name="Picture 7" descr="Text&#10;&#10;Description automatically generated">
            <a:extLst>
              <a:ext uri="{FF2B5EF4-FFF2-40B4-BE49-F238E27FC236}">
                <a16:creationId xmlns:a16="http://schemas.microsoft.com/office/drawing/2014/main" id="{A2BF4C79-0E85-4951-8A9A-7B0741A920A9}"/>
              </a:ext>
            </a:extLst>
          </p:cNvPr>
          <p:cNvPicPr>
            <a:picLocks noChangeAspect="1"/>
          </p:cNvPicPr>
          <p:nvPr/>
        </p:nvPicPr>
        <p:blipFill>
          <a:blip r:embed="rId2"/>
          <a:stretch>
            <a:fillRect/>
          </a:stretch>
        </p:blipFill>
        <p:spPr>
          <a:xfrm>
            <a:off x="416169" y="3369814"/>
            <a:ext cx="4071814" cy="1632604"/>
          </a:xfrm>
          <a:prstGeom prst="rect">
            <a:avLst/>
          </a:prstGeom>
        </p:spPr>
      </p:pic>
      <p:sp>
        <p:nvSpPr>
          <p:cNvPr id="9" name="TextBox 8">
            <a:extLst>
              <a:ext uri="{FF2B5EF4-FFF2-40B4-BE49-F238E27FC236}">
                <a16:creationId xmlns:a16="http://schemas.microsoft.com/office/drawing/2014/main" id="{AE5AB265-F173-4583-9851-5B254CFD3E62}"/>
              </a:ext>
            </a:extLst>
          </p:cNvPr>
          <p:cNvSpPr txBox="1"/>
          <p:nvPr/>
        </p:nvSpPr>
        <p:spPr>
          <a:xfrm>
            <a:off x="7891463" y="24622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Confusion Matrix</a:t>
            </a:r>
          </a:p>
        </p:txBody>
      </p:sp>
      <p:sp>
        <p:nvSpPr>
          <p:cNvPr id="11" name="TextBox 10">
            <a:extLst>
              <a:ext uri="{FF2B5EF4-FFF2-40B4-BE49-F238E27FC236}">
                <a16:creationId xmlns:a16="http://schemas.microsoft.com/office/drawing/2014/main" id="{FB6CB263-9924-4216-AEE0-DA7D15492C8C}"/>
              </a:ext>
            </a:extLst>
          </p:cNvPr>
          <p:cNvSpPr txBox="1"/>
          <p:nvPr/>
        </p:nvSpPr>
        <p:spPr>
          <a:xfrm>
            <a:off x="308708" y="4919784"/>
            <a:ext cx="27431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ea typeface="+mn-lt"/>
                <a:cs typeface="+mn-lt"/>
              </a:rPr>
              <a:t>Model Stats</a:t>
            </a:r>
          </a:p>
          <a:p>
            <a:r>
              <a:rPr lang="en-US">
                <a:ea typeface="+mn-lt"/>
                <a:cs typeface="+mn-lt"/>
              </a:rPr>
              <a:t>Hit Rate: 94.10</a:t>
            </a:r>
            <a:endParaRPr lang="en-US"/>
          </a:p>
          <a:p>
            <a:r>
              <a:rPr lang="en-US">
                <a:ea typeface="+mn-lt"/>
                <a:cs typeface="+mn-lt"/>
              </a:rPr>
              <a:t>Recall: 96.92</a:t>
            </a:r>
            <a:endParaRPr lang="en-US"/>
          </a:p>
          <a:p>
            <a:r>
              <a:rPr lang="en-US">
                <a:ea typeface="+mn-lt"/>
                <a:cs typeface="+mn-lt"/>
              </a:rPr>
              <a:t>True Negative Rate: 83.29</a:t>
            </a:r>
            <a:endParaRPr lang="en-US"/>
          </a:p>
          <a:p>
            <a:r>
              <a:rPr lang="en-US">
                <a:ea typeface="+mn-lt"/>
                <a:cs typeface="+mn-lt"/>
              </a:rPr>
              <a:t>Precision: 95.69</a:t>
            </a:r>
            <a:endParaRPr lang="en-US"/>
          </a:p>
          <a:p>
            <a:r>
              <a:rPr lang="en-US">
                <a:ea typeface="+mn-lt"/>
                <a:cs typeface="+mn-lt"/>
              </a:rPr>
              <a:t>F Score: 0.96</a:t>
            </a:r>
            <a:endParaRPr lang="en-US"/>
          </a:p>
        </p:txBody>
      </p:sp>
    </p:spTree>
    <p:extLst>
      <p:ext uri="{BB962C8B-B14F-4D97-AF65-F5344CB8AC3E}">
        <p14:creationId xmlns:p14="http://schemas.microsoft.com/office/powerpoint/2010/main" val="87163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BFA-818F-42BB-BEF9-2B8985B220AD}"/>
              </a:ext>
            </a:extLst>
          </p:cNvPr>
          <p:cNvSpPr>
            <a:spLocks noGrp="1"/>
          </p:cNvSpPr>
          <p:nvPr>
            <p:ph type="title"/>
          </p:nvPr>
        </p:nvSpPr>
        <p:spPr/>
        <p:txBody>
          <a:bodyPr/>
          <a:lstStyle/>
          <a:p>
            <a:r>
              <a:rPr lang="en-US">
                <a:cs typeface="Calibri Light"/>
              </a:rPr>
              <a:t>Question 5</a:t>
            </a:r>
            <a:endParaRPr lang="en-US"/>
          </a:p>
        </p:txBody>
      </p:sp>
      <p:sp>
        <p:nvSpPr>
          <p:cNvPr id="5" name="TextBox 4">
            <a:extLst>
              <a:ext uri="{FF2B5EF4-FFF2-40B4-BE49-F238E27FC236}">
                <a16:creationId xmlns:a16="http://schemas.microsoft.com/office/drawing/2014/main" id="{D6E68614-5076-4CA4-A72C-512E586705F2}"/>
              </a:ext>
            </a:extLst>
          </p:cNvPr>
          <p:cNvSpPr txBox="1"/>
          <p:nvPr/>
        </p:nvSpPr>
        <p:spPr>
          <a:xfrm>
            <a:off x="782890" y="2452665"/>
            <a:ext cx="45354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cs typeface="Calibri"/>
            </a:endParaRPr>
          </a:p>
        </p:txBody>
      </p:sp>
      <p:sp>
        <p:nvSpPr>
          <p:cNvPr id="6" name="Content Placeholder 5">
            <a:extLst>
              <a:ext uri="{FF2B5EF4-FFF2-40B4-BE49-F238E27FC236}">
                <a16:creationId xmlns:a16="http://schemas.microsoft.com/office/drawing/2014/main" id="{DD7B025F-7EF3-4504-929A-44ACBD6EC5FE}"/>
              </a:ext>
            </a:extLst>
          </p:cNvPr>
          <p:cNvSpPr>
            <a:spLocks noGrp="1"/>
          </p:cNvSpPr>
          <p:nvPr>
            <p:ph idx="1"/>
          </p:nvPr>
        </p:nvSpPr>
        <p:spPr>
          <a:xfrm>
            <a:off x="1047492" y="2632808"/>
            <a:ext cx="8825659" cy="4228491"/>
          </a:xfrm>
        </p:spPr>
        <p:txBody>
          <a:bodyPr vert="horz" lIns="91440" tIns="45720" rIns="91440" bIns="45720" rtlCol="0" anchor="t">
            <a:normAutofit/>
          </a:bodyPr>
          <a:lstStyle/>
          <a:p>
            <a:r>
              <a:rPr lang="en-US" dirty="0">
                <a:ea typeface="+mn-lt"/>
                <a:cs typeface="+mn-lt"/>
              </a:rPr>
              <a:t>Why is </a:t>
            </a:r>
            <a:r>
              <a:rPr lang="en-US" dirty="0" err="1">
                <a:ea typeface="+mn-lt"/>
                <a:cs typeface="+mn-lt"/>
              </a:rPr>
              <a:t>esent</a:t>
            </a:r>
            <a:r>
              <a:rPr lang="en-US" dirty="0">
                <a:ea typeface="+mn-lt"/>
                <a:cs typeface="+mn-lt"/>
              </a:rPr>
              <a:t> a strong predictor of retention? </a:t>
            </a:r>
            <a:endParaRPr lang="en-US"/>
          </a:p>
          <a:p>
            <a:pPr lvl="1"/>
            <a:r>
              <a:rPr lang="en-US" dirty="0">
                <a:ea typeface="+mn-lt"/>
                <a:cs typeface="+mn-lt"/>
              </a:rPr>
              <a:t>There is a good chance that clients who have signed up for email will return to shop more</a:t>
            </a:r>
          </a:p>
          <a:p>
            <a:r>
              <a:rPr lang="en-US" dirty="0">
                <a:ea typeface="+mn-lt"/>
                <a:cs typeface="+mn-lt"/>
              </a:rPr>
              <a:t>Do you see any issues with using </a:t>
            </a:r>
            <a:r>
              <a:rPr lang="en-US" dirty="0" err="1">
                <a:ea typeface="+mn-lt"/>
                <a:cs typeface="+mn-lt"/>
              </a:rPr>
              <a:t>esent</a:t>
            </a:r>
            <a:r>
              <a:rPr lang="en-US" dirty="0">
                <a:ea typeface="+mn-lt"/>
                <a:cs typeface="+mn-lt"/>
              </a:rPr>
              <a:t> as a predictor for retention? </a:t>
            </a:r>
            <a:endParaRPr lang="en-US"/>
          </a:p>
          <a:p>
            <a:pPr lvl="1"/>
            <a:r>
              <a:rPr lang="en-US" dirty="0">
                <a:ea typeface="+mn-lt"/>
                <a:cs typeface="+mn-lt"/>
              </a:rPr>
              <a:t>Yes. There is an obvious notion that sending more emails will attract more customers, but it will only create frustration which will cause customers to mark the emails as SPAM.</a:t>
            </a:r>
          </a:p>
          <a:p>
            <a:r>
              <a:rPr lang="en-US" dirty="0">
                <a:ea typeface="+mn-lt"/>
                <a:cs typeface="+mn-lt"/>
              </a:rPr>
              <a:t>Recommend transformations of </a:t>
            </a:r>
            <a:r>
              <a:rPr lang="en-US" dirty="0" err="1">
                <a:ea typeface="+mn-lt"/>
                <a:cs typeface="+mn-lt"/>
              </a:rPr>
              <a:t>esent</a:t>
            </a:r>
            <a:r>
              <a:rPr lang="en-US" dirty="0">
                <a:ea typeface="+mn-lt"/>
                <a:cs typeface="+mn-lt"/>
              </a:rPr>
              <a:t> that can overcome the issues of using </a:t>
            </a:r>
            <a:r>
              <a:rPr lang="en-US" dirty="0" err="1">
                <a:ea typeface="+mn-lt"/>
                <a:cs typeface="+mn-lt"/>
              </a:rPr>
              <a:t>esent</a:t>
            </a:r>
            <a:r>
              <a:rPr lang="en-US" dirty="0">
                <a:ea typeface="+mn-lt"/>
                <a:cs typeface="+mn-lt"/>
              </a:rPr>
              <a:t> as a predictor</a:t>
            </a:r>
          </a:p>
          <a:p>
            <a:pPr lvl="1"/>
            <a:r>
              <a:rPr lang="en-US" dirty="0"/>
              <a:t>I would recommend using </a:t>
            </a:r>
            <a:r>
              <a:rPr lang="en-US" dirty="0" err="1"/>
              <a:t>eopenrate</a:t>
            </a:r>
            <a:r>
              <a:rPr lang="en-US" dirty="0"/>
              <a:t> or </a:t>
            </a:r>
            <a:r>
              <a:rPr lang="en-US" dirty="0" err="1"/>
              <a:t>eclickrate</a:t>
            </a:r>
            <a:r>
              <a:rPr lang="en-US" dirty="0"/>
              <a:t>. Those individuals are interacting with the emails that are being sent. </a:t>
            </a:r>
          </a:p>
        </p:txBody>
      </p:sp>
      <p:pic>
        <p:nvPicPr>
          <p:cNvPr id="3" name="Picture 3">
            <a:extLst>
              <a:ext uri="{FF2B5EF4-FFF2-40B4-BE49-F238E27FC236}">
                <a16:creationId xmlns:a16="http://schemas.microsoft.com/office/drawing/2014/main" id="{A87C6A5E-6DF4-426D-9EDE-11D66E388879}"/>
              </a:ext>
            </a:extLst>
          </p:cNvPr>
          <p:cNvPicPr>
            <a:picLocks noChangeAspect="1"/>
          </p:cNvPicPr>
          <p:nvPr/>
        </p:nvPicPr>
        <p:blipFill>
          <a:blip r:embed="rId3"/>
          <a:stretch>
            <a:fillRect/>
          </a:stretch>
        </p:blipFill>
        <p:spPr>
          <a:xfrm>
            <a:off x="9785388" y="2380021"/>
            <a:ext cx="2327979" cy="1676651"/>
          </a:xfrm>
          <a:prstGeom prst="rect">
            <a:avLst/>
          </a:prstGeom>
        </p:spPr>
      </p:pic>
      <p:pic>
        <p:nvPicPr>
          <p:cNvPr id="4" name="Picture 6" descr="Chart, box and whisker chart&#10;&#10;Description automatically generated">
            <a:extLst>
              <a:ext uri="{FF2B5EF4-FFF2-40B4-BE49-F238E27FC236}">
                <a16:creationId xmlns:a16="http://schemas.microsoft.com/office/drawing/2014/main" id="{A279F806-9442-4D55-A7AD-FC8D23ACCF70}"/>
              </a:ext>
            </a:extLst>
          </p:cNvPr>
          <p:cNvPicPr>
            <a:picLocks noChangeAspect="1"/>
          </p:cNvPicPr>
          <p:nvPr/>
        </p:nvPicPr>
        <p:blipFill>
          <a:blip r:embed="rId4"/>
          <a:stretch>
            <a:fillRect/>
          </a:stretch>
        </p:blipFill>
        <p:spPr>
          <a:xfrm>
            <a:off x="9717003" y="3867518"/>
            <a:ext cx="2332542" cy="1672089"/>
          </a:xfrm>
          <a:prstGeom prst="rect">
            <a:avLst/>
          </a:prstGeom>
        </p:spPr>
      </p:pic>
      <p:pic>
        <p:nvPicPr>
          <p:cNvPr id="7" name="Picture 7" descr="Chart, box and whisker chart&#10;&#10;Description automatically generated">
            <a:extLst>
              <a:ext uri="{FF2B5EF4-FFF2-40B4-BE49-F238E27FC236}">
                <a16:creationId xmlns:a16="http://schemas.microsoft.com/office/drawing/2014/main" id="{0D0D399C-7D96-460D-A0C9-BA20452AD4B1}"/>
              </a:ext>
            </a:extLst>
          </p:cNvPr>
          <p:cNvPicPr>
            <a:picLocks noChangeAspect="1"/>
          </p:cNvPicPr>
          <p:nvPr/>
        </p:nvPicPr>
        <p:blipFill>
          <a:blip r:embed="rId5"/>
          <a:stretch>
            <a:fillRect/>
          </a:stretch>
        </p:blipFill>
        <p:spPr>
          <a:xfrm>
            <a:off x="9685648" y="5323076"/>
            <a:ext cx="2337105" cy="1535202"/>
          </a:xfrm>
          <a:prstGeom prst="rect">
            <a:avLst/>
          </a:prstGeom>
        </p:spPr>
      </p:pic>
    </p:spTree>
    <p:extLst>
      <p:ext uri="{BB962C8B-B14F-4D97-AF65-F5344CB8AC3E}">
        <p14:creationId xmlns:p14="http://schemas.microsoft.com/office/powerpoint/2010/main" val="125207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9234-6543-4112-A6C0-A6023C078244}"/>
              </a:ext>
            </a:extLst>
          </p:cNvPr>
          <p:cNvSpPr>
            <a:spLocks noGrp="1"/>
          </p:cNvSpPr>
          <p:nvPr>
            <p:ph type="title"/>
          </p:nvPr>
        </p:nvSpPr>
        <p:spPr/>
        <p:txBody>
          <a:bodyPr/>
          <a:lstStyle/>
          <a:p>
            <a:r>
              <a:rPr lang="en-US"/>
              <a:t>Model With Transformed </a:t>
            </a:r>
            <a:r>
              <a:rPr lang="en-US" err="1"/>
              <a:t>Esent</a:t>
            </a:r>
            <a:r>
              <a:rPr lang="en-US"/>
              <a:t> Variable</a:t>
            </a:r>
          </a:p>
        </p:txBody>
      </p:sp>
      <p:sp>
        <p:nvSpPr>
          <p:cNvPr id="4" name="TextBox 3">
            <a:extLst>
              <a:ext uri="{FF2B5EF4-FFF2-40B4-BE49-F238E27FC236}">
                <a16:creationId xmlns:a16="http://schemas.microsoft.com/office/drawing/2014/main" id="{956825C1-7A07-430C-9CFE-462354E925D8}"/>
              </a:ext>
            </a:extLst>
          </p:cNvPr>
          <p:cNvSpPr txBox="1"/>
          <p:nvPr/>
        </p:nvSpPr>
        <p:spPr>
          <a:xfrm>
            <a:off x="465015" y="2047630"/>
            <a:ext cx="47947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Equation</a:t>
            </a:r>
            <a:r>
              <a:rPr lang="en-US"/>
              <a:t>: </a:t>
            </a:r>
          </a:p>
          <a:p>
            <a:r>
              <a:rPr lang="en-US">
                <a:ea typeface="+mn-lt"/>
                <a:cs typeface="+mn-lt"/>
              </a:rPr>
              <a:t>retained = </a:t>
            </a:r>
            <a:r>
              <a:rPr lang="en-US" err="1">
                <a:ea typeface="+mn-lt"/>
                <a:cs typeface="+mn-lt"/>
              </a:rPr>
              <a:t>esentLog</a:t>
            </a:r>
            <a:r>
              <a:rPr lang="en-US">
                <a:ea typeface="+mn-lt"/>
                <a:cs typeface="+mn-lt"/>
              </a:rPr>
              <a:t> + </a:t>
            </a:r>
            <a:r>
              <a:rPr lang="en-US" err="1">
                <a:ea typeface="+mn-lt"/>
                <a:cs typeface="+mn-lt"/>
              </a:rPr>
              <a:t>eclickrate</a:t>
            </a:r>
            <a:r>
              <a:rPr lang="en-US">
                <a:ea typeface="+mn-lt"/>
                <a:cs typeface="+mn-lt"/>
              </a:rPr>
              <a:t> + </a:t>
            </a:r>
            <a:r>
              <a:rPr lang="en-US" err="1">
                <a:ea typeface="+mn-lt"/>
                <a:cs typeface="+mn-lt"/>
              </a:rPr>
              <a:t>avgorder</a:t>
            </a:r>
            <a:r>
              <a:rPr lang="en-US">
                <a:ea typeface="+mn-lt"/>
                <a:cs typeface="+mn-lt"/>
              </a:rPr>
              <a:t> + </a:t>
            </a:r>
            <a:r>
              <a:rPr lang="en-US" err="1">
                <a:ea typeface="+mn-lt"/>
                <a:cs typeface="+mn-lt"/>
              </a:rPr>
              <a:t>ordfreq</a:t>
            </a:r>
            <a:r>
              <a:rPr lang="en-US">
                <a:ea typeface="+mn-lt"/>
                <a:cs typeface="+mn-lt"/>
              </a:rPr>
              <a:t> + paperless + </a:t>
            </a:r>
            <a:endParaRPr lang="en-US"/>
          </a:p>
          <a:p>
            <a:r>
              <a:rPr lang="en-US">
                <a:ea typeface="+mn-lt"/>
                <a:cs typeface="+mn-lt"/>
              </a:rPr>
              <a:t>    refill + doorstep + </a:t>
            </a:r>
            <a:r>
              <a:rPr lang="en-US" err="1">
                <a:ea typeface="+mn-lt"/>
                <a:cs typeface="+mn-lt"/>
              </a:rPr>
              <a:t>isWeekend</a:t>
            </a:r>
            <a:endParaRPr lang="en-US" err="1"/>
          </a:p>
        </p:txBody>
      </p:sp>
      <p:pic>
        <p:nvPicPr>
          <p:cNvPr id="5" name="Picture 5" descr="Text&#10;&#10;Description automatically generated">
            <a:extLst>
              <a:ext uri="{FF2B5EF4-FFF2-40B4-BE49-F238E27FC236}">
                <a16:creationId xmlns:a16="http://schemas.microsoft.com/office/drawing/2014/main" id="{4C43D916-B5CC-47AD-BCA9-40D7A400098B}"/>
              </a:ext>
            </a:extLst>
          </p:cNvPr>
          <p:cNvPicPr>
            <a:picLocks noChangeAspect="1"/>
          </p:cNvPicPr>
          <p:nvPr/>
        </p:nvPicPr>
        <p:blipFill>
          <a:blip r:embed="rId2"/>
          <a:stretch>
            <a:fillRect/>
          </a:stretch>
        </p:blipFill>
        <p:spPr>
          <a:xfrm>
            <a:off x="425938" y="3146564"/>
            <a:ext cx="4325815" cy="1786026"/>
          </a:xfrm>
          <a:prstGeom prst="rect">
            <a:avLst/>
          </a:prstGeom>
        </p:spPr>
      </p:pic>
      <p:graphicFrame>
        <p:nvGraphicFramePr>
          <p:cNvPr id="7" name="Table 6">
            <a:extLst>
              <a:ext uri="{FF2B5EF4-FFF2-40B4-BE49-F238E27FC236}">
                <a16:creationId xmlns:a16="http://schemas.microsoft.com/office/drawing/2014/main" id="{274DA01E-27AE-468E-8FED-3474D67AC0F8}"/>
              </a:ext>
            </a:extLst>
          </p:cNvPr>
          <p:cNvGraphicFramePr>
            <a:graphicFrameLocks noGrp="1"/>
          </p:cNvGraphicFramePr>
          <p:nvPr>
            <p:extLst>
              <p:ext uri="{D42A27DB-BD31-4B8C-83A1-F6EECF244321}">
                <p14:modId xmlns:p14="http://schemas.microsoft.com/office/powerpoint/2010/main" val="360005015"/>
              </p:ext>
            </p:extLst>
          </p:nvPr>
        </p:nvGraphicFramePr>
        <p:xfrm>
          <a:off x="6223000" y="2889250"/>
          <a:ext cx="5594802" cy="1736694"/>
        </p:xfrm>
        <a:graphic>
          <a:graphicData uri="http://schemas.openxmlformats.org/drawingml/2006/table">
            <a:tbl>
              <a:tblPr firstRow="1" bandRow="1">
                <a:tableStyleId>{5C22544A-7EE6-4342-B048-85BDC9FD1C3A}</a:tableStyleId>
              </a:tblPr>
              <a:tblGrid>
                <a:gridCol w="1864934">
                  <a:extLst>
                    <a:ext uri="{9D8B030D-6E8A-4147-A177-3AD203B41FA5}">
                      <a16:colId xmlns:a16="http://schemas.microsoft.com/office/drawing/2014/main" val="1815249827"/>
                    </a:ext>
                  </a:extLst>
                </a:gridCol>
                <a:gridCol w="1864934">
                  <a:extLst>
                    <a:ext uri="{9D8B030D-6E8A-4147-A177-3AD203B41FA5}">
                      <a16:colId xmlns:a16="http://schemas.microsoft.com/office/drawing/2014/main" val="1397425597"/>
                    </a:ext>
                  </a:extLst>
                </a:gridCol>
                <a:gridCol w="1864934">
                  <a:extLst>
                    <a:ext uri="{9D8B030D-6E8A-4147-A177-3AD203B41FA5}">
                      <a16:colId xmlns:a16="http://schemas.microsoft.com/office/drawing/2014/main" val="1993165072"/>
                    </a:ext>
                  </a:extLst>
                </a:gridCol>
              </a:tblGrid>
              <a:tr h="650875">
                <a:tc>
                  <a:txBody>
                    <a:bodyPr/>
                    <a:lstStyle/>
                    <a:p>
                      <a:endParaRPr lang="en-US"/>
                    </a:p>
                  </a:txBody>
                  <a:tcPr/>
                </a:tc>
                <a:tc>
                  <a:txBody>
                    <a:bodyPr/>
                    <a:lstStyle/>
                    <a:p>
                      <a:r>
                        <a:rPr lang="en-US"/>
                        <a:t>Predicted Not Retained</a:t>
                      </a:r>
                    </a:p>
                  </a:txBody>
                  <a:tcPr/>
                </a:tc>
                <a:tc>
                  <a:txBody>
                    <a:bodyPr/>
                    <a:lstStyle/>
                    <a:p>
                      <a:pPr lvl="0">
                        <a:buNone/>
                      </a:pPr>
                      <a:r>
                        <a:rPr lang="en-US"/>
                        <a:t>Predicted Retain</a:t>
                      </a:r>
                    </a:p>
                  </a:txBody>
                  <a:tcPr/>
                </a:tc>
                <a:extLst>
                  <a:ext uri="{0D108BD9-81ED-4DB2-BD59-A6C34878D82A}">
                    <a16:rowId xmlns:a16="http://schemas.microsoft.com/office/drawing/2014/main" val="543276418"/>
                  </a:ext>
                </a:extLst>
              </a:tr>
              <a:tr h="650875">
                <a:tc>
                  <a:txBody>
                    <a:bodyPr/>
                    <a:lstStyle/>
                    <a:p>
                      <a:r>
                        <a:rPr lang="en-US"/>
                        <a:t>Actual Not Retained</a:t>
                      </a:r>
                    </a:p>
                  </a:txBody>
                  <a:tcPr/>
                </a:tc>
                <a:tc>
                  <a:txBody>
                    <a:bodyPr/>
                    <a:lstStyle/>
                    <a:p>
                      <a:pPr lvl="0">
                        <a:buNone/>
                      </a:pPr>
                      <a:r>
                        <a:rPr lang="en-US"/>
                        <a:t>1034</a:t>
                      </a:r>
                    </a:p>
                  </a:txBody>
                  <a:tcPr/>
                </a:tc>
                <a:tc>
                  <a:txBody>
                    <a:bodyPr/>
                    <a:lstStyle/>
                    <a:p>
                      <a:pPr lvl="0">
                        <a:buNone/>
                      </a:pPr>
                      <a:r>
                        <a:rPr lang="en-US"/>
                        <a:t>253</a:t>
                      </a:r>
                    </a:p>
                  </a:txBody>
                  <a:tcPr/>
                </a:tc>
                <a:extLst>
                  <a:ext uri="{0D108BD9-81ED-4DB2-BD59-A6C34878D82A}">
                    <a16:rowId xmlns:a16="http://schemas.microsoft.com/office/drawing/2014/main" val="4151242851"/>
                  </a:ext>
                </a:extLst>
              </a:tr>
              <a:tr h="434944">
                <a:tc>
                  <a:txBody>
                    <a:bodyPr/>
                    <a:lstStyle/>
                    <a:p>
                      <a:pPr lvl="0">
                        <a:buNone/>
                      </a:pPr>
                      <a:r>
                        <a:rPr lang="en-US"/>
                        <a:t>Actual Retain</a:t>
                      </a:r>
                    </a:p>
                  </a:txBody>
                  <a:tcPr/>
                </a:tc>
                <a:tc>
                  <a:txBody>
                    <a:bodyPr/>
                    <a:lstStyle/>
                    <a:p>
                      <a:pPr lvl="0">
                        <a:buNone/>
                      </a:pPr>
                      <a:r>
                        <a:rPr lang="en-US"/>
                        <a:t>86</a:t>
                      </a:r>
                    </a:p>
                  </a:txBody>
                  <a:tcPr/>
                </a:tc>
                <a:tc>
                  <a:txBody>
                    <a:bodyPr/>
                    <a:lstStyle/>
                    <a:p>
                      <a:pPr lvl="0">
                        <a:buNone/>
                      </a:pPr>
                      <a:r>
                        <a:rPr lang="en-US"/>
                        <a:t>4849</a:t>
                      </a:r>
                    </a:p>
                  </a:txBody>
                  <a:tcPr/>
                </a:tc>
                <a:extLst>
                  <a:ext uri="{0D108BD9-81ED-4DB2-BD59-A6C34878D82A}">
                    <a16:rowId xmlns:a16="http://schemas.microsoft.com/office/drawing/2014/main" val="1780116624"/>
                  </a:ext>
                </a:extLst>
              </a:tr>
            </a:tbl>
          </a:graphicData>
        </a:graphic>
      </p:graphicFrame>
      <p:sp>
        <p:nvSpPr>
          <p:cNvPr id="9" name="TextBox 8">
            <a:extLst>
              <a:ext uri="{FF2B5EF4-FFF2-40B4-BE49-F238E27FC236}">
                <a16:creationId xmlns:a16="http://schemas.microsoft.com/office/drawing/2014/main" id="{86ED52DD-7323-410F-B870-44B4308CEEE6}"/>
              </a:ext>
            </a:extLst>
          </p:cNvPr>
          <p:cNvSpPr txBox="1"/>
          <p:nvPr/>
        </p:nvSpPr>
        <p:spPr>
          <a:xfrm>
            <a:off x="7891463" y="24622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Confusion Matrix</a:t>
            </a:r>
          </a:p>
        </p:txBody>
      </p:sp>
      <p:sp>
        <p:nvSpPr>
          <p:cNvPr id="10" name="TextBox 9">
            <a:extLst>
              <a:ext uri="{FF2B5EF4-FFF2-40B4-BE49-F238E27FC236}">
                <a16:creationId xmlns:a16="http://schemas.microsoft.com/office/drawing/2014/main" id="{35D31944-A321-4E1D-A438-4545701DC148}"/>
              </a:ext>
            </a:extLst>
          </p:cNvPr>
          <p:cNvSpPr txBox="1"/>
          <p:nvPr/>
        </p:nvSpPr>
        <p:spPr>
          <a:xfrm>
            <a:off x="425939" y="4870939"/>
            <a:ext cx="27431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ea typeface="+mn-lt"/>
                <a:cs typeface="+mn-lt"/>
              </a:rPr>
              <a:t>Model Stats</a:t>
            </a:r>
          </a:p>
          <a:p>
            <a:r>
              <a:rPr lang="en-US">
                <a:ea typeface="+mn-lt"/>
                <a:cs typeface="+mn-lt"/>
              </a:rPr>
              <a:t>Hit Rate: 94.5516</a:t>
            </a:r>
            <a:endParaRPr lang="en-US"/>
          </a:p>
          <a:p>
            <a:r>
              <a:rPr lang="en-US">
                <a:ea typeface="+mn-lt"/>
                <a:cs typeface="+mn-lt"/>
              </a:rPr>
              <a:t>Recall: 98.2573</a:t>
            </a:r>
            <a:endParaRPr lang="en-US"/>
          </a:p>
          <a:p>
            <a:r>
              <a:rPr lang="en-US">
                <a:ea typeface="+mn-lt"/>
                <a:cs typeface="+mn-lt"/>
              </a:rPr>
              <a:t>True Negative Rate: 80.3419</a:t>
            </a:r>
            <a:endParaRPr lang="en-US"/>
          </a:p>
          <a:p>
            <a:r>
              <a:rPr lang="en-US">
                <a:ea typeface="+mn-lt"/>
                <a:cs typeface="+mn-lt"/>
              </a:rPr>
              <a:t>Precision: 95.0412</a:t>
            </a:r>
            <a:endParaRPr lang="en-US"/>
          </a:p>
          <a:p>
            <a:r>
              <a:rPr lang="en-US">
                <a:ea typeface="+mn-lt"/>
                <a:cs typeface="+mn-lt"/>
              </a:rPr>
              <a:t>F Score: 0.9662</a:t>
            </a:r>
            <a:endParaRPr lang="en-US"/>
          </a:p>
        </p:txBody>
      </p:sp>
    </p:spTree>
    <p:extLst>
      <p:ext uri="{BB962C8B-B14F-4D97-AF65-F5344CB8AC3E}">
        <p14:creationId xmlns:p14="http://schemas.microsoft.com/office/powerpoint/2010/main" val="318790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0DE8-4F03-46E4-9400-752D4772E608}"/>
              </a:ext>
            </a:extLst>
          </p:cNvPr>
          <p:cNvSpPr>
            <a:spLocks noGrp="1"/>
          </p:cNvSpPr>
          <p:nvPr>
            <p:ph type="title"/>
          </p:nvPr>
        </p:nvSpPr>
        <p:spPr/>
        <p:txBody>
          <a:bodyPr/>
          <a:lstStyle/>
          <a:p>
            <a:r>
              <a:rPr lang="en-US">
                <a:cs typeface="Calibri Light"/>
              </a:rPr>
              <a:t>Question 6</a:t>
            </a:r>
          </a:p>
        </p:txBody>
      </p:sp>
      <p:sp>
        <p:nvSpPr>
          <p:cNvPr id="3" name="Content Placeholder 2">
            <a:extLst>
              <a:ext uri="{FF2B5EF4-FFF2-40B4-BE49-F238E27FC236}">
                <a16:creationId xmlns:a16="http://schemas.microsoft.com/office/drawing/2014/main" id="{4E27F5AA-F43B-4187-BD3D-99DF481C4F79}"/>
              </a:ext>
            </a:extLst>
          </p:cNvPr>
          <p:cNvSpPr>
            <a:spLocks noGrp="1"/>
          </p:cNvSpPr>
          <p:nvPr>
            <p:ph idx="1"/>
          </p:nvPr>
        </p:nvSpPr>
        <p:spPr>
          <a:xfrm>
            <a:off x="850154" y="2314743"/>
            <a:ext cx="9916521" cy="4330698"/>
          </a:xfrm>
        </p:spPr>
        <p:txBody>
          <a:bodyPr vert="horz" lIns="91440" tIns="45720" rIns="91440" bIns="45720" rtlCol="0" anchor="t">
            <a:noAutofit/>
          </a:bodyPr>
          <a:lstStyle/>
          <a:p>
            <a:endParaRPr lang="en-US" sz="800">
              <a:cs typeface="Calibri"/>
            </a:endParaRPr>
          </a:p>
          <a:p>
            <a:endParaRPr lang="en-US">
              <a:cs typeface="Calibri"/>
            </a:endParaRPr>
          </a:p>
          <a:p>
            <a:endParaRPr lang="en-US">
              <a:cs typeface="Calibri"/>
            </a:endParaRPr>
          </a:p>
        </p:txBody>
      </p:sp>
      <p:sp>
        <p:nvSpPr>
          <p:cNvPr id="4" name="TextBox 3">
            <a:extLst>
              <a:ext uri="{FF2B5EF4-FFF2-40B4-BE49-F238E27FC236}">
                <a16:creationId xmlns:a16="http://schemas.microsoft.com/office/drawing/2014/main" id="{CF4BF4D2-47E0-4E50-8A4A-70A7A6FDABBC}"/>
              </a:ext>
            </a:extLst>
          </p:cNvPr>
          <p:cNvSpPr txBox="1"/>
          <p:nvPr/>
        </p:nvSpPr>
        <p:spPr>
          <a:xfrm>
            <a:off x="1101013" y="2516156"/>
            <a:ext cx="960119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ea typeface="+mn-lt"/>
                <a:cs typeface="+mn-lt"/>
              </a:rPr>
              <a:t>Does the sign of the coefficients for </a:t>
            </a:r>
            <a:r>
              <a:rPr lang="en-US" dirty="0" err="1">
                <a:ea typeface="+mn-lt"/>
                <a:cs typeface="+mn-lt"/>
              </a:rPr>
              <a:t>avgorder</a:t>
            </a:r>
            <a:r>
              <a:rPr lang="en-US" dirty="0">
                <a:ea typeface="+mn-lt"/>
                <a:cs typeface="+mn-lt"/>
              </a:rPr>
              <a:t>, </a:t>
            </a:r>
            <a:r>
              <a:rPr lang="en-US" dirty="0" err="1">
                <a:ea typeface="+mn-lt"/>
                <a:cs typeface="+mn-lt"/>
              </a:rPr>
              <a:t>ordfreq</a:t>
            </a:r>
            <a:r>
              <a:rPr lang="en-US" dirty="0">
                <a:ea typeface="+mn-lt"/>
                <a:cs typeface="+mn-lt"/>
              </a:rPr>
              <a:t>, and weekend make sense?</a:t>
            </a:r>
            <a:endParaRPr lang="en-US" dirty="0"/>
          </a:p>
          <a:p>
            <a:pPr marL="742950" lvl="1" indent="-285750">
              <a:buFont typeface="Wingdings"/>
              <a:buChar char="Ø"/>
            </a:pPr>
            <a:r>
              <a:rPr lang="en-US" dirty="0" err="1">
                <a:ea typeface="+mn-lt"/>
                <a:cs typeface="+mn-lt"/>
              </a:rPr>
              <a:t>Avgorder</a:t>
            </a:r>
            <a:r>
              <a:rPr lang="en-US" dirty="0">
                <a:ea typeface="+mn-lt"/>
                <a:cs typeface="+mn-lt"/>
              </a:rPr>
              <a:t> = -0.0021512 (Negative)</a:t>
            </a:r>
          </a:p>
          <a:p>
            <a:pPr marL="742950" lvl="1" indent="-285750">
              <a:buFont typeface="Wingdings"/>
              <a:buChar char="Ø"/>
            </a:pPr>
            <a:r>
              <a:rPr lang="en-US" dirty="0" err="1">
                <a:ea typeface="+mn-lt"/>
                <a:cs typeface="+mn-lt"/>
              </a:rPr>
              <a:t>Ordfreq</a:t>
            </a:r>
            <a:r>
              <a:rPr lang="en-US" dirty="0">
                <a:ea typeface="+mn-lt"/>
                <a:cs typeface="+mn-lt"/>
              </a:rPr>
              <a:t> = -0.7118503 (Negative)</a:t>
            </a:r>
          </a:p>
          <a:p>
            <a:pPr marL="742950" lvl="1" indent="-285750">
              <a:buFont typeface="Wingdings"/>
              <a:buChar char="Ø"/>
            </a:pPr>
            <a:r>
              <a:rPr lang="en-US" dirty="0">
                <a:ea typeface="+mn-lt"/>
                <a:cs typeface="+mn-lt"/>
              </a:rPr>
              <a:t>Weekend = 0.2888641 (Positive)</a:t>
            </a:r>
          </a:p>
          <a:p>
            <a:pPr marL="1200150" lvl="2" indent="-285750">
              <a:buFont typeface="Wingdings"/>
              <a:buChar char="Ø"/>
            </a:pPr>
            <a:endParaRPr lang="en-US" dirty="0">
              <a:ea typeface="+mn-lt"/>
              <a:cs typeface="+mn-lt"/>
            </a:endParaRPr>
          </a:p>
          <a:p>
            <a:pPr marL="285750" indent="-285750">
              <a:buFont typeface="Wingdings"/>
              <a:buChar char="Ø"/>
            </a:pPr>
            <a:r>
              <a:rPr lang="en-US" dirty="0">
                <a:ea typeface="+mn-lt"/>
                <a:cs typeface="+mn-lt"/>
              </a:rPr>
              <a:t>What consumer behavior explanation can you provide for the sign of these</a:t>
            </a:r>
            <a:br>
              <a:rPr lang="en-US" dirty="0">
                <a:ea typeface="+mn-lt"/>
                <a:cs typeface="+mn-lt"/>
              </a:rPr>
            </a:br>
            <a:r>
              <a:rPr lang="en-US" dirty="0">
                <a:ea typeface="+mn-lt"/>
                <a:cs typeface="+mn-lt"/>
              </a:rPr>
              <a:t>coefficients?</a:t>
            </a:r>
          </a:p>
          <a:p>
            <a:pPr marL="742950" lvl="1" indent="-285750">
              <a:buFont typeface="Wingdings"/>
              <a:buChar char="Ø"/>
            </a:pPr>
            <a:r>
              <a:rPr lang="en-US" dirty="0"/>
              <a:t>Customers are more likely to not be retained if their orders are larger</a:t>
            </a:r>
          </a:p>
          <a:p>
            <a:pPr marL="742950" lvl="1" indent="-285750">
              <a:buFont typeface="Wingdings"/>
              <a:buChar char="Ø"/>
            </a:pPr>
            <a:r>
              <a:rPr lang="en-US" dirty="0"/>
              <a:t>Customers approaching their lifetime value are more likely not to be retained</a:t>
            </a:r>
          </a:p>
          <a:p>
            <a:pPr marL="742950" lvl="1" indent="-285750">
              <a:buFont typeface="Wingdings"/>
              <a:buChar char="Ø"/>
            </a:pPr>
            <a:r>
              <a:rPr lang="en-US" dirty="0"/>
              <a:t>Customers with a favorite delivery day on the weekend are more likely to be retained because they are signed up for scheduled delivery service</a:t>
            </a:r>
          </a:p>
        </p:txBody>
      </p:sp>
    </p:spTree>
    <p:extLst>
      <p:ext uri="{BB962C8B-B14F-4D97-AF65-F5344CB8AC3E}">
        <p14:creationId xmlns:p14="http://schemas.microsoft.com/office/powerpoint/2010/main" val="2975830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3DB0-36D3-4F80-95C0-142F54C1E4BB}"/>
              </a:ext>
            </a:extLst>
          </p:cNvPr>
          <p:cNvSpPr>
            <a:spLocks noGrp="1"/>
          </p:cNvSpPr>
          <p:nvPr>
            <p:ph type="title"/>
          </p:nvPr>
        </p:nvSpPr>
        <p:spPr/>
        <p:txBody>
          <a:bodyPr/>
          <a:lstStyle/>
          <a:p>
            <a:r>
              <a:rPr lang="en-US"/>
              <a:t>Question 7</a:t>
            </a:r>
          </a:p>
        </p:txBody>
      </p:sp>
      <p:sp>
        <p:nvSpPr>
          <p:cNvPr id="3" name="Content Placeholder 2">
            <a:extLst>
              <a:ext uri="{FF2B5EF4-FFF2-40B4-BE49-F238E27FC236}">
                <a16:creationId xmlns:a16="http://schemas.microsoft.com/office/drawing/2014/main" id="{93FC0BE7-31B0-4BDA-AA67-210FD795E244}"/>
              </a:ext>
            </a:extLst>
          </p:cNvPr>
          <p:cNvSpPr>
            <a:spLocks noGrp="1"/>
          </p:cNvSpPr>
          <p:nvPr>
            <p:ph idx="1"/>
          </p:nvPr>
        </p:nvSpPr>
        <p:spPr/>
        <p:txBody>
          <a:bodyPr vert="horz" lIns="91440" tIns="45720" rIns="91440" bIns="45720" rtlCol="0" anchor="t">
            <a:normAutofit/>
          </a:bodyPr>
          <a:lstStyle/>
          <a:p>
            <a:r>
              <a:rPr lang="en-US" dirty="0">
                <a:ea typeface="+mn-lt"/>
                <a:cs typeface="+mn-lt"/>
              </a:rPr>
              <a:t>What are your recommendations to Relay Foods Management for improving their customer retention?</a:t>
            </a:r>
          </a:p>
          <a:p>
            <a:pPr lvl="1"/>
            <a:r>
              <a:rPr lang="en-US" dirty="0"/>
              <a:t>Focus on getting customers subscribed to their services</a:t>
            </a:r>
          </a:p>
          <a:p>
            <a:pPr lvl="2"/>
            <a:r>
              <a:rPr lang="en-US" dirty="0"/>
              <a:t>Customers subscribed to paperless communication</a:t>
            </a:r>
          </a:p>
          <a:p>
            <a:pPr lvl="2"/>
            <a:r>
              <a:rPr lang="en-US" dirty="0"/>
              <a:t>Customers subscribed for doorstep delivery</a:t>
            </a:r>
          </a:p>
          <a:p>
            <a:pPr lvl="2"/>
            <a:r>
              <a:rPr lang="en-US" dirty="0"/>
              <a:t>Customers subscribed to automatic refill</a:t>
            </a:r>
          </a:p>
        </p:txBody>
      </p:sp>
    </p:spTree>
    <p:extLst>
      <p:ext uri="{BB962C8B-B14F-4D97-AF65-F5344CB8AC3E}">
        <p14:creationId xmlns:p14="http://schemas.microsoft.com/office/powerpoint/2010/main" val="2176976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fc66adb-4aea-4f84-9792-f8c6f04b40b1">
      <UserInfo>
        <DisplayName>John Andrew Petersen</DisplayName>
        <AccountId>16</AccountId>
        <AccountType/>
      </UserInfo>
      <UserInfo>
        <DisplayName>Jay Atkins</DisplayName>
        <AccountId>15</AccountId>
        <AccountType/>
      </UserInfo>
      <UserInfo>
        <DisplayName>Alexander Noonan</DisplayName>
        <AccountId>11</AccountId>
        <AccountType/>
      </UserInfo>
      <UserInfo>
        <DisplayName>Gavin Scott</DisplayName>
        <AccountId>13</AccountId>
        <AccountType/>
      </UserInfo>
      <UserInfo>
        <DisplayName>Nicholas Lichtsinn</DisplayName>
        <AccountId>14</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25A2384954164EB7A766320453A585" ma:contentTypeVersion="6" ma:contentTypeDescription="Create a new document." ma:contentTypeScope="" ma:versionID="e4a75ba494ee92daa7461fafaa582915">
  <xsd:schema xmlns:xsd="http://www.w3.org/2001/XMLSchema" xmlns:xs="http://www.w3.org/2001/XMLSchema" xmlns:p="http://schemas.microsoft.com/office/2006/metadata/properties" xmlns:ns2="64a820d0-4b78-4c01-92fd-e8c1d8c82fbd" xmlns:ns3="8fc66adb-4aea-4f84-9792-f8c6f04b40b1" targetNamespace="http://schemas.microsoft.com/office/2006/metadata/properties" ma:root="true" ma:fieldsID="e6e8fddb049de0eb223f60253ed94c00" ns2:_="" ns3:_="">
    <xsd:import namespace="64a820d0-4b78-4c01-92fd-e8c1d8c82fbd"/>
    <xsd:import namespace="8fc66adb-4aea-4f84-9792-f8c6f04b40b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a820d0-4b78-4c01-92fd-e8c1d8c82f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c66adb-4aea-4f84-9792-f8c6f04b40b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70CFC9-E0AD-41F0-BE86-232420935041}">
  <ds:schemaRefs>
    <ds:schemaRef ds:uri="8fc66adb-4aea-4f84-9792-f8c6f04b40b1"/>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17CD0F0-EEA4-4F90-B9B3-083269AAFB6A}">
  <ds:schemaRefs>
    <ds:schemaRef ds:uri="64a820d0-4b78-4c01-92fd-e8c1d8c82fbd"/>
    <ds:schemaRef ds:uri="8fc66adb-4aea-4f84-9792-f8c6f04b40b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8233D0C-1E98-4327-90A5-85731CF5E0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3</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Retail Relay Homework 2 </vt:lpstr>
      <vt:lpstr>Model 1</vt:lpstr>
      <vt:lpstr>Model 2</vt:lpstr>
      <vt:lpstr>Model 3  </vt:lpstr>
      <vt:lpstr>Model 4 </vt:lpstr>
      <vt:lpstr>Question 5</vt:lpstr>
      <vt:lpstr>Model With Transformed Esent Variable</vt:lpstr>
      <vt:lpstr>Question 6</vt:lpstr>
      <vt:lpstr>Question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215</cp:revision>
  <dcterms:created xsi:type="dcterms:W3CDTF">2022-01-20T23:23:13Z</dcterms:created>
  <dcterms:modified xsi:type="dcterms:W3CDTF">2022-02-23T17:52:18Z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0x010100B025A2384954164EB7A766320453A585</vt:lpwstr>
  </property>
</Properties>
</file>