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63" r:id="rId2"/>
    <p:sldId id="264" r:id="rId3"/>
    <p:sldId id="269" r:id="rId4"/>
    <p:sldId id="270" r:id="rId5"/>
    <p:sldId id="258" r:id="rId6"/>
    <p:sldId id="265" r:id="rId7"/>
    <p:sldId id="266" r:id="rId8"/>
    <p:sldId id="272" r:id="rId9"/>
    <p:sldId id="267" r:id="rId10"/>
    <p:sldId id="268"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55" d="100"/>
          <a:sy n="155" d="100"/>
        </p:scale>
        <p:origin x="16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97A08-6E07-4385-9267-9A7159F6C01E}"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45C61-823C-41B1-A731-0B45C2D264D6}" type="slidenum">
              <a:rPr lang="en-US" smtClean="0"/>
              <a:t>‹#›</a:t>
            </a:fld>
            <a:endParaRPr lang="en-US"/>
          </a:p>
        </p:txBody>
      </p:sp>
    </p:spTree>
    <p:extLst>
      <p:ext uri="{BB962C8B-B14F-4D97-AF65-F5344CB8AC3E}">
        <p14:creationId xmlns:p14="http://schemas.microsoft.com/office/powerpoint/2010/main" val="105131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B833B09-3C26-412E-86BA-C26C46FC5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AA5CD3A8-DDFA-4911-993A-0C3230A7D083}" type="slidenum">
              <a:rPr lang="en-US" altLang="en-US" sz="1200"/>
              <a:pPr/>
              <a:t>1</a:t>
            </a:fld>
            <a:endParaRPr lang="en-US" altLang="en-US" sz="1200"/>
          </a:p>
        </p:txBody>
      </p:sp>
      <p:sp>
        <p:nvSpPr>
          <p:cNvPr id="16386" name="Rectangle 2">
            <a:extLst>
              <a:ext uri="{FF2B5EF4-FFF2-40B4-BE49-F238E27FC236}">
                <a16:creationId xmlns:a16="http://schemas.microsoft.com/office/drawing/2014/main" id="{0DC4A3DB-7BD8-45F7-AAEF-AFE3ADA0FB58}"/>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16387" name="Rectangle 3">
            <a:extLst>
              <a:ext uri="{FF2B5EF4-FFF2-40B4-BE49-F238E27FC236}">
                <a16:creationId xmlns:a16="http://schemas.microsoft.com/office/drawing/2014/main" id="{69F00B2A-B49A-41AC-9EA5-E31B6AA772A5}"/>
              </a:ext>
            </a:extLst>
          </p:cNvPr>
          <p:cNvSpPr>
            <a:spLocks noGrp="1" noRot="1" noChangeAspect="1" noChangeArrowheads="1" noTextEdit="1"/>
          </p:cNvSpPr>
          <p:nvPr>
            <p:ph type="sldImg"/>
          </p:nvPr>
        </p:nvSpPr>
        <p:spPr>
          <a:xfrm>
            <a:off x="438150" y="709613"/>
            <a:ext cx="6138863" cy="34544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089">
              <a:spcBef>
                <a:spcPct val="30000"/>
              </a:spcBef>
              <a:defRPr sz="1200">
                <a:solidFill>
                  <a:schemeClr val="tx1"/>
                </a:solidFill>
                <a:latin typeface="Times New Roman" pitchFamily="18" charset="0"/>
              </a:defRPr>
            </a:lvl1pPr>
            <a:lvl2pPr marL="742048" indent="-285284" defTabSz="915089">
              <a:spcBef>
                <a:spcPct val="30000"/>
              </a:spcBef>
              <a:defRPr sz="1200">
                <a:solidFill>
                  <a:schemeClr val="tx1"/>
                </a:solidFill>
                <a:latin typeface="Times New Roman" pitchFamily="18" charset="0"/>
              </a:defRPr>
            </a:lvl2pPr>
            <a:lvl3pPr marL="1142693" indent="-227603" defTabSz="915089">
              <a:spcBef>
                <a:spcPct val="30000"/>
              </a:spcBef>
              <a:defRPr sz="1200">
                <a:solidFill>
                  <a:schemeClr val="tx1"/>
                </a:solidFill>
                <a:latin typeface="Times New Roman" pitchFamily="18" charset="0"/>
              </a:defRPr>
            </a:lvl3pPr>
            <a:lvl4pPr marL="1599457" indent="-227603" defTabSz="915089">
              <a:spcBef>
                <a:spcPct val="30000"/>
              </a:spcBef>
              <a:defRPr sz="1200">
                <a:solidFill>
                  <a:schemeClr val="tx1"/>
                </a:solidFill>
                <a:latin typeface="Times New Roman" pitchFamily="18" charset="0"/>
              </a:defRPr>
            </a:lvl4pPr>
            <a:lvl5pPr marL="2056223" indent="-227603" defTabSz="915089">
              <a:spcBef>
                <a:spcPct val="30000"/>
              </a:spcBef>
              <a:defRPr sz="1200">
                <a:solidFill>
                  <a:schemeClr val="tx1"/>
                </a:solidFill>
                <a:latin typeface="Times New Roman" pitchFamily="18" charset="0"/>
              </a:defRPr>
            </a:lvl5pPr>
            <a:lvl6pPr marL="2505193" indent="-227603" defTabSz="915089" eaLnBrk="0" fontAlgn="base" hangingPunct="0">
              <a:spcBef>
                <a:spcPct val="30000"/>
              </a:spcBef>
              <a:spcAft>
                <a:spcPct val="0"/>
              </a:spcAft>
              <a:defRPr sz="1200">
                <a:solidFill>
                  <a:schemeClr val="tx1"/>
                </a:solidFill>
                <a:latin typeface="Times New Roman" pitchFamily="18" charset="0"/>
              </a:defRPr>
            </a:lvl6pPr>
            <a:lvl7pPr marL="2954163" indent="-227603" defTabSz="915089" eaLnBrk="0" fontAlgn="base" hangingPunct="0">
              <a:spcBef>
                <a:spcPct val="30000"/>
              </a:spcBef>
              <a:spcAft>
                <a:spcPct val="0"/>
              </a:spcAft>
              <a:defRPr sz="1200">
                <a:solidFill>
                  <a:schemeClr val="tx1"/>
                </a:solidFill>
                <a:latin typeface="Times New Roman" pitchFamily="18" charset="0"/>
              </a:defRPr>
            </a:lvl7pPr>
            <a:lvl8pPr marL="3403134" indent="-227603" defTabSz="915089" eaLnBrk="0" fontAlgn="base" hangingPunct="0">
              <a:spcBef>
                <a:spcPct val="30000"/>
              </a:spcBef>
              <a:spcAft>
                <a:spcPct val="0"/>
              </a:spcAft>
              <a:defRPr sz="1200">
                <a:solidFill>
                  <a:schemeClr val="tx1"/>
                </a:solidFill>
                <a:latin typeface="Times New Roman" pitchFamily="18" charset="0"/>
              </a:defRPr>
            </a:lvl8pPr>
            <a:lvl9pPr marL="3852104" indent="-227603" defTabSz="915089"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413143B7-C47D-473B-8CB9-E3FDAAD0104C}" type="slidenum">
              <a:rPr lang="en-US" altLang="es-MX">
                <a:latin typeface="Arial" charset="0"/>
              </a:rPr>
              <a:pPr eaLnBrk="1" hangingPunct="1">
                <a:spcBef>
                  <a:spcPct val="0"/>
                </a:spcBef>
              </a:pPr>
              <a:t>5</a:t>
            </a:fld>
            <a:endParaRPr lang="en-US" altLang="es-MX">
              <a:latin typeface="Arial" charset="0"/>
            </a:endParaRPr>
          </a:p>
        </p:txBody>
      </p:sp>
      <p:sp>
        <p:nvSpPr>
          <p:cNvPr id="14339" name="Rectangle 2"/>
          <p:cNvSpPr>
            <a:spLocks noGrp="1" noRot="1" noChangeAspect="1" noChangeArrowheads="1" noTextEdit="1"/>
          </p:cNvSpPr>
          <p:nvPr>
            <p:ph type="sldImg"/>
          </p:nvPr>
        </p:nvSpPr>
        <p:spPr>
          <a:ln w="12700" cap="flat"/>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29" tIns="44422" rIns="90429" bIns="44422"/>
          <a:lstStyle/>
          <a:p>
            <a:pPr eaLnBrk="1" hangingPunct="1"/>
            <a:endParaRPr lang="es-MX" alt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F2422-EA96-4C7D-8D85-C5A95B3EFC97}"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184666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F2422-EA96-4C7D-8D85-C5A95B3EFC97}"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217223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F2422-EA96-4C7D-8D85-C5A95B3EFC97}"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194519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F2422-EA96-4C7D-8D85-C5A95B3EFC97}"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167206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F2422-EA96-4C7D-8D85-C5A95B3EFC97}"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261507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F2422-EA96-4C7D-8D85-C5A95B3EFC97}"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25004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F2422-EA96-4C7D-8D85-C5A95B3EFC97}"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59900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AF2422-EA96-4C7D-8D85-C5A95B3EFC97}"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177249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F2422-EA96-4C7D-8D85-C5A95B3EFC97}"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408255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F2422-EA96-4C7D-8D85-C5A95B3EFC97}"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2848424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AF2422-EA96-4C7D-8D85-C5A95B3EFC97}"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28083-FF9D-41D8-AEB7-84708F6805A4}" type="slidenum">
              <a:rPr lang="en-US" smtClean="0"/>
              <a:t>‹#›</a:t>
            </a:fld>
            <a:endParaRPr lang="en-US"/>
          </a:p>
        </p:txBody>
      </p:sp>
    </p:spTree>
    <p:extLst>
      <p:ext uri="{BB962C8B-B14F-4D97-AF65-F5344CB8AC3E}">
        <p14:creationId xmlns:p14="http://schemas.microsoft.com/office/powerpoint/2010/main" val="748219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F2422-EA96-4C7D-8D85-C5A95B3EFC97}" type="datetimeFigureOut">
              <a:rPr lang="en-US" smtClean="0"/>
              <a:t>12/12/2021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128083-FF9D-41D8-AEB7-84708F6805A4}" type="slidenum">
              <a:rPr lang="en-US" smtClean="0"/>
              <a:t>‹#›</a:t>
            </a:fld>
            <a:endParaRPr lang="en-US"/>
          </a:p>
        </p:txBody>
      </p:sp>
    </p:spTree>
    <p:extLst>
      <p:ext uri="{BB962C8B-B14F-4D97-AF65-F5344CB8AC3E}">
        <p14:creationId xmlns:p14="http://schemas.microsoft.com/office/powerpoint/2010/main" val="5755034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5910019-EBEE-4D4A-A016-2D6150F97DA5}"/>
              </a:ext>
            </a:extLst>
          </p:cNvPr>
          <p:cNvSpPr>
            <a:spLocks noChangeArrowheads="1"/>
          </p:cNvSpPr>
          <p:nvPr/>
        </p:nvSpPr>
        <p:spPr bwMode="auto">
          <a:xfrm>
            <a:off x="8732" y="990600"/>
            <a:ext cx="12183268" cy="381000"/>
          </a:xfrm>
          <a:prstGeom prst="rect">
            <a:avLst/>
          </a:prstGeom>
          <a:solidFill>
            <a:srgbClr val="7030A0"/>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defRPr/>
            </a:pPr>
            <a:endParaRPr lang="en-US" altLang="en-US" sz="2400" dirty="0"/>
          </a:p>
        </p:txBody>
      </p:sp>
      <p:sp>
        <p:nvSpPr>
          <p:cNvPr id="15362" name="Line 9">
            <a:extLst>
              <a:ext uri="{FF2B5EF4-FFF2-40B4-BE49-F238E27FC236}">
                <a16:creationId xmlns:a16="http://schemas.microsoft.com/office/drawing/2014/main" id="{511DF8F5-4622-4640-B51E-69A765A5A7DB}"/>
              </a:ext>
            </a:extLst>
          </p:cNvPr>
          <p:cNvSpPr>
            <a:spLocks noChangeShapeType="1"/>
          </p:cNvSpPr>
          <p:nvPr/>
        </p:nvSpPr>
        <p:spPr bwMode="auto">
          <a:xfrm>
            <a:off x="4972846" y="1379536"/>
            <a:ext cx="24298" cy="5469351"/>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10">
            <a:extLst>
              <a:ext uri="{FF2B5EF4-FFF2-40B4-BE49-F238E27FC236}">
                <a16:creationId xmlns:a16="http://schemas.microsoft.com/office/drawing/2014/main" id="{33463EB4-30CC-40A5-9617-FC674CBA0FD6}"/>
              </a:ext>
            </a:extLst>
          </p:cNvPr>
          <p:cNvSpPr>
            <a:spLocks noChangeShapeType="1"/>
          </p:cNvSpPr>
          <p:nvPr/>
        </p:nvSpPr>
        <p:spPr bwMode="auto">
          <a:xfrm>
            <a:off x="8732" y="6472462"/>
            <a:ext cx="42164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467" name="Rectangle 11">
            <a:extLst>
              <a:ext uri="{FF2B5EF4-FFF2-40B4-BE49-F238E27FC236}">
                <a16:creationId xmlns:a16="http://schemas.microsoft.com/office/drawing/2014/main" id="{D0956FA4-AA5E-434C-8C7D-3A9ABC123FE4}"/>
              </a:ext>
            </a:extLst>
          </p:cNvPr>
          <p:cNvSpPr>
            <a:spLocks noChangeArrowheads="1"/>
          </p:cNvSpPr>
          <p:nvPr/>
        </p:nvSpPr>
        <p:spPr bwMode="auto">
          <a:xfrm>
            <a:off x="447143" y="13970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DEFINE</a:t>
            </a:r>
          </a:p>
        </p:txBody>
      </p:sp>
      <p:sp>
        <p:nvSpPr>
          <p:cNvPr id="19468" name="Rectangle 12">
            <a:extLst>
              <a:ext uri="{FF2B5EF4-FFF2-40B4-BE49-F238E27FC236}">
                <a16:creationId xmlns:a16="http://schemas.microsoft.com/office/drawing/2014/main" id="{65ECF577-63B2-49D3-897E-34710C4A4F04}"/>
              </a:ext>
            </a:extLst>
          </p:cNvPr>
          <p:cNvSpPr>
            <a:spLocks noChangeArrowheads="1"/>
          </p:cNvSpPr>
          <p:nvPr/>
        </p:nvSpPr>
        <p:spPr bwMode="auto">
          <a:xfrm>
            <a:off x="2940847" y="1422981"/>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MEASURE</a:t>
            </a:r>
          </a:p>
        </p:txBody>
      </p:sp>
      <p:sp>
        <p:nvSpPr>
          <p:cNvPr id="15366" name="Rectangle 13">
            <a:extLst>
              <a:ext uri="{FF2B5EF4-FFF2-40B4-BE49-F238E27FC236}">
                <a16:creationId xmlns:a16="http://schemas.microsoft.com/office/drawing/2014/main" id="{4B62D5C6-4CF5-46C9-9EB6-CD0AEA1485AE}"/>
              </a:ext>
            </a:extLst>
          </p:cNvPr>
          <p:cNvSpPr>
            <a:spLocks noChangeArrowheads="1"/>
          </p:cNvSpPr>
          <p:nvPr/>
        </p:nvSpPr>
        <p:spPr bwMode="auto">
          <a:xfrm>
            <a:off x="5489575" y="1430339"/>
            <a:ext cx="9858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7" name="Rectangle 14">
            <a:extLst>
              <a:ext uri="{FF2B5EF4-FFF2-40B4-BE49-F238E27FC236}">
                <a16:creationId xmlns:a16="http://schemas.microsoft.com/office/drawing/2014/main" id="{19C07AB1-9F84-48C4-AF68-30F8A60D75E7}"/>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8" name="Rectangle 15">
            <a:extLst>
              <a:ext uri="{FF2B5EF4-FFF2-40B4-BE49-F238E27FC236}">
                <a16:creationId xmlns:a16="http://schemas.microsoft.com/office/drawing/2014/main" id="{34F1D427-D0DC-4A47-B001-9FFC029249D8}"/>
              </a:ext>
            </a:extLst>
          </p:cNvPr>
          <p:cNvSpPr>
            <a:spLocks noChangeArrowheads="1"/>
          </p:cNvSpPr>
          <p:nvPr/>
        </p:nvSpPr>
        <p:spPr bwMode="auto">
          <a:xfrm>
            <a:off x="7583489" y="12525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69" name="Text Box 16">
            <a:extLst>
              <a:ext uri="{FF2B5EF4-FFF2-40B4-BE49-F238E27FC236}">
                <a16:creationId xmlns:a16="http://schemas.microsoft.com/office/drawing/2014/main" id="{0BE905F9-AF64-406E-8750-76B889B74E71}"/>
              </a:ext>
            </a:extLst>
          </p:cNvPr>
          <p:cNvSpPr txBox="1">
            <a:spLocks noChangeArrowheads="1"/>
          </p:cNvSpPr>
          <p:nvPr/>
        </p:nvSpPr>
        <p:spPr bwMode="auto">
          <a:xfrm>
            <a:off x="3832226" y="107950"/>
            <a:ext cx="703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dirty="0">
                <a:latin typeface="Arial" panose="020B0604020202020204" pitchFamily="34" charset="0"/>
              </a:rPr>
              <a:t>Increasing Weekly Savings</a:t>
            </a:r>
          </a:p>
        </p:txBody>
      </p:sp>
      <p:sp>
        <p:nvSpPr>
          <p:cNvPr id="15371" name="Rectangle 19">
            <a:extLst>
              <a:ext uri="{FF2B5EF4-FFF2-40B4-BE49-F238E27FC236}">
                <a16:creationId xmlns:a16="http://schemas.microsoft.com/office/drawing/2014/main" id="{25EFB2B1-88BF-48F4-94D4-688B59F6EF6F}"/>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2" name="Rectangle 20">
            <a:extLst>
              <a:ext uri="{FF2B5EF4-FFF2-40B4-BE49-F238E27FC236}">
                <a16:creationId xmlns:a16="http://schemas.microsoft.com/office/drawing/2014/main" id="{610EFB98-62FC-448B-A9BC-AC3AAA19D826}"/>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73" name="Text Box 21">
            <a:extLst>
              <a:ext uri="{FF2B5EF4-FFF2-40B4-BE49-F238E27FC236}">
                <a16:creationId xmlns:a16="http://schemas.microsoft.com/office/drawing/2014/main" id="{1B844321-4B12-4A0F-A4A6-120B448BF87D}"/>
              </a:ext>
            </a:extLst>
          </p:cNvPr>
          <p:cNvSpPr txBox="1">
            <a:spLocks noChangeArrowheads="1"/>
          </p:cNvSpPr>
          <p:nvPr/>
        </p:nvSpPr>
        <p:spPr bwMode="auto">
          <a:xfrm>
            <a:off x="3919123" y="985778"/>
            <a:ext cx="748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Define</a:t>
            </a:r>
          </a:p>
          <a:p>
            <a:pPr>
              <a:spcBef>
                <a:spcPct val="0"/>
              </a:spcBef>
              <a:buFontTx/>
              <a:buNone/>
            </a:pPr>
            <a:r>
              <a:rPr lang="en-US" altLang="en-US" sz="1000" b="1" dirty="0">
                <a:solidFill>
                  <a:schemeClr val="bg1"/>
                </a:solidFill>
                <a:latin typeface="Arial" panose="020B0604020202020204" pitchFamily="34" charset="0"/>
              </a:rPr>
              <a:t>10/9/2021</a:t>
            </a:r>
          </a:p>
        </p:txBody>
      </p:sp>
      <p:sp>
        <p:nvSpPr>
          <p:cNvPr id="15374" name="Text Box 22">
            <a:extLst>
              <a:ext uri="{FF2B5EF4-FFF2-40B4-BE49-F238E27FC236}">
                <a16:creationId xmlns:a16="http://schemas.microsoft.com/office/drawing/2014/main" id="{5BF5A1E6-C9A2-4979-87AE-C65F6A6010FA}"/>
              </a:ext>
            </a:extLst>
          </p:cNvPr>
          <p:cNvSpPr txBox="1">
            <a:spLocks noChangeArrowheads="1"/>
          </p:cNvSpPr>
          <p:nvPr/>
        </p:nvSpPr>
        <p:spPr bwMode="auto">
          <a:xfrm>
            <a:off x="5257801" y="974726"/>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Measure</a:t>
            </a:r>
          </a:p>
          <a:p>
            <a:pPr>
              <a:spcBef>
                <a:spcPct val="0"/>
              </a:spcBef>
              <a:buFontTx/>
              <a:buNone/>
            </a:pPr>
            <a:r>
              <a:rPr lang="en-US" altLang="en-US" sz="1000" b="1" dirty="0">
                <a:solidFill>
                  <a:schemeClr val="bg1"/>
                </a:solidFill>
                <a:latin typeface="Arial" panose="020B0604020202020204" pitchFamily="34" charset="0"/>
              </a:rPr>
              <a:t>10/22/2021</a:t>
            </a:r>
          </a:p>
          <a:p>
            <a:pPr>
              <a:spcBef>
                <a:spcPct val="0"/>
              </a:spcBef>
              <a:buFontTx/>
              <a:buNone/>
            </a:pPr>
            <a:endParaRPr lang="en-US" altLang="en-US" sz="1000" dirty="0">
              <a:latin typeface="Arial" panose="020B0604020202020204" pitchFamily="34" charset="0"/>
            </a:endParaRPr>
          </a:p>
        </p:txBody>
      </p:sp>
      <p:sp>
        <p:nvSpPr>
          <p:cNvPr id="15375" name="Text Box 23">
            <a:extLst>
              <a:ext uri="{FF2B5EF4-FFF2-40B4-BE49-F238E27FC236}">
                <a16:creationId xmlns:a16="http://schemas.microsoft.com/office/drawing/2014/main" id="{CB425E5B-2718-49E6-BA42-37F0DE936A07}"/>
              </a:ext>
            </a:extLst>
          </p:cNvPr>
          <p:cNvSpPr txBox="1">
            <a:spLocks noChangeArrowheads="1"/>
          </p:cNvSpPr>
          <p:nvPr/>
        </p:nvSpPr>
        <p:spPr bwMode="auto">
          <a:xfrm>
            <a:off x="6629400" y="974726"/>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Analyze</a:t>
            </a:r>
          </a:p>
          <a:p>
            <a:pPr>
              <a:spcBef>
                <a:spcPct val="0"/>
              </a:spcBef>
              <a:buFontTx/>
              <a:buNone/>
            </a:pPr>
            <a:r>
              <a:rPr lang="en-US" altLang="en-US" sz="1000" b="1" dirty="0">
                <a:solidFill>
                  <a:schemeClr val="bg1"/>
                </a:solidFill>
                <a:latin typeface="Arial" panose="020B0604020202020204" pitchFamily="34" charset="0"/>
              </a:rPr>
              <a:t>11/12/2021</a:t>
            </a:r>
          </a:p>
          <a:p>
            <a:pPr>
              <a:spcBef>
                <a:spcPct val="0"/>
              </a:spcBef>
              <a:buFontTx/>
              <a:buNone/>
            </a:pPr>
            <a:endParaRPr lang="en-US" altLang="en-US" sz="1000" dirty="0">
              <a:latin typeface="Arial" panose="020B0604020202020204" pitchFamily="34" charset="0"/>
            </a:endParaRPr>
          </a:p>
        </p:txBody>
      </p:sp>
      <p:sp>
        <p:nvSpPr>
          <p:cNvPr id="15376" name="Text Box 24">
            <a:extLst>
              <a:ext uri="{FF2B5EF4-FFF2-40B4-BE49-F238E27FC236}">
                <a16:creationId xmlns:a16="http://schemas.microsoft.com/office/drawing/2014/main" id="{5A562CA9-2551-41CB-813F-0BDA136D1FFD}"/>
              </a:ext>
            </a:extLst>
          </p:cNvPr>
          <p:cNvSpPr txBox="1">
            <a:spLocks noChangeArrowheads="1"/>
          </p:cNvSpPr>
          <p:nvPr/>
        </p:nvSpPr>
        <p:spPr bwMode="auto">
          <a:xfrm>
            <a:off x="9220200" y="974726"/>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Control</a:t>
            </a:r>
          </a:p>
          <a:p>
            <a:pPr>
              <a:spcBef>
                <a:spcPct val="0"/>
              </a:spcBef>
              <a:buFontTx/>
              <a:buNone/>
            </a:pPr>
            <a:r>
              <a:rPr lang="en-US" altLang="en-US" sz="1000" b="1" dirty="0">
                <a:solidFill>
                  <a:schemeClr val="bg1"/>
                </a:solidFill>
                <a:latin typeface="Arial" panose="020B0604020202020204" pitchFamily="34" charset="0"/>
              </a:rPr>
              <a:t>12/10/2021</a:t>
            </a:r>
          </a:p>
          <a:p>
            <a:pPr>
              <a:spcBef>
                <a:spcPct val="0"/>
              </a:spcBef>
              <a:buFontTx/>
              <a:buNone/>
            </a:pPr>
            <a:endParaRPr lang="en-US" altLang="en-US" sz="1000" dirty="0">
              <a:solidFill>
                <a:schemeClr val="bg1"/>
              </a:solidFill>
              <a:latin typeface="Arial" panose="020B0604020202020204" pitchFamily="34" charset="0"/>
            </a:endParaRPr>
          </a:p>
        </p:txBody>
      </p:sp>
      <p:sp>
        <p:nvSpPr>
          <p:cNvPr id="15377" name="Text Box 25">
            <a:extLst>
              <a:ext uri="{FF2B5EF4-FFF2-40B4-BE49-F238E27FC236}">
                <a16:creationId xmlns:a16="http://schemas.microsoft.com/office/drawing/2014/main" id="{DFBE3CCD-E400-4A31-BB2F-63358D6EA254}"/>
              </a:ext>
            </a:extLst>
          </p:cNvPr>
          <p:cNvSpPr txBox="1">
            <a:spLocks noChangeArrowheads="1"/>
          </p:cNvSpPr>
          <p:nvPr/>
        </p:nvSpPr>
        <p:spPr bwMode="auto">
          <a:xfrm>
            <a:off x="7924801" y="974726"/>
            <a:ext cx="81945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Improve</a:t>
            </a:r>
          </a:p>
          <a:p>
            <a:pPr>
              <a:spcBef>
                <a:spcPct val="0"/>
              </a:spcBef>
              <a:buFontTx/>
              <a:buNone/>
            </a:pPr>
            <a:r>
              <a:rPr lang="en-US" altLang="en-US" sz="1000" b="1" dirty="0">
                <a:solidFill>
                  <a:schemeClr val="bg1"/>
                </a:solidFill>
                <a:latin typeface="Arial" panose="020B0604020202020204" pitchFamily="34" charset="0"/>
              </a:rPr>
              <a:t>11/26/2021</a:t>
            </a:r>
          </a:p>
          <a:p>
            <a:pPr>
              <a:spcBef>
                <a:spcPct val="0"/>
              </a:spcBef>
              <a:buFontTx/>
              <a:buNone/>
            </a:pPr>
            <a:endParaRPr lang="en-US" altLang="en-US" sz="1000" dirty="0">
              <a:solidFill>
                <a:schemeClr val="bg1"/>
              </a:solidFill>
              <a:latin typeface="Arial" panose="020B0604020202020204" pitchFamily="34" charset="0"/>
            </a:endParaRPr>
          </a:p>
        </p:txBody>
      </p:sp>
      <p:sp>
        <p:nvSpPr>
          <p:cNvPr id="15378" name="Text Box 31">
            <a:extLst>
              <a:ext uri="{FF2B5EF4-FFF2-40B4-BE49-F238E27FC236}">
                <a16:creationId xmlns:a16="http://schemas.microsoft.com/office/drawing/2014/main" id="{3992D4B6-A326-4916-9609-CC9FCB3420D0}"/>
              </a:ext>
            </a:extLst>
          </p:cNvPr>
          <p:cNvSpPr txBox="1">
            <a:spLocks noChangeArrowheads="1"/>
          </p:cNvSpPr>
          <p:nvPr/>
        </p:nvSpPr>
        <p:spPr bwMode="auto">
          <a:xfrm>
            <a:off x="897541" y="1042987"/>
            <a:ext cx="1033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dirty="0">
                <a:solidFill>
                  <a:schemeClr val="bg1"/>
                </a:solidFill>
                <a:latin typeface="Arial" panose="020B0604020202020204" pitchFamily="34" charset="0"/>
              </a:rPr>
              <a:t>Key Dates ---&gt;</a:t>
            </a:r>
            <a:endParaRPr lang="en-US" altLang="en-US" sz="1000" dirty="0">
              <a:latin typeface="Arial" panose="020B0604020202020204" pitchFamily="34" charset="0"/>
            </a:endParaRPr>
          </a:p>
        </p:txBody>
      </p:sp>
      <p:sp>
        <p:nvSpPr>
          <p:cNvPr id="15379" name="Line 32">
            <a:extLst>
              <a:ext uri="{FF2B5EF4-FFF2-40B4-BE49-F238E27FC236}">
                <a16:creationId xmlns:a16="http://schemas.microsoft.com/office/drawing/2014/main" id="{12668A74-31B5-406F-A573-199AD971DE09}"/>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5380" name="Line 33">
            <a:extLst>
              <a:ext uri="{FF2B5EF4-FFF2-40B4-BE49-F238E27FC236}">
                <a16:creationId xmlns:a16="http://schemas.microsoft.com/office/drawing/2014/main" id="{4C1F9B65-F960-4851-A05F-5B13D9A20999}"/>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5381" name="Line 34">
            <a:extLst>
              <a:ext uri="{FF2B5EF4-FFF2-40B4-BE49-F238E27FC236}">
                <a16:creationId xmlns:a16="http://schemas.microsoft.com/office/drawing/2014/main" id="{1F52DCD5-EBBA-4A11-ABD0-41C3F78D716D}"/>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Line 35">
            <a:extLst>
              <a:ext uri="{FF2B5EF4-FFF2-40B4-BE49-F238E27FC236}">
                <a16:creationId xmlns:a16="http://schemas.microsoft.com/office/drawing/2014/main" id="{2689B8DD-1FDF-4922-B689-1CFF31F66807}"/>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Line 36">
            <a:extLst>
              <a:ext uri="{FF2B5EF4-FFF2-40B4-BE49-F238E27FC236}">
                <a16:creationId xmlns:a16="http://schemas.microsoft.com/office/drawing/2014/main" id="{276DB9D2-E33B-4344-B970-99C154B83AE9}"/>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4" name="WordArt 37">
            <a:extLst>
              <a:ext uri="{FF2B5EF4-FFF2-40B4-BE49-F238E27FC236}">
                <a16:creationId xmlns:a16="http://schemas.microsoft.com/office/drawing/2014/main" id="{25FBD62D-C787-44B3-A8E4-E49D5AC3F39D}"/>
              </a:ext>
            </a:extLst>
          </p:cNvPr>
          <p:cNvSpPr>
            <a:spLocks noChangeArrowheads="1" noChangeShapeType="1" noTextEdit="1"/>
          </p:cNvSpPr>
          <p:nvPr/>
        </p:nvSpPr>
        <p:spPr bwMode="auto">
          <a:xfrm>
            <a:off x="0" y="6472462"/>
            <a:ext cx="4216400" cy="379412"/>
          </a:xfrm>
          <a:prstGeom prst="rect">
            <a:avLst/>
          </a:prstGeom>
          <a:solidFill>
            <a:srgbClr val="7030A0"/>
          </a:solidFill>
        </p:spPr>
        <p:txBody>
          <a:bodyPr wrap="none" fromWordArt="1">
            <a:prstTxWarp prst="textDeflateBottom">
              <a:avLst>
                <a:gd name="adj" fmla="val 53125"/>
              </a:avLst>
            </a:prstTxWarp>
          </a:bodyPr>
          <a:lstStyle/>
          <a:p>
            <a:pPr algn="ctr"/>
            <a:endParaRPr lang="en-US" sz="1600" kern="10" dirty="0">
              <a:solidFill>
                <a:srgbClr val="0070C0"/>
              </a:solidFill>
              <a:latin typeface="Andale Mono"/>
            </a:endParaRPr>
          </a:p>
        </p:txBody>
      </p:sp>
      <p:sp>
        <p:nvSpPr>
          <p:cNvPr id="19495" name="Rectangle 39">
            <a:extLst>
              <a:ext uri="{FF2B5EF4-FFF2-40B4-BE49-F238E27FC236}">
                <a16:creationId xmlns:a16="http://schemas.microsoft.com/office/drawing/2014/main" id="{D6112F01-E43B-47C9-A5E2-6A8D205DDAB4}"/>
              </a:ext>
            </a:extLst>
          </p:cNvPr>
          <p:cNvSpPr>
            <a:spLocks noChangeArrowheads="1"/>
          </p:cNvSpPr>
          <p:nvPr/>
        </p:nvSpPr>
        <p:spPr bwMode="auto">
          <a:xfrm>
            <a:off x="5740400" y="1400929"/>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ANALYZE</a:t>
            </a:r>
          </a:p>
        </p:txBody>
      </p:sp>
      <p:sp>
        <p:nvSpPr>
          <p:cNvPr id="19496" name="Rectangle 40">
            <a:extLst>
              <a:ext uri="{FF2B5EF4-FFF2-40B4-BE49-F238E27FC236}">
                <a16:creationId xmlns:a16="http://schemas.microsoft.com/office/drawing/2014/main" id="{F190C837-847B-4C67-B5B8-EA3D6C2AFD00}"/>
              </a:ext>
            </a:extLst>
          </p:cNvPr>
          <p:cNvSpPr>
            <a:spLocks noChangeArrowheads="1"/>
          </p:cNvSpPr>
          <p:nvPr/>
        </p:nvSpPr>
        <p:spPr bwMode="auto">
          <a:xfrm>
            <a:off x="9344026" y="1440935"/>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IMPROVE</a:t>
            </a:r>
          </a:p>
        </p:txBody>
      </p:sp>
      <p:sp>
        <p:nvSpPr>
          <p:cNvPr id="15387" name="Line 43">
            <a:extLst>
              <a:ext uri="{FF2B5EF4-FFF2-40B4-BE49-F238E27FC236}">
                <a16:creationId xmlns:a16="http://schemas.microsoft.com/office/drawing/2014/main" id="{DE826935-41EB-47F4-8E0D-9726B5599B2D}"/>
              </a:ext>
            </a:extLst>
          </p:cNvPr>
          <p:cNvSpPr>
            <a:spLocks noChangeShapeType="1"/>
          </p:cNvSpPr>
          <p:nvPr/>
        </p:nvSpPr>
        <p:spPr bwMode="auto">
          <a:xfrm flipH="1">
            <a:off x="8000998" y="1447799"/>
            <a:ext cx="1" cy="5401087"/>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8" name="Rectangle 45">
            <a:extLst>
              <a:ext uri="{FF2B5EF4-FFF2-40B4-BE49-F238E27FC236}">
                <a16:creationId xmlns:a16="http://schemas.microsoft.com/office/drawing/2014/main" id="{CA57211D-6CD4-4FEF-A492-0BF6D6D8DB3B}"/>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15389" name="Text Box 46">
            <a:extLst>
              <a:ext uri="{FF2B5EF4-FFF2-40B4-BE49-F238E27FC236}">
                <a16:creationId xmlns:a16="http://schemas.microsoft.com/office/drawing/2014/main" id="{32A71FA8-5058-4340-A9B1-217C51CA4BA1}"/>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dirty="0">
                <a:solidFill>
                  <a:schemeClr val="tx2"/>
                </a:solidFill>
                <a:latin typeface="Arial" panose="020B0604020202020204" pitchFamily="34" charset="0"/>
              </a:rPr>
              <a:t>Process owner: Nick Lichtsinn</a:t>
            </a:r>
          </a:p>
        </p:txBody>
      </p:sp>
      <p:sp>
        <p:nvSpPr>
          <p:cNvPr id="15390" name="Line 54">
            <a:extLst>
              <a:ext uri="{FF2B5EF4-FFF2-40B4-BE49-F238E27FC236}">
                <a16:creationId xmlns:a16="http://schemas.microsoft.com/office/drawing/2014/main" id="{0589B5CE-B7E2-4F85-AC24-4FFB10788937}"/>
              </a:ext>
            </a:extLst>
          </p:cNvPr>
          <p:cNvSpPr>
            <a:spLocks noChangeShapeType="1"/>
          </p:cNvSpPr>
          <p:nvPr/>
        </p:nvSpPr>
        <p:spPr bwMode="auto">
          <a:xfrm>
            <a:off x="2408880" y="1422400"/>
            <a:ext cx="107" cy="5046823"/>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92" name="Line 77">
            <a:extLst>
              <a:ext uri="{FF2B5EF4-FFF2-40B4-BE49-F238E27FC236}">
                <a16:creationId xmlns:a16="http://schemas.microsoft.com/office/drawing/2014/main" id="{568E579E-7A16-4186-A9C7-B2E1E0723B45}"/>
              </a:ext>
            </a:extLst>
          </p:cNvPr>
          <p:cNvSpPr>
            <a:spLocks noChangeShapeType="1"/>
          </p:cNvSpPr>
          <p:nvPr/>
        </p:nvSpPr>
        <p:spPr bwMode="auto">
          <a:xfrm>
            <a:off x="8077199" y="3962399"/>
            <a:ext cx="3964459" cy="12661"/>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534" name="Rectangle 78">
            <a:extLst>
              <a:ext uri="{FF2B5EF4-FFF2-40B4-BE49-F238E27FC236}">
                <a16:creationId xmlns:a16="http://schemas.microsoft.com/office/drawing/2014/main" id="{BB02681E-525E-44A4-8E9B-AC44B93C6CB7}"/>
              </a:ext>
            </a:extLst>
          </p:cNvPr>
          <p:cNvSpPr>
            <a:spLocks noChangeArrowheads="1"/>
          </p:cNvSpPr>
          <p:nvPr/>
        </p:nvSpPr>
        <p:spPr bwMode="auto">
          <a:xfrm>
            <a:off x="9435766" y="3987587"/>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dirty="0">
                <a:effectLst>
                  <a:outerShdw blurRad="38100" dist="38100" dir="2700000" algn="tl">
                    <a:srgbClr val="C0C0C0"/>
                  </a:outerShdw>
                </a:effectLst>
                <a:latin typeface="Arial" charset="0"/>
              </a:rPr>
              <a:t>CONTROL</a:t>
            </a:r>
          </a:p>
        </p:txBody>
      </p:sp>
      <p:pic>
        <p:nvPicPr>
          <p:cNvPr id="15394" name="Picture 2">
            <a:extLst>
              <a:ext uri="{FF2B5EF4-FFF2-40B4-BE49-F238E27FC236}">
                <a16:creationId xmlns:a16="http://schemas.microsoft.com/office/drawing/2014/main" id="{3B3EFD64-8601-43C9-9F41-C860094B40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16" y="53975"/>
            <a:ext cx="8350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3B57297-04CC-4B7E-ABBB-4B10B8228026}"/>
              </a:ext>
            </a:extLst>
          </p:cNvPr>
          <p:cNvSpPr txBox="1"/>
          <p:nvPr/>
        </p:nvSpPr>
        <p:spPr>
          <a:xfrm>
            <a:off x="0" y="6510338"/>
            <a:ext cx="4152900" cy="338554"/>
          </a:xfrm>
          <a:prstGeom prst="rect">
            <a:avLst/>
          </a:prstGeom>
          <a:noFill/>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Team Members: Nick Lichtsinn &amp; Fiancé</a:t>
            </a:r>
          </a:p>
        </p:txBody>
      </p:sp>
      <p:sp>
        <p:nvSpPr>
          <p:cNvPr id="3" name="TextBox 2">
            <a:extLst>
              <a:ext uri="{FF2B5EF4-FFF2-40B4-BE49-F238E27FC236}">
                <a16:creationId xmlns:a16="http://schemas.microsoft.com/office/drawing/2014/main" id="{2B02FFDA-785C-4264-BD9C-D9979563B87E}"/>
              </a:ext>
            </a:extLst>
          </p:cNvPr>
          <p:cNvSpPr txBox="1"/>
          <p:nvPr/>
        </p:nvSpPr>
        <p:spPr>
          <a:xfrm>
            <a:off x="4612" y="1722213"/>
            <a:ext cx="2408773" cy="646331"/>
          </a:xfrm>
          <a:prstGeom prst="rect">
            <a:avLst/>
          </a:prstGeom>
          <a:noFill/>
        </p:spPr>
        <p:txBody>
          <a:bodyPr wrap="square" rtlCol="0">
            <a:spAutoFit/>
          </a:bodyPr>
          <a:lstStyle/>
          <a:p>
            <a:pPr algn="ctr"/>
            <a:r>
              <a:rPr lang="en-US" sz="1200" b="1" dirty="0"/>
              <a:t>Purpose: </a:t>
            </a:r>
          </a:p>
          <a:p>
            <a:pPr algn="ctr"/>
            <a:r>
              <a:rPr lang="en-US" sz="1200" dirty="0"/>
              <a:t>Decrease weekly spending and increase savings</a:t>
            </a:r>
            <a:endParaRPr lang="en-US" sz="1200" b="1" dirty="0"/>
          </a:p>
        </p:txBody>
      </p:sp>
      <p:sp>
        <p:nvSpPr>
          <p:cNvPr id="40" name="TextBox 39">
            <a:extLst>
              <a:ext uri="{FF2B5EF4-FFF2-40B4-BE49-F238E27FC236}">
                <a16:creationId xmlns:a16="http://schemas.microsoft.com/office/drawing/2014/main" id="{575532B3-E99B-496A-B259-8E7DB1AAE836}"/>
              </a:ext>
            </a:extLst>
          </p:cNvPr>
          <p:cNvSpPr txBox="1"/>
          <p:nvPr/>
        </p:nvSpPr>
        <p:spPr>
          <a:xfrm>
            <a:off x="-13315" y="2320789"/>
            <a:ext cx="2408773" cy="830997"/>
          </a:xfrm>
          <a:prstGeom prst="rect">
            <a:avLst/>
          </a:prstGeom>
          <a:noFill/>
        </p:spPr>
        <p:txBody>
          <a:bodyPr wrap="square" rtlCol="0">
            <a:spAutoFit/>
          </a:bodyPr>
          <a:lstStyle/>
          <a:p>
            <a:pPr algn="ctr"/>
            <a:r>
              <a:rPr lang="en-US" sz="1200" b="1" dirty="0"/>
              <a:t>Impact: </a:t>
            </a:r>
          </a:p>
          <a:p>
            <a:pPr marL="171450" indent="-171450" algn="ctr">
              <a:buFont typeface="Arial" panose="020B0604020202020204" pitchFamily="34" charset="0"/>
              <a:buChar char="•"/>
            </a:pPr>
            <a:r>
              <a:rPr lang="en-US" sz="1200" dirty="0"/>
              <a:t>Save down payment for house and build equity</a:t>
            </a:r>
          </a:p>
          <a:p>
            <a:pPr marL="171450" indent="-171450" algn="ctr">
              <a:buFont typeface="Arial" panose="020B0604020202020204" pitchFamily="34" charset="0"/>
              <a:buChar char="•"/>
            </a:pPr>
            <a:r>
              <a:rPr lang="en-US" sz="1200" dirty="0"/>
              <a:t>Pay for wedding</a:t>
            </a:r>
          </a:p>
        </p:txBody>
      </p:sp>
      <p:sp>
        <p:nvSpPr>
          <p:cNvPr id="43" name="TextBox 42">
            <a:extLst>
              <a:ext uri="{FF2B5EF4-FFF2-40B4-BE49-F238E27FC236}">
                <a16:creationId xmlns:a16="http://schemas.microsoft.com/office/drawing/2014/main" id="{EC7E6651-2E97-42B8-BC09-31CEDB67B312}"/>
              </a:ext>
            </a:extLst>
          </p:cNvPr>
          <p:cNvSpPr txBox="1"/>
          <p:nvPr/>
        </p:nvSpPr>
        <p:spPr>
          <a:xfrm>
            <a:off x="-37992" y="6093051"/>
            <a:ext cx="2408773" cy="276999"/>
          </a:xfrm>
          <a:prstGeom prst="rect">
            <a:avLst/>
          </a:prstGeom>
          <a:noFill/>
        </p:spPr>
        <p:txBody>
          <a:bodyPr wrap="square" rtlCol="0">
            <a:spAutoFit/>
          </a:bodyPr>
          <a:lstStyle/>
          <a:p>
            <a:pPr algn="ctr"/>
            <a:r>
              <a:rPr lang="en-US" sz="1200" b="1" dirty="0"/>
              <a:t>Goal:</a:t>
            </a:r>
            <a:r>
              <a:rPr lang="en-US" sz="1200" dirty="0"/>
              <a:t> Save $250 per week</a:t>
            </a:r>
          </a:p>
        </p:txBody>
      </p:sp>
      <p:pic>
        <p:nvPicPr>
          <p:cNvPr id="9" name="Picture 8" descr="Table&#10;&#10;Description automatically generated">
            <a:extLst>
              <a:ext uri="{FF2B5EF4-FFF2-40B4-BE49-F238E27FC236}">
                <a16:creationId xmlns:a16="http://schemas.microsoft.com/office/drawing/2014/main" id="{E95E56F5-9720-49F1-AC57-08937EF27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617" y="3182550"/>
            <a:ext cx="1570852" cy="1889932"/>
          </a:xfrm>
          <a:prstGeom prst="rect">
            <a:avLst/>
          </a:prstGeom>
        </p:spPr>
      </p:pic>
      <p:sp>
        <p:nvSpPr>
          <p:cNvPr id="7" name="Speech Bubble: Rectangle with Corners Rounded 6">
            <a:extLst>
              <a:ext uri="{FF2B5EF4-FFF2-40B4-BE49-F238E27FC236}">
                <a16:creationId xmlns:a16="http://schemas.microsoft.com/office/drawing/2014/main" id="{78887F9A-D7EF-4566-9041-35AB453BCE16}"/>
              </a:ext>
            </a:extLst>
          </p:cNvPr>
          <p:cNvSpPr/>
          <p:nvPr/>
        </p:nvSpPr>
        <p:spPr>
          <a:xfrm>
            <a:off x="97034" y="5277494"/>
            <a:ext cx="1797909" cy="695428"/>
          </a:xfrm>
          <a:prstGeom prst="wedgeRoundRectCallout">
            <a:avLst>
              <a:gd name="adj1" fmla="val 26590"/>
              <a:gd name="adj2" fmla="val -1662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Baseline for Output (Savings):</a:t>
            </a:r>
          </a:p>
          <a:p>
            <a:pPr algn="ctr"/>
            <a:r>
              <a:rPr lang="en-US" sz="1000" dirty="0"/>
              <a:t>Mean = $150</a:t>
            </a:r>
          </a:p>
          <a:p>
            <a:pPr algn="ctr"/>
            <a:r>
              <a:rPr lang="en-US" sz="1000" dirty="0"/>
              <a:t>SD = 96.07</a:t>
            </a:r>
          </a:p>
          <a:p>
            <a:pPr algn="ctr"/>
            <a:r>
              <a:rPr lang="en-US" sz="1000" dirty="0"/>
              <a:t>SQL = 1.4</a:t>
            </a:r>
          </a:p>
        </p:txBody>
      </p:sp>
      <p:pic>
        <p:nvPicPr>
          <p:cNvPr id="47" name="Picture 46" descr="Table&#10;&#10;Description automatically generated">
            <a:extLst>
              <a:ext uri="{FF2B5EF4-FFF2-40B4-BE49-F238E27FC236}">
                <a16:creationId xmlns:a16="http://schemas.microsoft.com/office/drawing/2014/main" id="{263805ED-37B6-4024-B3CC-012B6E339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516" y="2313966"/>
            <a:ext cx="2533356" cy="606728"/>
          </a:xfrm>
          <a:prstGeom prst="rect">
            <a:avLst/>
          </a:prstGeom>
        </p:spPr>
      </p:pic>
      <p:sp>
        <p:nvSpPr>
          <p:cNvPr id="10" name="Speech Bubble: Rectangle with Corners Rounded 9">
            <a:extLst>
              <a:ext uri="{FF2B5EF4-FFF2-40B4-BE49-F238E27FC236}">
                <a16:creationId xmlns:a16="http://schemas.microsoft.com/office/drawing/2014/main" id="{56C850FE-1581-46AB-A4F0-9FFDDA324A3C}"/>
              </a:ext>
            </a:extLst>
          </p:cNvPr>
          <p:cNvSpPr/>
          <p:nvPr/>
        </p:nvSpPr>
        <p:spPr>
          <a:xfrm>
            <a:off x="2616868" y="3047706"/>
            <a:ext cx="2003498" cy="569130"/>
          </a:xfrm>
          <a:prstGeom prst="wedgeRoundRectCallout">
            <a:avLst>
              <a:gd name="adj1" fmla="val -12471"/>
              <a:gd name="adj2" fmla="val -10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Highest correlation coefficient for Total Weekly Spending was Shopping (0.830)</a:t>
            </a:r>
          </a:p>
        </p:txBody>
      </p:sp>
      <p:sp>
        <p:nvSpPr>
          <p:cNvPr id="49" name="TextBox 48">
            <a:extLst>
              <a:ext uri="{FF2B5EF4-FFF2-40B4-BE49-F238E27FC236}">
                <a16:creationId xmlns:a16="http://schemas.microsoft.com/office/drawing/2014/main" id="{CE81B176-3278-48AD-9F3B-208FFFEF8B6F}"/>
              </a:ext>
            </a:extLst>
          </p:cNvPr>
          <p:cNvSpPr txBox="1"/>
          <p:nvPr/>
        </p:nvSpPr>
        <p:spPr>
          <a:xfrm>
            <a:off x="2437300" y="1721082"/>
            <a:ext cx="2408773" cy="461665"/>
          </a:xfrm>
          <a:prstGeom prst="rect">
            <a:avLst/>
          </a:prstGeom>
          <a:noFill/>
        </p:spPr>
        <p:txBody>
          <a:bodyPr wrap="square" rtlCol="0">
            <a:spAutoFit/>
          </a:bodyPr>
          <a:lstStyle/>
          <a:p>
            <a:pPr algn="ctr"/>
            <a:r>
              <a:rPr lang="en-US" sz="1200" b="1" dirty="0"/>
              <a:t>Spend is too high and savings are too low</a:t>
            </a:r>
          </a:p>
        </p:txBody>
      </p:sp>
      <p:pic>
        <p:nvPicPr>
          <p:cNvPr id="50" name="Picture 49" descr="Chart, scatter chart&#10;&#10;Description automatically generated">
            <a:extLst>
              <a:ext uri="{FF2B5EF4-FFF2-40B4-BE49-F238E27FC236}">
                <a16:creationId xmlns:a16="http://schemas.microsoft.com/office/drawing/2014/main" id="{ED850C42-2949-4A3D-BA16-2BC689DC44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4594" y="3988261"/>
            <a:ext cx="2515729" cy="1436605"/>
          </a:xfrm>
          <a:prstGeom prst="rect">
            <a:avLst/>
          </a:prstGeom>
        </p:spPr>
      </p:pic>
      <p:sp>
        <p:nvSpPr>
          <p:cNvPr id="11" name="Speech Bubble: Rectangle with Corners Rounded 10">
            <a:extLst>
              <a:ext uri="{FF2B5EF4-FFF2-40B4-BE49-F238E27FC236}">
                <a16:creationId xmlns:a16="http://schemas.microsoft.com/office/drawing/2014/main" id="{F9C0792B-9B60-4857-9F27-1218CBB981F8}"/>
              </a:ext>
            </a:extLst>
          </p:cNvPr>
          <p:cNvSpPr/>
          <p:nvPr/>
        </p:nvSpPr>
        <p:spPr>
          <a:xfrm>
            <a:off x="2686516" y="5419150"/>
            <a:ext cx="2003141" cy="941030"/>
          </a:xfrm>
          <a:prstGeom prst="wedgeRoundRectCallout">
            <a:avLst>
              <a:gd name="adj1" fmla="val 1468"/>
              <a:gd name="adj2" fmla="val -977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66.21% of Weekly Spending can be described by Shopping Spending</a:t>
            </a:r>
          </a:p>
        </p:txBody>
      </p:sp>
      <p:pic>
        <p:nvPicPr>
          <p:cNvPr id="53" name="Picture 52" descr="Table&#10;&#10;Description automatically generated">
            <a:extLst>
              <a:ext uri="{FF2B5EF4-FFF2-40B4-BE49-F238E27FC236}">
                <a16:creationId xmlns:a16="http://schemas.microsoft.com/office/drawing/2014/main" id="{C65130EF-7583-405D-9CE9-940E269ED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923" y="2648844"/>
            <a:ext cx="2883803" cy="924872"/>
          </a:xfrm>
          <a:prstGeom prst="rect">
            <a:avLst/>
          </a:prstGeom>
        </p:spPr>
      </p:pic>
      <p:sp>
        <p:nvSpPr>
          <p:cNvPr id="12" name="Rectangle 11">
            <a:extLst>
              <a:ext uri="{FF2B5EF4-FFF2-40B4-BE49-F238E27FC236}">
                <a16:creationId xmlns:a16="http://schemas.microsoft.com/office/drawing/2014/main" id="{CBCDAAFD-5EE8-4881-B439-B2A853A27011}"/>
              </a:ext>
            </a:extLst>
          </p:cNvPr>
          <p:cNvSpPr/>
          <p:nvPr/>
        </p:nvSpPr>
        <p:spPr>
          <a:xfrm>
            <a:off x="5089025" y="3595078"/>
            <a:ext cx="2867408" cy="40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Increased to 2.0!</a:t>
            </a:r>
          </a:p>
        </p:txBody>
      </p:sp>
      <p:sp>
        <p:nvSpPr>
          <p:cNvPr id="57" name="Rectangle: Rounded Corners 56">
            <a:extLst>
              <a:ext uri="{FF2B5EF4-FFF2-40B4-BE49-F238E27FC236}">
                <a16:creationId xmlns:a16="http://schemas.microsoft.com/office/drawing/2014/main" id="{BC572561-A017-4E8D-99BA-3876C9A0D60D}"/>
              </a:ext>
            </a:extLst>
          </p:cNvPr>
          <p:cNvSpPr/>
          <p:nvPr/>
        </p:nvSpPr>
        <p:spPr>
          <a:xfrm>
            <a:off x="10616213" y="1624490"/>
            <a:ext cx="1506949" cy="5126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chemeClr val="bg1"/>
                </a:solidFill>
                <a:effectLst/>
                <a:latin typeface="-apple-system"/>
              </a:rPr>
              <a:t>H</a:t>
            </a:r>
            <a:r>
              <a:rPr lang="en-US" b="0" i="0" baseline="-25000" dirty="0">
                <a:solidFill>
                  <a:schemeClr val="bg1"/>
                </a:solidFill>
                <a:effectLst/>
                <a:latin typeface="-apple-system"/>
              </a:rPr>
              <a:t>0</a:t>
            </a:r>
            <a:r>
              <a:rPr lang="en-US"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1</a:t>
            </a:r>
            <a:r>
              <a:rPr lang="en-US" b="0" i="0" dirty="0">
                <a:solidFill>
                  <a:schemeClr val="bg1"/>
                </a:solidFill>
                <a:effectLst/>
                <a:latin typeface="-apple-system"/>
              </a:rPr>
              <a:t>≥</a:t>
            </a:r>
            <a:r>
              <a:rPr lang="el-GR"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2</a:t>
            </a:r>
            <a:endParaRPr lang="en-US" b="0" i="0" baseline="-25000" dirty="0">
              <a:solidFill>
                <a:schemeClr val="bg1"/>
              </a:solidFill>
              <a:effectLst/>
              <a:latin typeface="-apple-system"/>
            </a:endParaRPr>
          </a:p>
          <a:p>
            <a:pPr algn="ctr"/>
            <a:r>
              <a:rPr lang="en-US" b="0" i="1" dirty="0">
                <a:solidFill>
                  <a:schemeClr val="bg1"/>
                </a:solidFill>
                <a:effectLst/>
                <a:latin typeface="-apple-system"/>
              </a:rPr>
              <a:t>H</a:t>
            </a:r>
            <a:r>
              <a:rPr lang="en-US" b="0" i="0" baseline="-25000" dirty="0">
                <a:solidFill>
                  <a:schemeClr val="bg1"/>
                </a:solidFill>
                <a:effectLst/>
                <a:latin typeface="-apple-system"/>
              </a:rPr>
              <a:t>a</a:t>
            </a:r>
            <a:r>
              <a:rPr lang="en-US"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1</a:t>
            </a:r>
            <a:r>
              <a:rPr lang="en-US" b="0" i="0" dirty="0">
                <a:solidFill>
                  <a:schemeClr val="bg1"/>
                </a:solidFill>
                <a:effectLst/>
                <a:latin typeface="-apple-system"/>
              </a:rPr>
              <a:t>&lt;</a:t>
            </a:r>
            <a:r>
              <a:rPr lang="el-GR"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2</a:t>
            </a:r>
            <a:endParaRPr lang="en-US" dirty="0">
              <a:solidFill>
                <a:schemeClr val="bg1"/>
              </a:solidFill>
            </a:endParaRPr>
          </a:p>
        </p:txBody>
      </p:sp>
      <p:sp>
        <p:nvSpPr>
          <p:cNvPr id="58" name="Rectangle: Rounded Corners 57">
            <a:extLst>
              <a:ext uri="{FF2B5EF4-FFF2-40B4-BE49-F238E27FC236}">
                <a16:creationId xmlns:a16="http://schemas.microsoft.com/office/drawing/2014/main" id="{E50D2A64-C78A-4437-92A6-0F26312F2217}"/>
              </a:ext>
            </a:extLst>
          </p:cNvPr>
          <p:cNvSpPr/>
          <p:nvPr/>
        </p:nvSpPr>
        <p:spPr>
          <a:xfrm>
            <a:off x="8033174" y="1638791"/>
            <a:ext cx="1451535" cy="498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chemeClr val="bg1"/>
                </a:solidFill>
                <a:effectLst/>
                <a:latin typeface="-apple-system"/>
              </a:rPr>
              <a:t>H</a:t>
            </a:r>
            <a:r>
              <a:rPr lang="en-US" b="0" i="0" baseline="-25000" dirty="0">
                <a:solidFill>
                  <a:schemeClr val="bg1"/>
                </a:solidFill>
                <a:effectLst/>
                <a:latin typeface="-apple-system"/>
              </a:rPr>
              <a:t>0</a:t>
            </a:r>
            <a:r>
              <a:rPr lang="en-US"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1</a:t>
            </a:r>
            <a:r>
              <a:rPr lang="el-GR"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2</a:t>
            </a:r>
            <a:endParaRPr lang="en-US" b="0" i="0" baseline="-25000" dirty="0">
              <a:solidFill>
                <a:schemeClr val="bg1"/>
              </a:solidFill>
              <a:effectLst/>
              <a:latin typeface="-apple-system"/>
            </a:endParaRPr>
          </a:p>
          <a:p>
            <a:pPr algn="ctr"/>
            <a:r>
              <a:rPr lang="en-US" b="0" i="1" dirty="0">
                <a:solidFill>
                  <a:schemeClr val="bg1"/>
                </a:solidFill>
                <a:effectLst/>
                <a:latin typeface="-apple-system"/>
              </a:rPr>
              <a:t>H</a:t>
            </a:r>
            <a:r>
              <a:rPr lang="en-US" b="0" i="0" baseline="-25000" dirty="0">
                <a:solidFill>
                  <a:schemeClr val="bg1"/>
                </a:solidFill>
                <a:effectLst/>
                <a:latin typeface="-apple-system"/>
              </a:rPr>
              <a:t>a</a:t>
            </a:r>
            <a:r>
              <a:rPr lang="en-US" b="0" i="0" dirty="0">
                <a:solidFill>
                  <a:schemeClr val="bg1"/>
                </a:solidFill>
                <a:effectLst/>
                <a:latin typeface="-apple-system"/>
              </a:rPr>
              <a:t>: </a:t>
            </a:r>
            <a:r>
              <a:rPr lang="el-GR" b="0" i="1" dirty="0">
                <a:solidFill>
                  <a:schemeClr val="bg1"/>
                </a:solidFill>
                <a:effectLst/>
                <a:latin typeface="-apple-system"/>
              </a:rPr>
              <a:t>μ</a:t>
            </a:r>
            <a:r>
              <a:rPr lang="el-GR" b="0" i="0" baseline="-25000" dirty="0">
                <a:solidFill>
                  <a:schemeClr val="bg1"/>
                </a:solidFill>
                <a:effectLst/>
                <a:latin typeface="-apple-system"/>
              </a:rPr>
              <a:t>1</a:t>
            </a:r>
            <a:r>
              <a:rPr lang="el-GR" b="0" i="0" dirty="0">
                <a:solidFill>
                  <a:schemeClr val="bg1"/>
                </a:solidFill>
                <a:effectLst/>
                <a:latin typeface="-apple-system"/>
              </a:rPr>
              <a:t>&gt; </a:t>
            </a:r>
            <a:r>
              <a:rPr lang="el-GR" b="0" i="1" dirty="0">
                <a:solidFill>
                  <a:schemeClr val="bg1"/>
                </a:solidFill>
                <a:effectLst/>
                <a:latin typeface="-apple-system"/>
              </a:rPr>
              <a:t>μ</a:t>
            </a:r>
            <a:r>
              <a:rPr lang="el-GR" b="0" i="0" baseline="-25000" dirty="0">
                <a:solidFill>
                  <a:schemeClr val="bg1"/>
                </a:solidFill>
                <a:effectLst/>
                <a:latin typeface="-apple-system"/>
              </a:rPr>
              <a:t>2</a:t>
            </a:r>
            <a:endParaRPr lang="en-US" dirty="0">
              <a:solidFill>
                <a:schemeClr val="bg1"/>
              </a:solidFill>
            </a:endParaRPr>
          </a:p>
        </p:txBody>
      </p:sp>
      <p:pic>
        <p:nvPicPr>
          <p:cNvPr id="59" name="Picture 58" descr="Table&#10;&#10;Description automatically generated">
            <a:extLst>
              <a:ext uri="{FF2B5EF4-FFF2-40B4-BE49-F238E27FC236}">
                <a16:creationId xmlns:a16="http://schemas.microsoft.com/office/drawing/2014/main" id="{CCCBBCC4-0F91-4C21-A076-637860EED1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8000" y="2151075"/>
            <a:ext cx="1495634" cy="1752845"/>
          </a:xfrm>
          <a:prstGeom prst="rect">
            <a:avLst/>
          </a:prstGeom>
        </p:spPr>
      </p:pic>
      <p:pic>
        <p:nvPicPr>
          <p:cNvPr id="60" name="Picture 59" descr="Table&#10;&#10;Description automatically generated">
            <a:extLst>
              <a:ext uri="{FF2B5EF4-FFF2-40B4-BE49-F238E27FC236}">
                <a16:creationId xmlns:a16="http://schemas.microsoft.com/office/drawing/2014/main" id="{52456DAD-64D9-4A5E-B2DE-60A3BD3BC7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12814" y="2180977"/>
            <a:ext cx="1562318" cy="1771897"/>
          </a:xfrm>
          <a:prstGeom prst="rect">
            <a:avLst/>
          </a:prstGeom>
        </p:spPr>
      </p:pic>
      <p:sp>
        <p:nvSpPr>
          <p:cNvPr id="14" name="Rectangle 13">
            <a:extLst>
              <a:ext uri="{FF2B5EF4-FFF2-40B4-BE49-F238E27FC236}">
                <a16:creationId xmlns:a16="http://schemas.microsoft.com/office/drawing/2014/main" id="{8E96EE8C-D4BC-4D7C-A2AC-F496840BD00D}"/>
              </a:ext>
            </a:extLst>
          </p:cNvPr>
          <p:cNvSpPr/>
          <p:nvPr/>
        </p:nvSpPr>
        <p:spPr>
          <a:xfrm>
            <a:off x="9628423" y="2419346"/>
            <a:ext cx="986286" cy="1295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Both P-Values were &gt; </a:t>
            </a:r>
            <a:r>
              <a:rPr lang="el-GR" b="0" i="0" dirty="0">
                <a:solidFill>
                  <a:schemeClr val="bg1"/>
                </a:solidFill>
                <a:effectLst/>
                <a:latin typeface="-apple-system"/>
              </a:rPr>
              <a:t>α</a:t>
            </a:r>
            <a:r>
              <a:rPr lang="en-US" dirty="0"/>
              <a:t> = 0.05 </a:t>
            </a:r>
          </a:p>
        </p:txBody>
      </p:sp>
      <p:pic>
        <p:nvPicPr>
          <p:cNvPr id="63" name="Picture 62" descr="Chart, line chart&#10;&#10;Description automatically generated">
            <a:extLst>
              <a:ext uri="{FF2B5EF4-FFF2-40B4-BE49-F238E27FC236}">
                <a16:creationId xmlns:a16="http://schemas.microsoft.com/office/drawing/2014/main" id="{558AD1BD-E591-4FCB-A2D5-BF1100236B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6292" y="3991609"/>
            <a:ext cx="2837232" cy="1839023"/>
          </a:xfrm>
          <a:prstGeom prst="rect">
            <a:avLst/>
          </a:prstGeom>
        </p:spPr>
      </p:pic>
      <p:sp>
        <p:nvSpPr>
          <p:cNvPr id="15" name="Speech Bubble: Rectangle with Corners Rounded 14">
            <a:extLst>
              <a:ext uri="{FF2B5EF4-FFF2-40B4-BE49-F238E27FC236}">
                <a16:creationId xmlns:a16="http://schemas.microsoft.com/office/drawing/2014/main" id="{8ECE864C-CEAD-47D3-AE37-05BFB90E0786}"/>
              </a:ext>
            </a:extLst>
          </p:cNvPr>
          <p:cNvSpPr/>
          <p:nvPr/>
        </p:nvSpPr>
        <p:spPr>
          <a:xfrm>
            <a:off x="5082923" y="5929047"/>
            <a:ext cx="1735434" cy="882006"/>
          </a:xfrm>
          <a:prstGeom prst="wedgeRoundRectCallout">
            <a:avLst>
              <a:gd name="adj1" fmla="val -9169"/>
              <a:gd name="adj2" fmla="val -98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Weekly Spending has been lower than forecasted since implementation</a:t>
            </a:r>
          </a:p>
        </p:txBody>
      </p:sp>
      <p:pic>
        <p:nvPicPr>
          <p:cNvPr id="17" name="Picture 16" descr="Icon&#10;&#10;Description automatically generated with medium confidence">
            <a:extLst>
              <a:ext uri="{FF2B5EF4-FFF2-40B4-BE49-F238E27FC236}">
                <a16:creationId xmlns:a16="http://schemas.microsoft.com/office/drawing/2014/main" id="{21E79DDA-19EC-4F67-8040-70D9B18097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10222" y="5450348"/>
            <a:ext cx="1077266" cy="1404814"/>
          </a:xfrm>
          <a:prstGeom prst="rect">
            <a:avLst/>
          </a:prstGeom>
        </p:spPr>
      </p:pic>
      <p:pic>
        <p:nvPicPr>
          <p:cNvPr id="67" name="Picture 66" descr="Chart, line chart&#10;&#10;Description automatically generated">
            <a:extLst>
              <a:ext uri="{FF2B5EF4-FFF2-40B4-BE49-F238E27FC236}">
                <a16:creationId xmlns:a16="http://schemas.microsoft.com/office/drawing/2014/main" id="{A96D7673-EF7E-4CF0-A9C8-8A8EEB5B453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3141" y="4274925"/>
            <a:ext cx="3253242" cy="2183751"/>
          </a:xfrm>
          <a:prstGeom prst="rect">
            <a:avLst/>
          </a:prstGeom>
        </p:spPr>
      </p:pic>
      <p:sp>
        <p:nvSpPr>
          <p:cNvPr id="18" name="Speech Bubble: Rectangle with Corners Rounded 17">
            <a:extLst>
              <a:ext uri="{FF2B5EF4-FFF2-40B4-BE49-F238E27FC236}">
                <a16:creationId xmlns:a16="http://schemas.microsoft.com/office/drawing/2014/main" id="{C331697B-58D5-4113-8C28-5F220462CC79}"/>
              </a:ext>
            </a:extLst>
          </p:cNvPr>
          <p:cNvSpPr/>
          <p:nvPr/>
        </p:nvSpPr>
        <p:spPr>
          <a:xfrm>
            <a:off x="8130624" y="6134585"/>
            <a:ext cx="2045164" cy="615465"/>
          </a:xfrm>
          <a:prstGeom prst="wedgeRoundRectCallout">
            <a:avLst>
              <a:gd name="adj1" fmla="val 38367"/>
              <a:gd name="adj2" fmla="val -1217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Savings have been higher than expected for 4/5 weeks post-implementation</a:t>
            </a:r>
          </a:p>
        </p:txBody>
      </p:sp>
      <p:sp>
        <p:nvSpPr>
          <p:cNvPr id="4" name="Rectangle 3">
            <a:extLst>
              <a:ext uri="{FF2B5EF4-FFF2-40B4-BE49-F238E27FC236}">
                <a16:creationId xmlns:a16="http://schemas.microsoft.com/office/drawing/2014/main" id="{756A725D-7244-453D-92CD-EA943E8A555F}"/>
              </a:ext>
            </a:extLst>
          </p:cNvPr>
          <p:cNvSpPr/>
          <p:nvPr/>
        </p:nvSpPr>
        <p:spPr>
          <a:xfrm rot="20024906">
            <a:off x="9086715" y="1910099"/>
            <a:ext cx="1811448" cy="23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Fail to Reject </a:t>
            </a:r>
            <a:r>
              <a:rPr lang="en-US" b="0" i="1" dirty="0">
                <a:solidFill>
                  <a:schemeClr val="bg1"/>
                </a:solidFill>
                <a:effectLst/>
                <a:latin typeface="-apple-system"/>
              </a:rPr>
              <a:t>H</a:t>
            </a:r>
            <a:r>
              <a:rPr lang="en-US" b="0" i="0" baseline="-25000" dirty="0">
                <a:solidFill>
                  <a:schemeClr val="bg1"/>
                </a:solidFill>
                <a:effectLst/>
                <a:latin typeface="-apple-system"/>
              </a:rPr>
              <a:t>0</a:t>
            </a:r>
            <a:r>
              <a:rPr lang="en-US" dirty="0"/>
              <a:t>!</a:t>
            </a:r>
          </a:p>
        </p:txBody>
      </p:sp>
      <p:sp>
        <p:nvSpPr>
          <p:cNvPr id="8" name="TextBox 7">
            <a:extLst>
              <a:ext uri="{FF2B5EF4-FFF2-40B4-BE49-F238E27FC236}">
                <a16:creationId xmlns:a16="http://schemas.microsoft.com/office/drawing/2014/main" id="{69588F17-B9C1-4CCA-9393-8787D049576D}"/>
              </a:ext>
            </a:extLst>
          </p:cNvPr>
          <p:cNvSpPr txBox="1"/>
          <p:nvPr/>
        </p:nvSpPr>
        <p:spPr>
          <a:xfrm>
            <a:off x="4991185" y="1717597"/>
            <a:ext cx="2975541" cy="461665"/>
          </a:xfrm>
          <a:prstGeom prst="rect">
            <a:avLst/>
          </a:prstGeom>
          <a:noFill/>
        </p:spPr>
        <p:txBody>
          <a:bodyPr wrap="square" rtlCol="0">
            <a:spAutoFit/>
          </a:bodyPr>
          <a:lstStyle/>
          <a:p>
            <a:pPr algn="ctr"/>
            <a:r>
              <a:rPr lang="en-US" sz="1200" dirty="0"/>
              <a:t>I Limited gas spend and large purchases over $100.</a:t>
            </a:r>
          </a:p>
        </p:txBody>
      </p:sp>
      <p:sp>
        <p:nvSpPr>
          <p:cNvPr id="13" name="Speech Bubble: Rectangle with Corners Rounded 12">
            <a:extLst>
              <a:ext uri="{FF2B5EF4-FFF2-40B4-BE49-F238E27FC236}">
                <a16:creationId xmlns:a16="http://schemas.microsoft.com/office/drawing/2014/main" id="{27585C37-9436-4E63-BB35-BE9D95626E91}"/>
              </a:ext>
            </a:extLst>
          </p:cNvPr>
          <p:cNvSpPr/>
          <p:nvPr/>
        </p:nvSpPr>
        <p:spPr>
          <a:xfrm>
            <a:off x="4631468" y="2023292"/>
            <a:ext cx="1252665" cy="599580"/>
          </a:xfrm>
          <a:prstGeom prst="wedgeRoundRectCallout">
            <a:avLst>
              <a:gd name="adj1" fmla="val -62406"/>
              <a:gd name="adj2" fmla="val 396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Gas spend had the highest coefficient for Savings (-0.656)</a:t>
            </a:r>
          </a:p>
        </p:txBody>
      </p:sp>
      <p:sp>
        <p:nvSpPr>
          <p:cNvPr id="16" name="Oval 15">
            <a:extLst>
              <a:ext uri="{FF2B5EF4-FFF2-40B4-BE49-F238E27FC236}">
                <a16:creationId xmlns:a16="http://schemas.microsoft.com/office/drawing/2014/main" id="{11AFA634-6EA6-4CBD-BA7B-C4531A44CA5F}"/>
              </a:ext>
            </a:extLst>
          </p:cNvPr>
          <p:cNvSpPr/>
          <p:nvPr/>
        </p:nvSpPr>
        <p:spPr>
          <a:xfrm rot="20076399">
            <a:off x="6764728" y="1985830"/>
            <a:ext cx="982303" cy="6699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Did it Work?</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287C4-FA8B-4798-9643-9AC6D311E76F}"/>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Improve</a:t>
            </a:r>
          </a:p>
        </p:txBody>
      </p:sp>
      <p:sp>
        <p:nvSpPr>
          <p:cNvPr id="3" name="TextBox 2">
            <a:extLst>
              <a:ext uri="{FF2B5EF4-FFF2-40B4-BE49-F238E27FC236}">
                <a16:creationId xmlns:a16="http://schemas.microsoft.com/office/drawing/2014/main" id="{3265DA9B-70F1-48B9-9DAF-CD9B7D049528}"/>
              </a:ext>
            </a:extLst>
          </p:cNvPr>
          <p:cNvSpPr txBox="1"/>
          <p:nvPr/>
        </p:nvSpPr>
        <p:spPr>
          <a:xfrm>
            <a:off x="3930610" y="302055"/>
            <a:ext cx="43307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SQL &amp; Hypothesis Test</a:t>
            </a:r>
          </a:p>
        </p:txBody>
      </p:sp>
      <p:sp>
        <p:nvSpPr>
          <p:cNvPr id="4" name="TextBox 3">
            <a:extLst>
              <a:ext uri="{FF2B5EF4-FFF2-40B4-BE49-F238E27FC236}">
                <a16:creationId xmlns:a16="http://schemas.microsoft.com/office/drawing/2014/main" id="{91D5C123-8A07-4BE9-AFC0-829C15E2B45D}"/>
              </a:ext>
            </a:extLst>
          </p:cNvPr>
          <p:cNvSpPr txBox="1"/>
          <p:nvPr/>
        </p:nvSpPr>
        <p:spPr>
          <a:xfrm>
            <a:off x="206072" y="910376"/>
            <a:ext cx="11782167" cy="1477328"/>
          </a:xfrm>
          <a:prstGeom prst="rect">
            <a:avLst/>
          </a:prstGeom>
          <a:noFill/>
        </p:spPr>
        <p:txBody>
          <a:bodyPr wrap="square" rtlCol="0">
            <a:spAutoFit/>
          </a:bodyPr>
          <a:lstStyle/>
          <a:p>
            <a:r>
              <a:rPr lang="en-US" b="1" dirty="0"/>
              <a:t>Sigma Quality Level (SQL): </a:t>
            </a:r>
            <a:r>
              <a:rPr lang="en-US" dirty="0"/>
              <a:t>I calculated a new SQL using the last 5 weeks of data that I gathered to compare to my baseline SQL of </a:t>
            </a:r>
            <a:r>
              <a:rPr lang="en-US" b="1" dirty="0"/>
              <a:t>1.4</a:t>
            </a:r>
            <a:r>
              <a:rPr lang="en-US" dirty="0"/>
              <a:t>. The new SQL for my process is </a:t>
            </a:r>
            <a:r>
              <a:rPr lang="en-US" b="1" dirty="0"/>
              <a:t>2.0, </a:t>
            </a:r>
            <a:r>
              <a:rPr lang="en-US" dirty="0"/>
              <a:t>an increase of </a:t>
            </a:r>
            <a:r>
              <a:rPr lang="en-US" b="1" dirty="0"/>
              <a:t>0.6</a:t>
            </a:r>
            <a:r>
              <a:rPr lang="en-US" dirty="0"/>
              <a:t>. And a decrease of 233,333 Defects per million opportunities.</a:t>
            </a:r>
          </a:p>
          <a:p>
            <a:endParaRPr lang="en-US" b="1" dirty="0"/>
          </a:p>
          <a:p>
            <a:pPr marL="342900" indent="-342900">
              <a:buAutoNum type="arabicPeriod"/>
            </a:pPr>
            <a:endParaRPr lang="en-US" b="1" dirty="0"/>
          </a:p>
        </p:txBody>
      </p:sp>
      <p:pic>
        <p:nvPicPr>
          <p:cNvPr id="6" name="Picture 5" descr="Table&#10;&#10;Description automatically generated">
            <a:extLst>
              <a:ext uri="{FF2B5EF4-FFF2-40B4-BE49-F238E27FC236}">
                <a16:creationId xmlns:a16="http://schemas.microsoft.com/office/drawing/2014/main" id="{29433022-3DE8-4F33-8C08-6E3C48187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332" y="1649040"/>
            <a:ext cx="4277322" cy="1371791"/>
          </a:xfrm>
          <a:prstGeom prst="rect">
            <a:avLst/>
          </a:prstGeom>
        </p:spPr>
      </p:pic>
      <p:sp>
        <p:nvSpPr>
          <p:cNvPr id="8" name="TextBox 7">
            <a:extLst>
              <a:ext uri="{FF2B5EF4-FFF2-40B4-BE49-F238E27FC236}">
                <a16:creationId xmlns:a16="http://schemas.microsoft.com/office/drawing/2014/main" id="{AC08DA59-2B4B-41F6-A2BD-5058E560919F}"/>
              </a:ext>
            </a:extLst>
          </p:cNvPr>
          <p:cNvSpPr txBox="1"/>
          <p:nvPr/>
        </p:nvSpPr>
        <p:spPr>
          <a:xfrm>
            <a:off x="206072" y="3126368"/>
            <a:ext cx="11782167" cy="1200329"/>
          </a:xfrm>
          <a:prstGeom prst="rect">
            <a:avLst/>
          </a:prstGeom>
          <a:noFill/>
        </p:spPr>
        <p:txBody>
          <a:bodyPr wrap="square" rtlCol="0">
            <a:spAutoFit/>
          </a:bodyPr>
          <a:lstStyle/>
          <a:p>
            <a:r>
              <a:rPr lang="en-US" b="1" dirty="0"/>
              <a:t>Hypothesis Test: </a:t>
            </a:r>
            <a:r>
              <a:rPr lang="en-US" dirty="0"/>
              <a:t>my previous mean for weekly spending was $811.64 and mean saving was $143.33. My new means respectively were $489.86 and $210.00. For each of these I ran a two-sample, right-tailed  (Left for Savings) hypothesis test with </a:t>
            </a:r>
            <a:r>
              <a:rPr lang="el-GR" b="0" i="0" dirty="0">
                <a:solidFill>
                  <a:srgbClr val="111111"/>
                </a:solidFill>
                <a:effectLst/>
                <a:latin typeface="-apple-system"/>
              </a:rPr>
              <a:t>α</a:t>
            </a:r>
            <a:r>
              <a:rPr lang="en-US" dirty="0"/>
              <a:t> = 0.05 to see if the new mean was meaningfully different from the baseline mean. Using this formula: </a:t>
            </a:r>
            <a:endParaRPr lang="en-US" b="1" dirty="0"/>
          </a:p>
          <a:p>
            <a:pPr marL="342900" indent="-342900">
              <a:buAutoNum type="arabicPeriod"/>
            </a:pPr>
            <a:endParaRPr lang="en-US" b="1" dirty="0"/>
          </a:p>
        </p:txBody>
      </p:sp>
      <p:pic>
        <p:nvPicPr>
          <p:cNvPr id="10" name="Picture 9" descr="A picture containing text, clock&#10;&#10;Description automatically generated">
            <a:extLst>
              <a:ext uri="{FF2B5EF4-FFF2-40B4-BE49-F238E27FC236}">
                <a16:creationId xmlns:a16="http://schemas.microsoft.com/office/drawing/2014/main" id="{F5941A39-6C3D-4ABB-B56F-E652341F5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1761" y="3755865"/>
            <a:ext cx="1143160" cy="676369"/>
          </a:xfrm>
          <a:prstGeom prst="rect">
            <a:avLst/>
          </a:prstGeom>
        </p:spPr>
      </p:pic>
      <p:sp>
        <p:nvSpPr>
          <p:cNvPr id="15" name="TextBox 14">
            <a:extLst>
              <a:ext uri="{FF2B5EF4-FFF2-40B4-BE49-F238E27FC236}">
                <a16:creationId xmlns:a16="http://schemas.microsoft.com/office/drawing/2014/main" id="{A6B1CFE1-9924-477C-9626-3E76743864E5}"/>
              </a:ext>
            </a:extLst>
          </p:cNvPr>
          <p:cNvSpPr txBox="1"/>
          <p:nvPr/>
        </p:nvSpPr>
        <p:spPr>
          <a:xfrm>
            <a:off x="2122083" y="4432234"/>
            <a:ext cx="1300739" cy="2308324"/>
          </a:xfrm>
          <a:prstGeom prst="rect">
            <a:avLst/>
          </a:prstGeom>
          <a:noFill/>
        </p:spPr>
        <p:txBody>
          <a:bodyPr wrap="square" rtlCol="0">
            <a:spAutoFit/>
          </a:bodyPr>
          <a:lstStyle/>
          <a:p>
            <a:r>
              <a:rPr lang="en-US" sz="1200" dirty="0"/>
              <a:t>For my total weekly spend, I had a Z-score of 1.39 and a P-Value of 0.1518. </a:t>
            </a:r>
          </a:p>
          <a:p>
            <a:endParaRPr lang="en-US" sz="1200" dirty="0"/>
          </a:p>
          <a:p>
            <a:r>
              <a:rPr lang="en-US" sz="1200" dirty="0"/>
              <a:t>This was not statistically significant at the </a:t>
            </a:r>
            <a:r>
              <a:rPr lang="el-GR" sz="1200" b="0" i="0" dirty="0">
                <a:solidFill>
                  <a:srgbClr val="111111"/>
                </a:solidFill>
                <a:effectLst/>
                <a:latin typeface="-apple-system"/>
              </a:rPr>
              <a:t>α</a:t>
            </a:r>
            <a:r>
              <a:rPr lang="en-US" sz="1200" b="0" i="0" dirty="0">
                <a:solidFill>
                  <a:srgbClr val="111111"/>
                </a:solidFill>
                <a:effectLst/>
                <a:latin typeface="-apple-system"/>
              </a:rPr>
              <a:t> = 0.05, and I will not reject the null hypothesis.</a:t>
            </a:r>
            <a:endParaRPr lang="en-US" sz="1200" dirty="0"/>
          </a:p>
        </p:txBody>
      </p:sp>
      <p:pic>
        <p:nvPicPr>
          <p:cNvPr id="19" name="Picture 18" descr="Table&#10;&#10;Description automatically generated">
            <a:extLst>
              <a:ext uri="{FF2B5EF4-FFF2-40B4-BE49-F238E27FC236}">
                <a16:creationId xmlns:a16="http://schemas.microsoft.com/office/drawing/2014/main" id="{9DD64819-6A90-41E3-88C4-438354752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431" y="4859036"/>
            <a:ext cx="1562318" cy="1771897"/>
          </a:xfrm>
          <a:prstGeom prst="rect">
            <a:avLst/>
          </a:prstGeom>
        </p:spPr>
      </p:pic>
      <p:sp>
        <p:nvSpPr>
          <p:cNvPr id="20" name="TextBox 19">
            <a:extLst>
              <a:ext uri="{FF2B5EF4-FFF2-40B4-BE49-F238E27FC236}">
                <a16:creationId xmlns:a16="http://schemas.microsoft.com/office/drawing/2014/main" id="{DA75F25C-4681-42DA-A535-05948A95B8F4}"/>
              </a:ext>
            </a:extLst>
          </p:cNvPr>
          <p:cNvSpPr txBox="1"/>
          <p:nvPr/>
        </p:nvSpPr>
        <p:spPr>
          <a:xfrm>
            <a:off x="5280584" y="4432234"/>
            <a:ext cx="1300739" cy="2308324"/>
          </a:xfrm>
          <a:prstGeom prst="rect">
            <a:avLst/>
          </a:prstGeom>
          <a:noFill/>
        </p:spPr>
        <p:txBody>
          <a:bodyPr wrap="square" rtlCol="0">
            <a:spAutoFit/>
          </a:bodyPr>
          <a:lstStyle/>
          <a:p>
            <a:r>
              <a:rPr lang="en-US" sz="1200" dirty="0"/>
              <a:t>For my weekly savings, I had a Z-score of -1.12 and a P-Value of 0.1313. </a:t>
            </a:r>
          </a:p>
          <a:p>
            <a:endParaRPr lang="en-US" sz="1200" dirty="0"/>
          </a:p>
          <a:p>
            <a:r>
              <a:rPr lang="en-US" sz="1200" dirty="0"/>
              <a:t>This was not statistically significant at the </a:t>
            </a:r>
            <a:r>
              <a:rPr lang="el-GR" sz="1200" b="0" i="0" dirty="0">
                <a:solidFill>
                  <a:srgbClr val="111111"/>
                </a:solidFill>
                <a:effectLst/>
                <a:latin typeface="-apple-system"/>
              </a:rPr>
              <a:t>α</a:t>
            </a:r>
            <a:r>
              <a:rPr lang="en-US" sz="1200" b="0" i="0" dirty="0">
                <a:solidFill>
                  <a:srgbClr val="111111"/>
                </a:solidFill>
                <a:effectLst/>
                <a:latin typeface="-apple-system"/>
              </a:rPr>
              <a:t> = 0.05, and I will not reject the null hypothesis.</a:t>
            </a:r>
            <a:endParaRPr lang="en-US" sz="1200" dirty="0"/>
          </a:p>
        </p:txBody>
      </p:sp>
      <p:sp>
        <p:nvSpPr>
          <p:cNvPr id="22" name="Rectangle: Rounded Corners 21">
            <a:extLst>
              <a:ext uri="{FF2B5EF4-FFF2-40B4-BE49-F238E27FC236}">
                <a16:creationId xmlns:a16="http://schemas.microsoft.com/office/drawing/2014/main" id="{EB4FE0B7-183E-4756-ADF6-BC582A7903F4}"/>
              </a:ext>
            </a:extLst>
          </p:cNvPr>
          <p:cNvSpPr/>
          <p:nvPr/>
        </p:nvSpPr>
        <p:spPr>
          <a:xfrm>
            <a:off x="234558" y="4078558"/>
            <a:ext cx="1666684" cy="65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rgbClr val="404040"/>
                </a:solidFill>
                <a:effectLst/>
                <a:latin typeface="-apple-system"/>
              </a:rPr>
              <a:t>H</a:t>
            </a:r>
            <a:r>
              <a:rPr lang="en-US" b="0" i="0" baseline="-25000" dirty="0">
                <a:solidFill>
                  <a:srgbClr val="404040"/>
                </a:solidFill>
                <a:effectLst/>
                <a:latin typeface="-apple-system"/>
              </a:rPr>
              <a:t>0</a:t>
            </a:r>
            <a:r>
              <a:rPr lang="en-US"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1</a:t>
            </a:r>
            <a:r>
              <a:rPr lang="el-GR"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2</a:t>
            </a:r>
            <a:endParaRPr lang="en-US" b="0" i="0" baseline="-25000" dirty="0">
              <a:solidFill>
                <a:srgbClr val="404040"/>
              </a:solidFill>
              <a:effectLst/>
              <a:latin typeface="-apple-system"/>
            </a:endParaRPr>
          </a:p>
          <a:p>
            <a:pPr algn="ctr"/>
            <a:r>
              <a:rPr lang="en-US" b="0" i="1" dirty="0">
                <a:solidFill>
                  <a:srgbClr val="404040"/>
                </a:solidFill>
                <a:effectLst/>
                <a:latin typeface="-apple-system"/>
              </a:rPr>
              <a:t>H</a:t>
            </a:r>
            <a:r>
              <a:rPr lang="en-US" b="0" i="0" baseline="-25000" dirty="0">
                <a:solidFill>
                  <a:srgbClr val="404040"/>
                </a:solidFill>
                <a:effectLst/>
                <a:latin typeface="-apple-system"/>
              </a:rPr>
              <a:t>a</a:t>
            </a:r>
            <a:r>
              <a:rPr lang="en-US"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1</a:t>
            </a:r>
            <a:r>
              <a:rPr lang="el-GR" b="0" i="0" dirty="0">
                <a:solidFill>
                  <a:srgbClr val="404040"/>
                </a:solidFill>
                <a:effectLst/>
                <a:latin typeface="-apple-system"/>
              </a:rPr>
              <a:t>&gt; </a:t>
            </a:r>
            <a:r>
              <a:rPr lang="el-GR" b="0" i="1" dirty="0">
                <a:solidFill>
                  <a:srgbClr val="404040"/>
                </a:solidFill>
                <a:effectLst/>
                <a:latin typeface="-apple-system"/>
              </a:rPr>
              <a:t>μ</a:t>
            </a:r>
            <a:r>
              <a:rPr lang="el-GR" b="0" i="0" baseline="-25000" dirty="0">
                <a:solidFill>
                  <a:srgbClr val="404040"/>
                </a:solidFill>
                <a:effectLst/>
                <a:latin typeface="-apple-system"/>
              </a:rPr>
              <a:t>2</a:t>
            </a:r>
            <a:endParaRPr lang="en-US" dirty="0"/>
          </a:p>
        </p:txBody>
      </p:sp>
      <p:sp>
        <p:nvSpPr>
          <p:cNvPr id="23" name="Rectangle: Rounded Corners 22">
            <a:extLst>
              <a:ext uri="{FF2B5EF4-FFF2-40B4-BE49-F238E27FC236}">
                <a16:creationId xmlns:a16="http://schemas.microsoft.com/office/drawing/2014/main" id="{085FDF0B-EDE8-4457-8B89-3609B63D9934}"/>
              </a:ext>
            </a:extLst>
          </p:cNvPr>
          <p:cNvSpPr/>
          <p:nvPr/>
        </p:nvSpPr>
        <p:spPr>
          <a:xfrm>
            <a:off x="3643663" y="4078558"/>
            <a:ext cx="1666684" cy="654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1" dirty="0">
                <a:solidFill>
                  <a:srgbClr val="404040"/>
                </a:solidFill>
                <a:effectLst/>
                <a:latin typeface="-apple-system"/>
              </a:rPr>
              <a:t>H</a:t>
            </a:r>
            <a:r>
              <a:rPr lang="en-US" b="0" i="0" baseline="-25000" dirty="0">
                <a:solidFill>
                  <a:srgbClr val="404040"/>
                </a:solidFill>
                <a:effectLst/>
                <a:latin typeface="-apple-system"/>
              </a:rPr>
              <a:t>0</a:t>
            </a:r>
            <a:r>
              <a:rPr lang="en-US"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1</a:t>
            </a:r>
            <a:r>
              <a:rPr lang="en-US" b="0" i="0" dirty="0">
                <a:solidFill>
                  <a:srgbClr val="404040"/>
                </a:solidFill>
                <a:effectLst/>
                <a:latin typeface="-apple-system"/>
              </a:rPr>
              <a:t>≥</a:t>
            </a:r>
            <a:r>
              <a:rPr lang="el-GR"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2</a:t>
            </a:r>
            <a:endParaRPr lang="en-US" b="0" i="0" baseline="-25000" dirty="0">
              <a:solidFill>
                <a:srgbClr val="404040"/>
              </a:solidFill>
              <a:effectLst/>
              <a:latin typeface="-apple-system"/>
            </a:endParaRPr>
          </a:p>
          <a:p>
            <a:pPr algn="ctr"/>
            <a:r>
              <a:rPr lang="en-US" b="0" i="1" dirty="0">
                <a:solidFill>
                  <a:srgbClr val="404040"/>
                </a:solidFill>
                <a:effectLst/>
                <a:latin typeface="-apple-system"/>
              </a:rPr>
              <a:t>H</a:t>
            </a:r>
            <a:r>
              <a:rPr lang="en-US" b="0" i="0" baseline="-25000" dirty="0">
                <a:solidFill>
                  <a:srgbClr val="404040"/>
                </a:solidFill>
                <a:effectLst/>
                <a:latin typeface="-apple-system"/>
              </a:rPr>
              <a:t>a</a:t>
            </a:r>
            <a:r>
              <a:rPr lang="en-US"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1</a:t>
            </a:r>
            <a:r>
              <a:rPr lang="en-US" b="0" i="0" dirty="0">
                <a:solidFill>
                  <a:srgbClr val="404040"/>
                </a:solidFill>
                <a:effectLst/>
                <a:latin typeface="-apple-system"/>
              </a:rPr>
              <a:t>&lt;</a:t>
            </a:r>
            <a:r>
              <a:rPr lang="el-GR" b="0" i="0" dirty="0">
                <a:solidFill>
                  <a:srgbClr val="404040"/>
                </a:solidFill>
                <a:effectLst/>
                <a:latin typeface="-apple-system"/>
              </a:rPr>
              <a:t> </a:t>
            </a:r>
            <a:r>
              <a:rPr lang="el-GR" b="0" i="1" dirty="0">
                <a:solidFill>
                  <a:srgbClr val="404040"/>
                </a:solidFill>
                <a:effectLst/>
                <a:latin typeface="-apple-system"/>
              </a:rPr>
              <a:t>μ</a:t>
            </a:r>
            <a:r>
              <a:rPr lang="el-GR" b="0" i="0" baseline="-25000" dirty="0">
                <a:solidFill>
                  <a:srgbClr val="404040"/>
                </a:solidFill>
                <a:effectLst/>
                <a:latin typeface="-apple-system"/>
              </a:rPr>
              <a:t>2</a:t>
            </a:r>
            <a:endParaRPr lang="en-US" dirty="0"/>
          </a:p>
        </p:txBody>
      </p:sp>
      <p:pic>
        <p:nvPicPr>
          <p:cNvPr id="25" name="Picture 24" descr="Table&#10;&#10;Description automatically generated">
            <a:extLst>
              <a:ext uri="{FF2B5EF4-FFF2-40B4-BE49-F238E27FC236}">
                <a16:creationId xmlns:a16="http://schemas.microsoft.com/office/drawing/2014/main" id="{54E32042-896D-4015-A139-DF97CF676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3663" y="4878088"/>
            <a:ext cx="1495634" cy="1752845"/>
          </a:xfrm>
          <a:prstGeom prst="rect">
            <a:avLst/>
          </a:prstGeom>
        </p:spPr>
      </p:pic>
      <p:sp>
        <p:nvSpPr>
          <p:cNvPr id="26" name="Rectangle 25">
            <a:extLst>
              <a:ext uri="{FF2B5EF4-FFF2-40B4-BE49-F238E27FC236}">
                <a16:creationId xmlns:a16="http://schemas.microsoft.com/office/drawing/2014/main" id="{5AA6B276-A6A6-4A11-8974-CFAEBCA13C96}"/>
              </a:ext>
            </a:extLst>
          </p:cNvPr>
          <p:cNvSpPr/>
          <p:nvPr/>
        </p:nvSpPr>
        <p:spPr>
          <a:xfrm>
            <a:off x="7098957" y="4326697"/>
            <a:ext cx="3293075" cy="2229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Because both of my P-Values were not statistically significant at the</a:t>
            </a:r>
            <a:r>
              <a:rPr lang="en-US" dirty="0">
                <a:solidFill>
                  <a:schemeClr val="bg1"/>
                </a:solidFill>
              </a:rPr>
              <a:t> </a:t>
            </a:r>
            <a:r>
              <a:rPr lang="el-GR" sz="1800" b="0" i="0" dirty="0">
                <a:solidFill>
                  <a:schemeClr val="bg1"/>
                </a:solidFill>
                <a:effectLst/>
                <a:latin typeface="-apple-system"/>
              </a:rPr>
              <a:t>α</a:t>
            </a:r>
            <a:r>
              <a:rPr lang="en-US" sz="1800" b="0" i="0" dirty="0">
                <a:solidFill>
                  <a:schemeClr val="bg1"/>
                </a:solidFill>
                <a:effectLst/>
                <a:latin typeface="-apple-system"/>
              </a:rPr>
              <a:t> = 0.05 level I must conclude that my new means are not meaningfully different.</a:t>
            </a:r>
            <a:endParaRPr lang="en-US" dirty="0">
              <a:solidFill>
                <a:schemeClr val="bg1"/>
              </a:solidFill>
            </a:endParaRPr>
          </a:p>
        </p:txBody>
      </p:sp>
    </p:spTree>
    <p:extLst>
      <p:ext uri="{BB962C8B-B14F-4D97-AF65-F5344CB8AC3E}">
        <p14:creationId xmlns:p14="http://schemas.microsoft.com/office/powerpoint/2010/main" val="149852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63D82-14E3-40C0-856D-8E42D154F2E9}"/>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Control</a:t>
            </a:r>
          </a:p>
        </p:txBody>
      </p:sp>
      <p:sp>
        <p:nvSpPr>
          <p:cNvPr id="6" name="TextBox 5">
            <a:extLst>
              <a:ext uri="{FF2B5EF4-FFF2-40B4-BE49-F238E27FC236}">
                <a16:creationId xmlns:a16="http://schemas.microsoft.com/office/drawing/2014/main" id="{2EC9EA3F-277D-43AA-9F74-3B3B8239B07B}"/>
              </a:ext>
            </a:extLst>
          </p:cNvPr>
          <p:cNvSpPr txBox="1"/>
          <p:nvPr/>
        </p:nvSpPr>
        <p:spPr>
          <a:xfrm>
            <a:off x="3930612" y="302055"/>
            <a:ext cx="43307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Time Series &amp; Next Steps</a:t>
            </a:r>
          </a:p>
        </p:txBody>
      </p:sp>
      <p:sp>
        <p:nvSpPr>
          <p:cNvPr id="7" name="TextBox 6">
            <a:extLst>
              <a:ext uri="{FF2B5EF4-FFF2-40B4-BE49-F238E27FC236}">
                <a16:creationId xmlns:a16="http://schemas.microsoft.com/office/drawing/2014/main" id="{7301B71B-1013-43B6-B433-7439C79271DD}"/>
              </a:ext>
            </a:extLst>
          </p:cNvPr>
          <p:cNvSpPr txBox="1"/>
          <p:nvPr/>
        </p:nvSpPr>
        <p:spPr>
          <a:xfrm>
            <a:off x="204915" y="972787"/>
            <a:ext cx="11782167" cy="646331"/>
          </a:xfrm>
          <a:prstGeom prst="rect">
            <a:avLst/>
          </a:prstGeom>
          <a:noFill/>
        </p:spPr>
        <p:txBody>
          <a:bodyPr wrap="square" rtlCol="0">
            <a:spAutoFit/>
          </a:bodyPr>
          <a:lstStyle/>
          <a:p>
            <a:r>
              <a:rPr lang="en-US" dirty="0"/>
              <a:t>Because my new means were not statistically significant, I wanted to look at an exponential smoothing time series chart for both my Total Weekly Spending and Weekly Savings to anticipate future spending and saving habits.</a:t>
            </a:r>
          </a:p>
        </p:txBody>
      </p:sp>
      <p:sp>
        <p:nvSpPr>
          <p:cNvPr id="8" name="TextBox 7">
            <a:extLst>
              <a:ext uri="{FF2B5EF4-FFF2-40B4-BE49-F238E27FC236}">
                <a16:creationId xmlns:a16="http://schemas.microsoft.com/office/drawing/2014/main" id="{763D6B57-31FA-45BE-B509-471476E999C2}"/>
              </a:ext>
            </a:extLst>
          </p:cNvPr>
          <p:cNvSpPr txBox="1"/>
          <p:nvPr/>
        </p:nvSpPr>
        <p:spPr>
          <a:xfrm>
            <a:off x="204915" y="5038342"/>
            <a:ext cx="11782167" cy="1754326"/>
          </a:xfrm>
          <a:prstGeom prst="rect">
            <a:avLst/>
          </a:prstGeom>
          <a:noFill/>
        </p:spPr>
        <p:txBody>
          <a:bodyPr wrap="square" rtlCol="0">
            <a:spAutoFit/>
          </a:bodyPr>
          <a:lstStyle/>
          <a:p>
            <a:r>
              <a:rPr lang="en-US" dirty="0"/>
              <a:t>From the time series charts here we can see that my spending has been below anticipated for the last 5 weeks and savings has been higher for the last 3 so my changes could be on the right track. It is possible with more weeks on this improved plan and a larger sample size I would see more significant results.</a:t>
            </a:r>
          </a:p>
          <a:p>
            <a:endParaRPr lang="en-US" dirty="0"/>
          </a:p>
          <a:p>
            <a:r>
              <a:rPr lang="en-US" dirty="0"/>
              <a:t>Moving forward I will have to monitor my progress to see if the trend holds and might implement new rules on spending, maybe limiting other variables than gas to see if they have a meaningful impact on my spending and saving habits.</a:t>
            </a:r>
          </a:p>
        </p:txBody>
      </p:sp>
      <p:pic>
        <p:nvPicPr>
          <p:cNvPr id="10" name="Picture 9" descr="Chart, line chart&#10;&#10;Description automatically generated">
            <a:extLst>
              <a:ext uri="{FF2B5EF4-FFF2-40B4-BE49-F238E27FC236}">
                <a16:creationId xmlns:a16="http://schemas.microsoft.com/office/drawing/2014/main" id="{22FBDEFF-A463-49A7-BA7A-296763E46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8" y="1703077"/>
            <a:ext cx="5142384" cy="3451845"/>
          </a:xfrm>
          <a:prstGeom prst="rect">
            <a:avLst/>
          </a:prstGeom>
        </p:spPr>
      </p:pic>
      <p:pic>
        <p:nvPicPr>
          <p:cNvPr id="12" name="Picture 11" descr="Chart, line chart&#10;&#10;Description automatically generated">
            <a:extLst>
              <a:ext uri="{FF2B5EF4-FFF2-40B4-BE49-F238E27FC236}">
                <a16:creationId xmlns:a16="http://schemas.microsoft.com/office/drawing/2014/main" id="{F53AFEDD-49E5-426E-9F9D-DA24C9A83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716" y="1703076"/>
            <a:ext cx="5325482" cy="3451845"/>
          </a:xfrm>
          <a:prstGeom prst="rect">
            <a:avLst/>
          </a:prstGeom>
        </p:spPr>
      </p:pic>
    </p:spTree>
    <p:extLst>
      <p:ext uri="{BB962C8B-B14F-4D97-AF65-F5344CB8AC3E}">
        <p14:creationId xmlns:p14="http://schemas.microsoft.com/office/powerpoint/2010/main" val="1678017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61BEB-1114-441E-ABE7-10523A8F8567}"/>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Define</a:t>
            </a:r>
          </a:p>
        </p:txBody>
      </p:sp>
      <p:sp>
        <p:nvSpPr>
          <p:cNvPr id="3" name="TextBox 2">
            <a:extLst>
              <a:ext uri="{FF2B5EF4-FFF2-40B4-BE49-F238E27FC236}">
                <a16:creationId xmlns:a16="http://schemas.microsoft.com/office/drawing/2014/main" id="{1AEC9B69-1FE1-4418-A394-D1CA875189A9}"/>
              </a:ext>
            </a:extLst>
          </p:cNvPr>
          <p:cNvSpPr txBox="1"/>
          <p:nvPr/>
        </p:nvSpPr>
        <p:spPr>
          <a:xfrm>
            <a:off x="2584621" y="225111"/>
            <a:ext cx="732961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Problem Statement &amp; Operational Definitions</a:t>
            </a:r>
          </a:p>
        </p:txBody>
      </p:sp>
      <p:sp>
        <p:nvSpPr>
          <p:cNvPr id="4" name="TextBox 3">
            <a:extLst>
              <a:ext uri="{FF2B5EF4-FFF2-40B4-BE49-F238E27FC236}">
                <a16:creationId xmlns:a16="http://schemas.microsoft.com/office/drawing/2014/main" id="{3CECA75D-802B-4F3C-9347-2EB98DAE1E2E}"/>
              </a:ext>
            </a:extLst>
          </p:cNvPr>
          <p:cNvSpPr txBox="1"/>
          <p:nvPr/>
        </p:nvSpPr>
        <p:spPr>
          <a:xfrm>
            <a:off x="3484605" y="1173892"/>
            <a:ext cx="5529649" cy="646331"/>
          </a:xfrm>
          <a:prstGeom prst="rect">
            <a:avLst/>
          </a:prstGeom>
          <a:noFill/>
        </p:spPr>
        <p:txBody>
          <a:bodyPr wrap="square" rtlCol="0">
            <a:spAutoFit/>
          </a:bodyPr>
          <a:lstStyle/>
          <a:p>
            <a:pPr algn="ctr"/>
            <a:r>
              <a:rPr lang="en-US" dirty="0"/>
              <a:t>The purpose of this process improvement project is to decrease spending and increase savings per week.</a:t>
            </a:r>
          </a:p>
        </p:txBody>
      </p:sp>
      <p:sp>
        <p:nvSpPr>
          <p:cNvPr id="5" name="TextBox 4">
            <a:extLst>
              <a:ext uri="{FF2B5EF4-FFF2-40B4-BE49-F238E27FC236}">
                <a16:creationId xmlns:a16="http://schemas.microsoft.com/office/drawing/2014/main" id="{B7B85984-ADED-4EE2-B86B-31C1196E0BBE}"/>
              </a:ext>
            </a:extLst>
          </p:cNvPr>
          <p:cNvSpPr txBox="1"/>
          <p:nvPr/>
        </p:nvSpPr>
        <p:spPr>
          <a:xfrm>
            <a:off x="431456" y="1940011"/>
            <a:ext cx="3362067" cy="4801314"/>
          </a:xfrm>
          <a:prstGeom prst="rect">
            <a:avLst/>
          </a:prstGeom>
          <a:noFill/>
        </p:spPr>
        <p:txBody>
          <a:bodyPr wrap="square" rtlCol="0">
            <a:spAutoFit/>
          </a:bodyPr>
          <a:lstStyle/>
          <a:p>
            <a:r>
              <a:rPr lang="en-US" b="1" dirty="0"/>
              <a:t>Impact:</a:t>
            </a:r>
          </a:p>
          <a:p>
            <a:pPr marL="285750" indent="-285750">
              <a:buFont typeface="Arial" panose="020B0604020202020204" pitchFamily="34" charset="0"/>
              <a:buChar char="•"/>
            </a:pPr>
            <a:r>
              <a:rPr lang="en-US" dirty="0"/>
              <a:t>Be able to pay for our wedding next year</a:t>
            </a:r>
          </a:p>
          <a:p>
            <a:pPr marL="285750" indent="-285750">
              <a:buFont typeface="Arial" panose="020B0604020202020204" pitchFamily="34" charset="0"/>
              <a:buChar char="•"/>
            </a:pPr>
            <a:r>
              <a:rPr lang="en-US" dirty="0"/>
              <a:t>Save money for a down payment on house to build equity</a:t>
            </a:r>
          </a:p>
          <a:p>
            <a:pPr marL="285750" indent="-285750">
              <a:buFont typeface="Arial" panose="020B0604020202020204" pitchFamily="34" charset="0"/>
              <a:buChar char="•"/>
            </a:pPr>
            <a:r>
              <a:rPr lang="en-US" dirty="0"/>
              <a:t>Stop paying monthly rent to build equity</a:t>
            </a:r>
          </a:p>
          <a:p>
            <a:endParaRPr lang="en-US" dirty="0"/>
          </a:p>
          <a:p>
            <a:r>
              <a:rPr lang="en-US" b="1" dirty="0"/>
              <a:t>Goal:</a:t>
            </a:r>
          </a:p>
          <a:p>
            <a:pPr marL="285750" indent="-285750">
              <a:buFont typeface="Arial" panose="020B0604020202020204" pitchFamily="34" charset="0"/>
              <a:buChar char="•"/>
            </a:pPr>
            <a:r>
              <a:rPr lang="en-US" dirty="0"/>
              <a:t>Save $250 per week</a:t>
            </a:r>
          </a:p>
          <a:p>
            <a:pPr marL="285750" indent="-285750">
              <a:buFont typeface="Arial" panose="020B0604020202020204" pitchFamily="34" charset="0"/>
              <a:buChar char="•"/>
            </a:pPr>
            <a:endParaRPr lang="en-US" dirty="0"/>
          </a:p>
          <a:p>
            <a:r>
              <a:rPr lang="en-US" b="1" dirty="0"/>
              <a:t>Success:</a:t>
            </a:r>
          </a:p>
          <a:p>
            <a:pPr marL="285750" indent="-285750">
              <a:buFont typeface="Arial" panose="020B0604020202020204" pitchFamily="34" charset="0"/>
              <a:buChar char="•"/>
            </a:pPr>
            <a:r>
              <a:rPr lang="en-US" dirty="0"/>
              <a:t>I will measure success as an increase in the weekly savings after implementing the new process</a:t>
            </a:r>
          </a:p>
        </p:txBody>
      </p:sp>
      <p:sp>
        <p:nvSpPr>
          <p:cNvPr id="6" name="TextBox 5">
            <a:extLst>
              <a:ext uri="{FF2B5EF4-FFF2-40B4-BE49-F238E27FC236}">
                <a16:creationId xmlns:a16="http://schemas.microsoft.com/office/drawing/2014/main" id="{C365F522-9FEA-4E71-9220-4BF34B6CC453}"/>
              </a:ext>
            </a:extLst>
          </p:cNvPr>
          <p:cNvSpPr txBox="1"/>
          <p:nvPr/>
        </p:nvSpPr>
        <p:spPr>
          <a:xfrm>
            <a:off x="4654377" y="1940011"/>
            <a:ext cx="7531444" cy="5078313"/>
          </a:xfrm>
          <a:prstGeom prst="rect">
            <a:avLst/>
          </a:prstGeom>
          <a:noFill/>
        </p:spPr>
        <p:txBody>
          <a:bodyPr wrap="square" rtlCol="0">
            <a:spAutoFit/>
          </a:bodyPr>
          <a:lstStyle/>
          <a:p>
            <a:r>
              <a:rPr lang="en-US" b="1" dirty="0"/>
              <a:t>Operational Definitions:</a:t>
            </a:r>
          </a:p>
          <a:p>
            <a:endParaRPr lang="en-US" b="1" dirty="0"/>
          </a:p>
          <a:p>
            <a:r>
              <a:rPr lang="en-US" u="sng" dirty="0"/>
              <a:t>Weekly Spend on Food &amp; Drink:</a:t>
            </a:r>
            <a:r>
              <a:rPr lang="en-US" dirty="0"/>
              <a:t> money spent on groceries, eating at restaurants and alcohol.</a:t>
            </a:r>
          </a:p>
          <a:p>
            <a:r>
              <a:rPr lang="en-US" u="sng" dirty="0"/>
              <a:t>Weekly Spend on Entertainment:</a:t>
            </a:r>
            <a:r>
              <a:rPr lang="en-US" dirty="0"/>
              <a:t> money spent on events, movies, video games and other entertainment</a:t>
            </a:r>
          </a:p>
          <a:p>
            <a:r>
              <a:rPr lang="en-US" sz="1800" u="sng" dirty="0">
                <a:solidFill>
                  <a:schemeClr val="tx1"/>
                </a:solidFill>
              </a:rPr>
              <a:t>Weekly Spend on Gas:</a:t>
            </a:r>
            <a:r>
              <a:rPr lang="en-US" sz="1800" dirty="0">
                <a:solidFill>
                  <a:schemeClr val="tx1"/>
                </a:solidFill>
              </a:rPr>
              <a:t> money spent on gas and other car related costs</a:t>
            </a:r>
            <a:endParaRPr lang="en-US" sz="1800" u="sng" dirty="0">
              <a:solidFill>
                <a:schemeClr val="tx1"/>
              </a:solidFill>
            </a:endParaRPr>
          </a:p>
          <a:p>
            <a:r>
              <a:rPr lang="en-US" sz="1800" u="sng" dirty="0">
                <a:solidFill>
                  <a:schemeClr val="tx1"/>
                </a:solidFill>
              </a:rPr>
              <a:t>Weekly Spend on Shopping:</a:t>
            </a:r>
            <a:r>
              <a:rPr lang="en-US" sz="1800" dirty="0">
                <a:solidFill>
                  <a:schemeClr val="tx1"/>
                </a:solidFill>
              </a:rPr>
              <a:t> money spent on personal and non-essential items</a:t>
            </a:r>
            <a:endParaRPr lang="en-US" sz="1800" u="sng" dirty="0">
              <a:solidFill>
                <a:schemeClr val="tx1"/>
              </a:solidFill>
            </a:endParaRPr>
          </a:p>
          <a:p>
            <a:r>
              <a:rPr lang="en-US" sz="1800" u="sng" dirty="0">
                <a:solidFill>
                  <a:schemeClr val="tx1"/>
                </a:solidFill>
              </a:rPr>
              <a:t>Weekly Spend on Other:</a:t>
            </a:r>
            <a:r>
              <a:rPr lang="en-US" sz="1800" dirty="0">
                <a:solidFill>
                  <a:schemeClr val="tx1"/>
                </a:solidFill>
              </a:rPr>
              <a:t> money spent on things that are not accounted for in any of the other categories</a:t>
            </a:r>
            <a:endParaRPr lang="en-US" sz="1800" u="sng" dirty="0">
              <a:solidFill>
                <a:schemeClr val="tx1"/>
              </a:solidFill>
            </a:endParaRPr>
          </a:p>
          <a:p>
            <a:r>
              <a:rPr lang="en-US" sz="1800" u="sng" dirty="0">
                <a:solidFill>
                  <a:schemeClr val="tx1"/>
                </a:solidFill>
              </a:rPr>
              <a:t>Sum of Weekly Spend:</a:t>
            </a:r>
            <a:r>
              <a:rPr lang="en-US" sz="1800" dirty="0">
                <a:solidFill>
                  <a:schemeClr val="tx1"/>
                </a:solidFill>
              </a:rPr>
              <a:t> sum of money spent in all categories per week</a:t>
            </a:r>
            <a:endParaRPr lang="en-US" sz="1800" u="sng" dirty="0">
              <a:solidFill>
                <a:schemeClr val="tx1"/>
              </a:solidFill>
            </a:endParaRPr>
          </a:p>
          <a:p>
            <a:endParaRPr lang="en-US" sz="1800" u="sng" dirty="0">
              <a:solidFill>
                <a:schemeClr val="tx1"/>
              </a:solidFill>
            </a:endParaRPr>
          </a:p>
          <a:p>
            <a:r>
              <a:rPr lang="en-US" sz="1800" u="sng" dirty="0">
                <a:solidFill>
                  <a:schemeClr val="tx1"/>
                </a:solidFill>
              </a:rPr>
              <a:t>Sum of Weekly Savings:</a:t>
            </a:r>
            <a:r>
              <a:rPr lang="en-US" sz="1800" dirty="0">
                <a:solidFill>
                  <a:schemeClr val="tx1"/>
                </a:solidFill>
              </a:rPr>
              <a:t> sum of money saved each week</a:t>
            </a:r>
          </a:p>
          <a:p>
            <a:endParaRPr lang="en-US" u="sng" dirty="0"/>
          </a:p>
          <a:p>
            <a:r>
              <a:rPr lang="en-US" u="sng" dirty="0"/>
              <a:t>Defects:</a:t>
            </a:r>
            <a:r>
              <a:rPr lang="en-US" dirty="0"/>
              <a:t> </a:t>
            </a:r>
          </a:p>
          <a:p>
            <a:pPr marL="285750" indent="-285750">
              <a:buFont typeface="Arial" panose="020B0604020202020204" pitchFamily="34" charset="0"/>
              <a:buChar char="•"/>
            </a:pPr>
            <a:r>
              <a:rPr lang="en-US" dirty="0"/>
              <a:t>Overspending weekly limit of $1100 </a:t>
            </a:r>
          </a:p>
          <a:p>
            <a:pPr marL="285750" indent="-285750">
              <a:buFont typeface="Arial" panose="020B0604020202020204" pitchFamily="34" charset="0"/>
              <a:buChar char="•"/>
            </a:pPr>
            <a:r>
              <a:rPr lang="en-US" dirty="0"/>
              <a:t>Not saving $250/week</a:t>
            </a:r>
            <a:endParaRPr lang="en-US" u="sng" dirty="0"/>
          </a:p>
          <a:p>
            <a:endParaRPr lang="en-US" dirty="0"/>
          </a:p>
        </p:txBody>
      </p:sp>
      <p:sp>
        <p:nvSpPr>
          <p:cNvPr id="7" name="Speech Bubble: Rectangle 6">
            <a:extLst>
              <a:ext uri="{FF2B5EF4-FFF2-40B4-BE49-F238E27FC236}">
                <a16:creationId xmlns:a16="http://schemas.microsoft.com/office/drawing/2014/main" id="{C8C30E45-8EC5-4F2A-8A14-E4BD7BE811EC}"/>
              </a:ext>
            </a:extLst>
          </p:cNvPr>
          <p:cNvSpPr/>
          <p:nvPr/>
        </p:nvSpPr>
        <p:spPr>
          <a:xfrm>
            <a:off x="10151076" y="5492579"/>
            <a:ext cx="1890584" cy="599302"/>
          </a:xfrm>
          <a:prstGeom prst="wedgeRectCallout">
            <a:avLst>
              <a:gd name="adj1" fmla="val -63462"/>
              <a:gd name="adj2" fmla="val -399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will be my output (y)</a:t>
            </a:r>
          </a:p>
        </p:txBody>
      </p:sp>
      <p:sp>
        <p:nvSpPr>
          <p:cNvPr id="9" name="Left Brace 8">
            <a:extLst>
              <a:ext uri="{FF2B5EF4-FFF2-40B4-BE49-F238E27FC236}">
                <a16:creationId xmlns:a16="http://schemas.microsoft.com/office/drawing/2014/main" id="{E7F31319-12BA-413E-B8F0-D7C8D7FE25C0}"/>
              </a:ext>
            </a:extLst>
          </p:cNvPr>
          <p:cNvSpPr/>
          <p:nvPr/>
        </p:nvSpPr>
        <p:spPr>
          <a:xfrm>
            <a:off x="4386649" y="2520778"/>
            <a:ext cx="486032" cy="2517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EA2830F-5A78-4CDD-B22C-A3AEF9147CCD}"/>
              </a:ext>
            </a:extLst>
          </p:cNvPr>
          <p:cNvSpPr txBox="1"/>
          <p:nvPr/>
        </p:nvSpPr>
        <p:spPr>
          <a:xfrm>
            <a:off x="3702909" y="3594612"/>
            <a:ext cx="827903" cy="369332"/>
          </a:xfrm>
          <a:prstGeom prst="rect">
            <a:avLst/>
          </a:prstGeom>
          <a:noFill/>
        </p:spPr>
        <p:txBody>
          <a:bodyPr wrap="square" rtlCol="0">
            <a:spAutoFit/>
          </a:bodyPr>
          <a:lstStyle/>
          <a:p>
            <a:r>
              <a:rPr lang="en-US" i="1" dirty="0"/>
              <a:t>Inputs</a:t>
            </a:r>
          </a:p>
        </p:txBody>
      </p:sp>
    </p:spTree>
    <p:extLst>
      <p:ext uri="{BB962C8B-B14F-4D97-AF65-F5344CB8AC3E}">
        <p14:creationId xmlns:p14="http://schemas.microsoft.com/office/powerpoint/2010/main" val="41050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BF16B-0E40-4679-9C03-AD15A61DF8CC}"/>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Define</a:t>
            </a:r>
          </a:p>
        </p:txBody>
      </p:sp>
      <p:sp>
        <p:nvSpPr>
          <p:cNvPr id="3" name="TextBox 2">
            <a:extLst>
              <a:ext uri="{FF2B5EF4-FFF2-40B4-BE49-F238E27FC236}">
                <a16:creationId xmlns:a16="http://schemas.microsoft.com/office/drawing/2014/main" id="{E3B9E18A-02C1-48E5-99D9-E3F71FD01EF1}"/>
              </a:ext>
            </a:extLst>
          </p:cNvPr>
          <p:cNvSpPr txBox="1"/>
          <p:nvPr/>
        </p:nvSpPr>
        <p:spPr>
          <a:xfrm>
            <a:off x="4951970" y="295876"/>
            <a:ext cx="2288059"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Process Map</a:t>
            </a:r>
          </a:p>
        </p:txBody>
      </p:sp>
      <p:pic>
        <p:nvPicPr>
          <p:cNvPr id="4" name="Image1">
            <a:extLst>
              <a:ext uri="{FF2B5EF4-FFF2-40B4-BE49-F238E27FC236}">
                <a16:creationId xmlns:a16="http://schemas.microsoft.com/office/drawing/2014/main" id="{20755A2E-6359-4B3D-B870-470B3F91ED83}"/>
              </a:ext>
            </a:extLst>
          </p:cNvPr>
          <p:cNvPicPr/>
          <p:nvPr/>
        </p:nvPicPr>
        <p:blipFill>
          <a:blip r:embed="rId2">
            <a:lum/>
            <a:alphaModFix/>
          </a:blip>
          <a:srcRect/>
          <a:stretch>
            <a:fillRect/>
          </a:stretch>
        </p:blipFill>
        <p:spPr>
          <a:xfrm>
            <a:off x="1557284" y="877330"/>
            <a:ext cx="9077430" cy="5863281"/>
          </a:xfrm>
          <a:prstGeom prst="rect">
            <a:avLst/>
          </a:prstGeom>
        </p:spPr>
      </p:pic>
      <p:sp>
        <p:nvSpPr>
          <p:cNvPr id="6" name="Speech Bubble: Rectangle with Corners Rounded 5">
            <a:extLst>
              <a:ext uri="{FF2B5EF4-FFF2-40B4-BE49-F238E27FC236}">
                <a16:creationId xmlns:a16="http://schemas.microsoft.com/office/drawing/2014/main" id="{D50886B2-5719-4507-BB79-07F09B2FF875}"/>
              </a:ext>
            </a:extLst>
          </p:cNvPr>
          <p:cNvSpPr/>
          <p:nvPr/>
        </p:nvSpPr>
        <p:spPr>
          <a:xfrm>
            <a:off x="383060" y="4760901"/>
            <a:ext cx="3268362" cy="1979710"/>
          </a:xfrm>
          <a:prstGeom prst="wedgeRoundRectCallout">
            <a:avLst>
              <a:gd name="adj1" fmla="val 65500"/>
              <a:gd name="adj2" fmla="val -394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This process map shows the current process we are using to save money. </a:t>
            </a:r>
          </a:p>
          <a:p>
            <a:pPr algn="ctr"/>
            <a:endParaRPr lang="en-US" dirty="0"/>
          </a:p>
          <a:p>
            <a:pPr algn="ctr"/>
            <a:r>
              <a:rPr lang="en-US" dirty="0"/>
              <a:t>We will implement changes to this process to increase savings.</a:t>
            </a:r>
          </a:p>
          <a:p>
            <a:pPr algn="ctr"/>
            <a:endParaRPr lang="en-US" dirty="0"/>
          </a:p>
        </p:txBody>
      </p:sp>
    </p:spTree>
    <p:extLst>
      <p:ext uri="{BB962C8B-B14F-4D97-AF65-F5344CB8AC3E}">
        <p14:creationId xmlns:p14="http://schemas.microsoft.com/office/powerpoint/2010/main" val="30236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0D3C9-D471-4F57-9210-96B2DE59A435}"/>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Measure</a:t>
            </a:r>
          </a:p>
        </p:txBody>
      </p:sp>
      <p:sp>
        <p:nvSpPr>
          <p:cNvPr id="3" name="TextBox 2">
            <a:extLst>
              <a:ext uri="{FF2B5EF4-FFF2-40B4-BE49-F238E27FC236}">
                <a16:creationId xmlns:a16="http://schemas.microsoft.com/office/drawing/2014/main" id="{7E704F4F-3D06-434D-ACAB-E0695C6C15F1}"/>
              </a:ext>
            </a:extLst>
          </p:cNvPr>
          <p:cNvSpPr txBox="1"/>
          <p:nvPr/>
        </p:nvSpPr>
        <p:spPr>
          <a:xfrm>
            <a:off x="4447917" y="308232"/>
            <a:ext cx="329616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Identifying the Data</a:t>
            </a:r>
          </a:p>
        </p:txBody>
      </p:sp>
      <p:sp>
        <p:nvSpPr>
          <p:cNvPr id="4" name="TextBox 3">
            <a:extLst>
              <a:ext uri="{FF2B5EF4-FFF2-40B4-BE49-F238E27FC236}">
                <a16:creationId xmlns:a16="http://schemas.microsoft.com/office/drawing/2014/main" id="{311DAA51-D847-4CF6-9A8A-4FD4F099D82F}"/>
              </a:ext>
            </a:extLst>
          </p:cNvPr>
          <p:cNvSpPr txBox="1"/>
          <p:nvPr/>
        </p:nvSpPr>
        <p:spPr>
          <a:xfrm>
            <a:off x="204915" y="1016803"/>
            <a:ext cx="11782167" cy="5078313"/>
          </a:xfrm>
          <a:prstGeom prst="rect">
            <a:avLst/>
          </a:prstGeom>
          <a:noFill/>
        </p:spPr>
        <p:txBody>
          <a:bodyPr wrap="square" rtlCol="0">
            <a:spAutoFit/>
          </a:bodyPr>
          <a:lstStyle/>
          <a:p>
            <a:r>
              <a:rPr lang="en-US" b="1" dirty="0"/>
              <a:t>Type of Data: </a:t>
            </a:r>
          </a:p>
          <a:p>
            <a:r>
              <a:rPr lang="en-US" dirty="0"/>
              <a:t>The data in this project are US dollar amounts taken from my bank statements and separated into seven categories: Food &amp; Drink, Entertainment, Gas, Other, Shopping, Sum of Weekly Spend, Sum of Weekly Savings. </a:t>
            </a:r>
          </a:p>
          <a:p>
            <a:endParaRPr lang="en-US" dirty="0"/>
          </a:p>
          <a:p>
            <a:r>
              <a:rPr lang="en-US" dirty="0"/>
              <a:t>The data are </a:t>
            </a:r>
            <a:r>
              <a:rPr lang="en-US" b="1" dirty="0"/>
              <a:t>Continuous</a:t>
            </a:r>
            <a:r>
              <a:rPr lang="en-US" dirty="0"/>
              <a:t> because dollar amounts can take on any value within a finite or infinite interval.</a:t>
            </a:r>
          </a:p>
          <a:p>
            <a:endParaRPr lang="en-US" b="1" dirty="0"/>
          </a:p>
          <a:p>
            <a:r>
              <a:rPr lang="en-US" b="1" dirty="0"/>
              <a:t>Data Collection: </a:t>
            </a:r>
          </a:p>
          <a:p>
            <a:r>
              <a:rPr lang="en-US" dirty="0"/>
              <a:t>I collected all data by downloading and reading my online bank statements from my Chase and Wells Fargo Bank Accounts and separated the data into the 7 categories. I used the first 15 weeks of data (7/25/2021 – 11/20/2021) to see the current state of spending and savings and took the last 5 weeks (11/7/2021 – 12/11/2021) of data after I implemented the new process. </a:t>
            </a:r>
          </a:p>
          <a:p>
            <a:endParaRPr lang="en-US" b="1" dirty="0"/>
          </a:p>
          <a:p>
            <a:r>
              <a:rPr lang="en-US" b="1" dirty="0"/>
              <a:t>Measurement Error:</a:t>
            </a:r>
          </a:p>
          <a:p>
            <a:r>
              <a:rPr lang="en-US" dirty="0"/>
              <a:t>I could have measurement error when classifying my data into the different categories based on my bank statements. At most this would account for 1 error per week, and the sum of weekly spend and weekly savings will still be accurate. To minimize measurement error, I could categorize my data again to check for inaccuracies or have someone else categorize my data to verify. Going forward I could classify by category each time I used my card so there is no chance of categorization error.</a:t>
            </a:r>
          </a:p>
        </p:txBody>
      </p:sp>
    </p:spTree>
    <p:extLst>
      <p:ext uri="{BB962C8B-B14F-4D97-AF65-F5344CB8AC3E}">
        <p14:creationId xmlns:p14="http://schemas.microsoft.com/office/powerpoint/2010/main" val="125156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753364" y="117389"/>
            <a:ext cx="4228071" cy="762000"/>
          </a:xfrm>
          <a:noFill/>
        </p:spPr>
        <p:txBody>
          <a:bodyPr vert="horz" lIns="90488" tIns="44450" rIns="90488" bIns="44450" rtlCol="0" anchor="ctr">
            <a:normAutofit/>
          </a:bodyPr>
          <a:lstStyle/>
          <a:p>
            <a:pPr eaLnBrk="1" hangingPunct="1"/>
            <a:r>
              <a:rPr lang="en-US" altLang="es-MX" sz="2800" dirty="0">
                <a:latin typeface="Arial" panose="020B0604020202020204" pitchFamily="34" charset="0"/>
                <a:cs typeface="Arial" panose="020B0604020202020204" pitchFamily="34" charset="0"/>
              </a:rPr>
              <a:t>Data Measurement Plan</a:t>
            </a:r>
            <a:endParaRPr lang="en-US" altLang="es-MX" sz="2800" i="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910999"/>
              </p:ext>
            </p:extLst>
          </p:nvPr>
        </p:nvGraphicFramePr>
        <p:xfrm>
          <a:off x="162565" y="1083275"/>
          <a:ext cx="11866863" cy="4140749"/>
        </p:xfrm>
        <a:graphic>
          <a:graphicData uri="http://schemas.openxmlformats.org/drawingml/2006/table">
            <a:tbl>
              <a:tblPr firstRow="1" bandRow="1">
                <a:tableStyleId>{6E25E649-3F16-4E02-A733-19D2CDBF48F0}</a:tableStyleId>
              </a:tblPr>
              <a:tblGrid>
                <a:gridCol w="2218817">
                  <a:extLst>
                    <a:ext uri="{9D8B030D-6E8A-4147-A177-3AD203B41FA5}">
                      <a16:colId xmlns:a16="http://schemas.microsoft.com/office/drawing/2014/main" val="20000"/>
                    </a:ext>
                  </a:extLst>
                </a:gridCol>
                <a:gridCol w="2006918">
                  <a:extLst>
                    <a:ext uri="{9D8B030D-6E8A-4147-A177-3AD203B41FA5}">
                      <a16:colId xmlns:a16="http://schemas.microsoft.com/office/drawing/2014/main" val="20001"/>
                    </a:ext>
                  </a:extLst>
                </a:gridCol>
                <a:gridCol w="3221355">
                  <a:extLst>
                    <a:ext uri="{9D8B030D-6E8A-4147-A177-3AD203B41FA5}">
                      <a16:colId xmlns:a16="http://schemas.microsoft.com/office/drawing/2014/main" val="20002"/>
                    </a:ext>
                  </a:extLst>
                </a:gridCol>
                <a:gridCol w="1581785">
                  <a:extLst>
                    <a:ext uri="{9D8B030D-6E8A-4147-A177-3AD203B41FA5}">
                      <a16:colId xmlns:a16="http://schemas.microsoft.com/office/drawing/2014/main" val="20003"/>
                    </a:ext>
                  </a:extLst>
                </a:gridCol>
                <a:gridCol w="2008568">
                  <a:extLst>
                    <a:ext uri="{9D8B030D-6E8A-4147-A177-3AD203B41FA5}">
                      <a16:colId xmlns:a16="http://schemas.microsoft.com/office/drawing/2014/main" val="20004"/>
                    </a:ext>
                  </a:extLst>
                </a:gridCol>
                <a:gridCol w="829420">
                  <a:extLst>
                    <a:ext uri="{9D8B030D-6E8A-4147-A177-3AD203B41FA5}">
                      <a16:colId xmlns:a16="http://schemas.microsoft.com/office/drawing/2014/main" val="20005"/>
                    </a:ext>
                  </a:extLst>
                </a:gridCol>
              </a:tblGrid>
              <a:tr h="217954">
                <a:tc>
                  <a:txBody>
                    <a:bodyPr/>
                    <a:lstStyle/>
                    <a:p>
                      <a:pPr algn="ctr"/>
                      <a:r>
                        <a:rPr lang="en-US" sz="1200" dirty="0">
                          <a:solidFill>
                            <a:schemeClr val="tx1"/>
                          </a:solidFill>
                        </a:rPr>
                        <a:t>Performance</a:t>
                      </a:r>
                      <a:r>
                        <a:rPr lang="en-US" sz="1200" baseline="0" dirty="0">
                          <a:solidFill>
                            <a:schemeClr val="tx1"/>
                          </a:solidFill>
                        </a:rPr>
                        <a:t> Measure</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Data Source and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How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Who will Collect</a:t>
                      </a:r>
                      <a:r>
                        <a:rPr lang="en-US" sz="1200" baseline="0" dirty="0">
                          <a:solidFill>
                            <a:schemeClr val="tx1"/>
                          </a:solidFill>
                        </a:rPr>
                        <a:t> Data</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When will Data be Collected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sz="1200" dirty="0">
                          <a:solidFill>
                            <a:schemeClr val="tx1"/>
                          </a:solidFill>
                        </a:rPr>
                        <a:t>Target Sample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217954">
                <a:tc>
                  <a:txBody>
                    <a:bodyPr/>
                    <a:lstStyle/>
                    <a:p>
                      <a:pPr marL="0" indent="0">
                        <a:buFont typeface="Arial" panose="020B0604020202020204" pitchFamily="34" charset="0"/>
                        <a:buNone/>
                      </a:pPr>
                      <a:r>
                        <a:rPr lang="en-US" sz="1200" dirty="0">
                          <a:solidFill>
                            <a:schemeClr val="tx1"/>
                          </a:solidFill>
                        </a:rPr>
                        <a:t>Weekly Spend on Food &amp; 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Downloading &amp; Reading Online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Nick Lichtsinn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15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80227">
                <a:tc>
                  <a:txBody>
                    <a:bodyPr/>
                    <a:lstStyle/>
                    <a:p>
                      <a:pPr marL="0" indent="0">
                        <a:buFont typeface="Arial" panose="020B0604020202020204" pitchFamily="34" charset="0"/>
                        <a:buNone/>
                      </a:pPr>
                      <a:r>
                        <a:rPr lang="en-US" sz="1200" dirty="0">
                          <a:solidFill>
                            <a:schemeClr val="tx1"/>
                          </a:solidFill>
                        </a:rPr>
                        <a:t>Weekly Spend on Entertainment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80227">
                <a:tc>
                  <a:txBody>
                    <a:bodyPr/>
                    <a:lstStyle/>
                    <a:p>
                      <a:pPr marL="0" indent="0">
                        <a:buFont typeface="Arial" panose="020B0604020202020204" pitchFamily="34" charset="0"/>
                        <a:buNone/>
                      </a:pPr>
                      <a:r>
                        <a:rPr lang="en-US" sz="1200" dirty="0">
                          <a:solidFill>
                            <a:schemeClr val="tx1"/>
                          </a:solidFill>
                        </a:rPr>
                        <a:t>Weekly Spend on Gas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80227">
                <a:tc>
                  <a:txBody>
                    <a:bodyPr/>
                    <a:lstStyle/>
                    <a:p>
                      <a:pPr marL="0" indent="0">
                        <a:buFont typeface="Arial" panose="020B0604020202020204" pitchFamily="34" charset="0"/>
                        <a:buNone/>
                      </a:pPr>
                      <a:r>
                        <a:rPr lang="en-US" sz="1200" dirty="0">
                          <a:solidFill>
                            <a:schemeClr val="tx1"/>
                          </a:solidFill>
                        </a:rPr>
                        <a:t>Weekly Spend on Shopping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80227">
                <a:tc>
                  <a:txBody>
                    <a:bodyPr/>
                    <a:lstStyle/>
                    <a:p>
                      <a:pPr marL="0" indent="0">
                        <a:buFont typeface="Arial" panose="020B0604020202020204" pitchFamily="34" charset="0"/>
                        <a:buNone/>
                      </a:pPr>
                      <a:r>
                        <a:rPr lang="en-US" sz="1200" dirty="0">
                          <a:solidFill>
                            <a:schemeClr val="tx1"/>
                          </a:solidFill>
                        </a:rPr>
                        <a:t>Weekly Spend 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74589">
                <a:tc>
                  <a:txBody>
                    <a:bodyPr/>
                    <a:lstStyle/>
                    <a:p>
                      <a:pPr marL="0" indent="0">
                        <a:buFont typeface="Arial" panose="020B0604020202020204" pitchFamily="34" charset="0"/>
                        <a:buNone/>
                      </a:pPr>
                      <a:r>
                        <a:rPr lang="en-US" sz="1200" dirty="0">
                          <a:solidFill>
                            <a:schemeClr val="tx1"/>
                          </a:solidFill>
                        </a:rPr>
                        <a:t>Sum of Weekly Spend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 Chase Bank Statements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p>
                      <a:pPr marL="171450" indent="-171450">
                        <a:buFont typeface="Arial" panose="020B0604020202020204" pitchFamily="34" charset="0"/>
                        <a:buChar char="•"/>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p>
                      <a:pPr marL="171450" indent="-171450">
                        <a:buFont typeface="Arial" panose="020B0604020202020204" pitchFamily="34" charset="0"/>
                        <a:buChar char="•"/>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822960">
                <a:tc>
                  <a:txBody>
                    <a:bodyPr/>
                    <a:lstStyle/>
                    <a:p>
                      <a:r>
                        <a:rPr lang="en-US" sz="1200" dirty="0">
                          <a:solidFill>
                            <a:schemeClr val="tx1"/>
                          </a:solidFill>
                        </a:rPr>
                        <a:t>Sum of Weekly Savings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solidFill>
                        </a:rPr>
                        <a:t>Wells Fargo Bank Statements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Downloading &amp; Reading Online Bank Statements</a:t>
                      </a:r>
                    </a:p>
                    <a:p>
                      <a:pPr marL="0" indent="0">
                        <a:buFont typeface="Arial" panose="020B0604020202020204" pitchFamily="34" charset="0"/>
                        <a:buNone/>
                      </a:pP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Nick Lichtsinn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dirty="0">
                          <a:solidFill>
                            <a:schemeClr val="tx1"/>
                          </a:solidFill>
                        </a:rPr>
                        <a:t>7/25/2021 – 11/20/2021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15 Weeks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78212"/>
                  </a:ext>
                </a:extLst>
              </a:tr>
            </a:tbl>
          </a:graphicData>
        </a:graphic>
      </p:graphicFrame>
      <p:sp>
        <p:nvSpPr>
          <p:cNvPr id="3" name="TextBox 2">
            <a:extLst>
              <a:ext uri="{FF2B5EF4-FFF2-40B4-BE49-F238E27FC236}">
                <a16:creationId xmlns:a16="http://schemas.microsoft.com/office/drawing/2014/main" id="{B8194756-5CA7-4F32-858D-61CB02F48830}"/>
              </a:ext>
            </a:extLst>
          </p:cNvPr>
          <p:cNvSpPr txBox="1"/>
          <p:nvPr/>
        </p:nvSpPr>
        <p:spPr>
          <a:xfrm>
            <a:off x="2101674" y="5545299"/>
            <a:ext cx="7988643" cy="646331"/>
          </a:xfrm>
          <a:prstGeom prst="rect">
            <a:avLst/>
          </a:prstGeom>
          <a:noFill/>
        </p:spPr>
        <p:txBody>
          <a:bodyPr wrap="square" rtlCol="0">
            <a:spAutoFit/>
          </a:bodyPr>
          <a:lstStyle/>
          <a:p>
            <a:r>
              <a:rPr lang="en-US" dirty="0"/>
              <a:t>This data measurement plan outlines the categories I decided to measure to identify my overall spending and savings over the last 15 weeks.</a:t>
            </a:r>
          </a:p>
        </p:txBody>
      </p:sp>
      <p:sp>
        <p:nvSpPr>
          <p:cNvPr id="4" name="TextBox 3">
            <a:extLst>
              <a:ext uri="{FF2B5EF4-FFF2-40B4-BE49-F238E27FC236}">
                <a16:creationId xmlns:a16="http://schemas.microsoft.com/office/drawing/2014/main" id="{2FE87E44-164A-46A1-B94E-DDFBEF987DCB}"/>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Measure</a:t>
            </a:r>
          </a:p>
        </p:txBody>
      </p:sp>
    </p:spTree>
    <p:extLst>
      <p:ext uri="{BB962C8B-B14F-4D97-AF65-F5344CB8AC3E}">
        <p14:creationId xmlns:p14="http://schemas.microsoft.com/office/powerpoint/2010/main" val="3158782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4E1BF-7BD7-4BE0-BA6C-C5E75C326A2A}"/>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Measure</a:t>
            </a:r>
          </a:p>
        </p:txBody>
      </p:sp>
      <p:sp>
        <p:nvSpPr>
          <p:cNvPr id="3" name="TextBox 2">
            <a:extLst>
              <a:ext uri="{FF2B5EF4-FFF2-40B4-BE49-F238E27FC236}">
                <a16:creationId xmlns:a16="http://schemas.microsoft.com/office/drawing/2014/main" id="{FCFFB9BF-6660-4304-8872-0598E5C3A516}"/>
              </a:ext>
            </a:extLst>
          </p:cNvPr>
          <p:cNvSpPr txBox="1"/>
          <p:nvPr/>
        </p:nvSpPr>
        <p:spPr>
          <a:xfrm>
            <a:off x="4439034" y="299997"/>
            <a:ext cx="331392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SQL &amp; Sample Size</a:t>
            </a:r>
          </a:p>
        </p:txBody>
      </p:sp>
      <p:sp>
        <p:nvSpPr>
          <p:cNvPr id="4" name="TextBox 3">
            <a:extLst>
              <a:ext uri="{FF2B5EF4-FFF2-40B4-BE49-F238E27FC236}">
                <a16:creationId xmlns:a16="http://schemas.microsoft.com/office/drawing/2014/main" id="{A8A9CFBC-95A6-4476-9F63-C7E54C1A6A11}"/>
              </a:ext>
            </a:extLst>
          </p:cNvPr>
          <p:cNvSpPr txBox="1"/>
          <p:nvPr/>
        </p:nvSpPr>
        <p:spPr>
          <a:xfrm>
            <a:off x="204915" y="1016803"/>
            <a:ext cx="11782167" cy="6186309"/>
          </a:xfrm>
          <a:prstGeom prst="rect">
            <a:avLst/>
          </a:prstGeom>
          <a:noFill/>
        </p:spPr>
        <p:txBody>
          <a:bodyPr wrap="square" rtlCol="0">
            <a:spAutoFit/>
          </a:bodyPr>
          <a:lstStyle/>
          <a:p>
            <a:r>
              <a:rPr lang="en-US" b="1" dirty="0"/>
              <a:t>Sigma Quality Level (SQL): </a:t>
            </a:r>
          </a:p>
          <a:p>
            <a:r>
              <a:rPr lang="en-US" dirty="0"/>
              <a:t>I calculated a baseline SQL for the first 15 weeks of data and will run this test again on the second sample after implementing my process improvement changes.</a:t>
            </a:r>
          </a:p>
          <a:p>
            <a:endParaRPr lang="en-US" b="1" dirty="0"/>
          </a:p>
          <a:p>
            <a:endParaRPr lang="en-US" b="1" dirty="0"/>
          </a:p>
          <a:p>
            <a:endParaRPr lang="en-US" b="1" dirty="0"/>
          </a:p>
          <a:p>
            <a:endParaRPr lang="en-US" b="1" dirty="0"/>
          </a:p>
          <a:p>
            <a:endParaRPr lang="en-US" b="1" dirty="0"/>
          </a:p>
          <a:p>
            <a:endParaRPr lang="en-US" b="1" dirty="0"/>
          </a:p>
          <a:p>
            <a:pPr algn="ctr"/>
            <a:r>
              <a:rPr lang="en-US" dirty="0"/>
              <a:t>My baseline SQL for my process was </a:t>
            </a:r>
            <a:r>
              <a:rPr lang="en-US" b="1" dirty="0"/>
              <a:t>1.4</a:t>
            </a:r>
            <a:r>
              <a:rPr lang="en-US" dirty="0"/>
              <a:t>, this gives me a lot of room for improvement.</a:t>
            </a:r>
            <a:endParaRPr lang="en-US" b="1" dirty="0"/>
          </a:p>
          <a:p>
            <a:endParaRPr lang="en-US" b="1" dirty="0"/>
          </a:p>
          <a:p>
            <a:r>
              <a:rPr lang="en-US" b="1" dirty="0"/>
              <a:t>Sample Size:</a:t>
            </a:r>
          </a:p>
          <a:p>
            <a:r>
              <a:rPr lang="en-US" dirty="0"/>
              <a:t>I originally intended on using monthly spending and savings, but this did not allow for a large enough sample size to test my improvements, so I switched to weekly data. I treated each week as a separate sample and acquired 15 weeks of previous spend and 5 weeks after I implemented my improvements.</a:t>
            </a:r>
          </a:p>
          <a:p>
            <a:endParaRPr lang="en-US" dirty="0"/>
          </a:p>
          <a:p>
            <a:r>
              <a:rPr lang="en-US" b="1" dirty="0"/>
              <a:t>Formula:</a:t>
            </a:r>
          </a:p>
          <a:p>
            <a:r>
              <a:rPr lang="en-US" dirty="0"/>
              <a:t>Using this formula for sample size 			 I worked backwards to calculate my sample size needed. My standard deviation of my 15 weeks of savings was $96.07, my Z at 95% confidence was 1.96 and I am comfortable with an error of $85. I got an N = 4.87 so I rounded to 5 samples to be able to detect a change in savings value.</a:t>
            </a:r>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0288AD2B-BEE1-402C-A1EC-CF5905CC8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017" y="5407928"/>
            <a:ext cx="914528" cy="657317"/>
          </a:xfrm>
          <a:prstGeom prst="rect">
            <a:avLst/>
          </a:prstGeom>
        </p:spPr>
      </p:pic>
      <p:pic>
        <p:nvPicPr>
          <p:cNvPr id="8" name="Picture 7" descr="Text, table&#10;&#10;Description automatically generated with medium confidence">
            <a:extLst>
              <a:ext uri="{FF2B5EF4-FFF2-40B4-BE49-F238E27FC236}">
                <a16:creationId xmlns:a16="http://schemas.microsoft.com/office/drawing/2014/main" id="{6FA020AD-4AE1-4073-A72E-ADCAA56E8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285" y="1969727"/>
            <a:ext cx="3591426" cy="1362265"/>
          </a:xfrm>
          <a:prstGeom prst="rect">
            <a:avLst/>
          </a:prstGeom>
        </p:spPr>
      </p:pic>
    </p:spTree>
    <p:extLst>
      <p:ext uri="{BB962C8B-B14F-4D97-AF65-F5344CB8AC3E}">
        <p14:creationId xmlns:p14="http://schemas.microsoft.com/office/powerpoint/2010/main" val="419921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57FBE-78BD-4DC9-87C8-15078D8BFF6D}"/>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Analyze</a:t>
            </a:r>
          </a:p>
        </p:txBody>
      </p:sp>
      <p:sp>
        <p:nvSpPr>
          <p:cNvPr id="3" name="TextBox 2">
            <a:extLst>
              <a:ext uri="{FF2B5EF4-FFF2-40B4-BE49-F238E27FC236}">
                <a16:creationId xmlns:a16="http://schemas.microsoft.com/office/drawing/2014/main" id="{E3341DE5-202B-43D2-AAFD-093A5E20C73D}"/>
              </a:ext>
            </a:extLst>
          </p:cNvPr>
          <p:cNvSpPr txBox="1"/>
          <p:nvPr/>
        </p:nvSpPr>
        <p:spPr>
          <a:xfrm>
            <a:off x="4429317" y="299997"/>
            <a:ext cx="3333366"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Correlation Analysis</a:t>
            </a:r>
          </a:p>
        </p:txBody>
      </p:sp>
      <p:sp>
        <p:nvSpPr>
          <p:cNvPr id="6" name="TextBox 5">
            <a:extLst>
              <a:ext uri="{FF2B5EF4-FFF2-40B4-BE49-F238E27FC236}">
                <a16:creationId xmlns:a16="http://schemas.microsoft.com/office/drawing/2014/main" id="{1E07ECB8-C2F8-4D81-B199-F087051891FE}"/>
              </a:ext>
            </a:extLst>
          </p:cNvPr>
          <p:cNvSpPr txBox="1"/>
          <p:nvPr/>
        </p:nvSpPr>
        <p:spPr>
          <a:xfrm>
            <a:off x="204916" y="1016803"/>
            <a:ext cx="11782167" cy="923330"/>
          </a:xfrm>
          <a:prstGeom prst="rect">
            <a:avLst/>
          </a:prstGeom>
          <a:noFill/>
        </p:spPr>
        <p:txBody>
          <a:bodyPr wrap="square" rtlCol="0">
            <a:spAutoFit/>
          </a:bodyPr>
          <a:lstStyle/>
          <a:p>
            <a:endParaRPr lang="en-US" dirty="0"/>
          </a:p>
          <a:p>
            <a:r>
              <a:rPr lang="en-US" dirty="0"/>
              <a:t>I used correlation analysis to determine which input was most closely related to my spending and my savings amounts per week.</a:t>
            </a:r>
          </a:p>
        </p:txBody>
      </p:sp>
      <p:sp>
        <p:nvSpPr>
          <p:cNvPr id="9" name="TextBox 8">
            <a:extLst>
              <a:ext uri="{FF2B5EF4-FFF2-40B4-BE49-F238E27FC236}">
                <a16:creationId xmlns:a16="http://schemas.microsoft.com/office/drawing/2014/main" id="{2180B80F-1456-4809-ABF9-22CE08CF7586}"/>
              </a:ext>
            </a:extLst>
          </p:cNvPr>
          <p:cNvSpPr txBox="1"/>
          <p:nvPr/>
        </p:nvSpPr>
        <p:spPr>
          <a:xfrm>
            <a:off x="204916" y="3887580"/>
            <a:ext cx="11782167" cy="2308324"/>
          </a:xfrm>
          <a:prstGeom prst="rect">
            <a:avLst/>
          </a:prstGeom>
          <a:noFill/>
        </p:spPr>
        <p:txBody>
          <a:bodyPr wrap="square" rtlCol="0">
            <a:spAutoFit/>
          </a:bodyPr>
          <a:lstStyle/>
          <a:p>
            <a:r>
              <a:rPr lang="en-US" dirty="0"/>
              <a:t>From this correlation matrix we can see that Shopping (0.830), Entertainment (0.775) and Food &amp; Drink (0.702) are most closely related to my spending each week in that order.</a:t>
            </a:r>
          </a:p>
          <a:p>
            <a:endParaRPr lang="en-US" dirty="0"/>
          </a:p>
          <a:p>
            <a:r>
              <a:rPr lang="en-US" dirty="0"/>
              <a:t>My weekly savings are most closely related to my Gas spending (-0.656), Weekly Total Spending (-0.553) and my Food &amp; Drink spending (-0.519). I am very surprised to see Gas spending be most closely related to Savings, when it does not have a strong relationship with my total weekly spend and has the lowest average spend of all the categories.</a:t>
            </a:r>
          </a:p>
          <a:p>
            <a:endParaRPr lang="en-US" dirty="0"/>
          </a:p>
          <a:p>
            <a:r>
              <a:rPr lang="en-US" dirty="0"/>
              <a:t>This is intuitive as I could be spending more overall when I drive places for vacation or visiting friends.</a:t>
            </a:r>
          </a:p>
        </p:txBody>
      </p:sp>
      <p:pic>
        <p:nvPicPr>
          <p:cNvPr id="11" name="Picture 10" descr="Table&#10;&#10;Description automatically generated">
            <a:extLst>
              <a:ext uri="{FF2B5EF4-FFF2-40B4-BE49-F238E27FC236}">
                <a16:creationId xmlns:a16="http://schemas.microsoft.com/office/drawing/2014/main" id="{FEB85BAF-EA0E-40BE-AF59-22BFD4FCF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099" y="2133719"/>
            <a:ext cx="6801799" cy="1629002"/>
          </a:xfrm>
          <a:prstGeom prst="rect">
            <a:avLst/>
          </a:prstGeom>
        </p:spPr>
      </p:pic>
    </p:spTree>
    <p:extLst>
      <p:ext uri="{BB962C8B-B14F-4D97-AF65-F5344CB8AC3E}">
        <p14:creationId xmlns:p14="http://schemas.microsoft.com/office/powerpoint/2010/main" val="70482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57FBE-78BD-4DC9-87C8-15078D8BFF6D}"/>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Analyze</a:t>
            </a:r>
          </a:p>
        </p:txBody>
      </p:sp>
      <p:sp>
        <p:nvSpPr>
          <p:cNvPr id="3" name="TextBox 2">
            <a:extLst>
              <a:ext uri="{FF2B5EF4-FFF2-40B4-BE49-F238E27FC236}">
                <a16:creationId xmlns:a16="http://schemas.microsoft.com/office/drawing/2014/main" id="{E3341DE5-202B-43D2-AAFD-093A5E20C73D}"/>
              </a:ext>
            </a:extLst>
          </p:cNvPr>
          <p:cNvSpPr txBox="1"/>
          <p:nvPr/>
        </p:nvSpPr>
        <p:spPr>
          <a:xfrm>
            <a:off x="3930610" y="302055"/>
            <a:ext cx="43307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Simple Linear Regression</a:t>
            </a:r>
          </a:p>
        </p:txBody>
      </p:sp>
      <p:sp>
        <p:nvSpPr>
          <p:cNvPr id="6" name="TextBox 5">
            <a:extLst>
              <a:ext uri="{FF2B5EF4-FFF2-40B4-BE49-F238E27FC236}">
                <a16:creationId xmlns:a16="http://schemas.microsoft.com/office/drawing/2014/main" id="{1E07ECB8-C2F8-4D81-B199-F087051891FE}"/>
              </a:ext>
            </a:extLst>
          </p:cNvPr>
          <p:cNvSpPr txBox="1"/>
          <p:nvPr/>
        </p:nvSpPr>
        <p:spPr>
          <a:xfrm>
            <a:off x="204912" y="1272280"/>
            <a:ext cx="11782167" cy="646331"/>
          </a:xfrm>
          <a:prstGeom prst="rect">
            <a:avLst/>
          </a:prstGeom>
          <a:noFill/>
        </p:spPr>
        <p:txBody>
          <a:bodyPr wrap="square" rtlCol="0">
            <a:spAutoFit/>
          </a:bodyPr>
          <a:lstStyle/>
          <a:p>
            <a:r>
              <a:rPr lang="en-US" dirty="0"/>
              <a:t>Because Shopping had the closest relationship (0.8302) with my total spend each week, I chose this input to analyze further. I used Shopping spending as the input variable using a Simple Linear Regression analysis:</a:t>
            </a:r>
          </a:p>
        </p:txBody>
      </p:sp>
      <p:sp>
        <p:nvSpPr>
          <p:cNvPr id="9" name="TextBox 8">
            <a:extLst>
              <a:ext uri="{FF2B5EF4-FFF2-40B4-BE49-F238E27FC236}">
                <a16:creationId xmlns:a16="http://schemas.microsoft.com/office/drawing/2014/main" id="{2180B80F-1456-4809-ABF9-22CE08CF7586}"/>
              </a:ext>
            </a:extLst>
          </p:cNvPr>
          <p:cNvSpPr txBox="1"/>
          <p:nvPr/>
        </p:nvSpPr>
        <p:spPr>
          <a:xfrm>
            <a:off x="204912" y="5520078"/>
            <a:ext cx="11782167" cy="923330"/>
          </a:xfrm>
          <a:prstGeom prst="rect">
            <a:avLst/>
          </a:prstGeom>
          <a:noFill/>
        </p:spPr>
        <p:txBody>
          <a:bodyPr wrap="square" rtlCol="0">
            <a:spAutoFit/>
          </a:bodyPr>
          <a:lstStyle/>
          <a:p>
            <a:r>
              <a:rPr lang="en-US" dirty="0"/>
              <a:t>From this Simple Linear Regression, we see an R Squared value of 0.6621 meaning that about 66.21% of the variation in overall spend per week can be explained by variation in my Shopping spending. To lower my spending each week to save more, it will be important to lower my Shopping spending each week.</a:t>
            </a:r>
          </a:p>
        </p:txBody>
      </p:sp>
      <p:pic>
        <p:nvPicPr>
          <p:cNvPr id="13" name="Picture 12" descr="Chart, scatter chart&#10;&#10;Description automatically generated">
            <a:extLst>
              <a:ext uri="{FF2B5EF4-FFF2-40B4-BE49-F238E27FC236}">
                <a16:creationId xmlns:a16="http://schemas.microsoft.com/office/drawing/2014/main" id="{C021B461-AA16-4E25-AF6D-992B3659A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399" y="1978446"/>
            <a:ext cx="6097191" cy="3481796"/>
          </a:xfrm>
          <a:prstGeom prst="rect">
            <a:avLst/>
          </a:prstGeom>
        </p:spPr>
      </p:pic>
    </p:spTree>
    <p:extLst>
      <p:ext uri="{BB962C8B-B14F-4D97-AF65-F5344CB8AC3E}">
        <p14:creationId xmlns:p14="http://schemas.microsoft.com/office/powerpoint/2010/main" val="325786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D0A49F-D0D3-4D31-BC58-2339303C2A60}"/>
              </a:ext>
            </a:extLst>
          </p:cNvPr>
          <p:cNvSpPr txBox="1"/>
          <p:nvPr/>
        </p:nvSpPr>
        <p:spPr>
          <a:xfrm>
            <a:off x="117389" y="117389"/>
            <a:ext cx="25763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Phase: Improve</a:t>
            </a:r>
          </a:p>
        </p:txBody>
      </p:sp>
      <p:sp>
        <p:nvSpPr>
          <p:cNvPr id="5" name="TextBox 4">
            <a:extLst>
              <a:ext uri="{FF2B5EF4-FFF2-40B4-BE49-F238E27FC236}">
                <a16:creationId xmlns:a16="http://schemas.microsoft.com/office/drawing/2014/main" id="{684F0C47-10BC-42AD-BEFE-7FC28907D4E3}"/>
              </a:ext>
            </a:extLst>
          </p:cNvPr>
          <p:cNvSpPr txBox="1"/>
          <p:nvPr/>
        </p:nvSpPr>
        <p:spPr>
          <a:xfrm>
            <a:off x="3930610" y="302055"/>
            <a:ext cx="4330775"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Implementing a Solution</a:t>
            </a:r>
          </a:p>
        </p:txBody>
      </p:sp>
      <p:sp>
        <p:nvSpPr>
          <p:cNvPr id="6" name="TextBox 5">
            <a:extLst>
              <a:ext uri="{FF2B5EF4-FFF2-40B4-BE49-F238E27FC236}">
                <a16:creationId xmlns:a16="http://schemas.microsoft.com/office/drawing/2014/main" id="{7D056C11-C146-41F6-BA75-4A225F386D6D}"/>
              </a:ext>
            </a:extLst>
          </p:cNvPr>
          <p:cNvSpPr txBox="1"/>
          <p:nvPr/>
        </p:nvSpPr>
        <p:spPr>
          <a:xfrm>
            <a:off x="204912" y="1272280"/>
            <a:ext cx="11782167" cy="3693319"/>
          </a:xfrm>
          <a:prstGeom prst="rect">
            <a:avLst/>
          </a:prstGeom>
          <a:noFill/>
        </p:spPr>
        <p:txBody>
          <a:bodyPr wrap="square" rtlCol="0">
            <a:spAutoFit/>
          </a:bodyPr>
          <a:lstStyle/>
          <a:p>
            <a:r>
              <a:rPr lang="en-US" dirty="0"/>
              <a:t>My Correlation and Simple Linear Regression analysis show that total spending can be lessened if I lower my Shopping spending each week. To reduce my Shopping spending each week I implemented some new process rules:</a:t>
            </a:r>
          </a:p>
          <a:p>
            <a:endParaRPr lang="en-US" dirty="0"/>
          </a:p>
          <a:p>
            <a:pPr marL="342900" indent="-342900">
              <a:buAutoNum type="arabicPeriod"/>
            </a:pPr>
            <a:r>
              <a:rPr lang="en-US" b="1" dirty="0"/>
              <a:t>No Big Purchases: </a:t>
            </a:r>
            <a:r>
              <a:rPr lang="en-US" dirty="0"/>
              <a:t>since the main variation in my spending came from a couple large purchases I will not purchase and items over a $100 for the next 5 weeks.</a:t>
            </a:r>
          </a:p>
          <a:p>
            <a:pPr marL="342900" indent="-342900">
              <a:buAutoNum type="arabicPeriod"/>
            </a:pPr>
            <a:endParaRPr lang="en-US" b="1" dirty="0"/>
          </a:p>
          <a:p>
            <a:pPr marL="342900" indent="-342900">
              <a:buAutoNum type="arabicPeriod"/>
            </a:pPr>
            <a:r>
              <a:rPr lang="en-US" b="1" dirty="0"/>
              <a:t> Limit Gas Spending to $30/week: </a:t>
            </a:r>
            <a:r>
              <a:rPr lang="en-US" dirty="0"/>
              <a:t>because Gas spend had the highest negative relationship with my savings per week, I will limit myself to spending $30/week on Gas and car related things to hopefully increase my savings per week.</a:t>
            </a:r>
          </a:p>
          <a:p>
            <a:endParaRPr lang="en-US" b="1" dirty="0"/>
          </a:p>
          <a:p>
            <a:r>
              <a:rPr lang="en-US" b="1" dirty="0"/>
              <a:t>Weeks 15-20:</a:t>
            </a:r>
          </a:p>
          <a:p>
            <a:r>
              <a:rPr lang="en-US" dirty="0"/>
              <a:t>For the last 5 weeks I have implemented these new rules and collected the data in the same method as before, pulling data from my bank statements into excel for analysis.</a:t>
            </a:r>
          </a:p>
          <a:p>
            <a:pPr marL="342900" indent="-342900">
              <a:buAutoNum type="arabicPeriod"/>
            </a:pPr>
            <a:endParaRPr lang="en-US" b="1" dirty="0"/>
          </a:p>
        </p:txBody>
      </p:sp>
      <p:sp>
        <p:nvSpPr>
          <p:cNvPr id="8" name="Speech Bubble: Rectangle 7">
            <a:extLst>
              <a:ext uri="{FF2B5EF4-FFF2-40B4-BE49-F238E27FC236}">
                <a16:creationId xmlns:a16="http://schemas.microsoft.com/office/drawing/2014/main" id="{7F3F1E72-4516-468D-9EF9-F6DCCFC4349D}"/>
              </a:ext>
            </a:extLst>
          </p:cNvPr>
          <p:cNvSpPr/>
          <p:nvPr/>
        </p:nvSpPr>
        <p:spPr>
          <a:xfrm>
            <a:off x="7939216" y="4856205"/>
            <a:ext cx="3416643" cy="1699740"/>
          </a:xfrm>
          <a:prstGeom prst="wedgeRectCallout">
            <a:avLst>
              <a:gd name="adj1" fmla="val -45788"/>
              <a:gd name="adj2" fmla="val -115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succeeded in following my 2 rules, my mean gas spend per week was $28.69 and I did not have any large purchases over $100 post-implementation</a:t>
            </a:r>
          </a:p>
        </p:txBody>
      </p:sp>
    </p:spTree>
    <p:extLst>
      <p:ext uri="{BB962C8B-B14F-4D97-AF65-F5344CB8AC3E}">
        <p14:creationId xmlns:p14="http://schemas.microsoft.com/office/powerpoint/2010/main" val="18502645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519</TotalTime>
  <Words>1921</Words>
  <Application>Microsoft Office PowerPoint</Application>
  <PresentationFormat>Widescreen</PresentationFormat>
  <Paragraphs>206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Andale Mono</vt:lpstr>
      <vt:lpstr>-apple-system</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Data Measurement Plan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Lichtsinn</dc:creator>
  <cp:lastModifiedBy>Nicholas Lichtsinn</cp:lastModifiedBy>
  <cp:revision>16</cp:revision>
  <dcterms:created xsi:type="dcterms:W3CDTF">2021-12-10T16:25:35Z</dcterms:created>
  <dcterms:modified xsi:type="dcterms:W3CDTF">2021-12-12T15:56:17Z</dcterms:modified>
</cp:coreProperties>
</file>