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9" r:id="rId6"/>
    <p:sldId id="258" r:id="rId7"/>
    <p:sldId id="257" r:id="rId8"/>
    <p:sldId id="262"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56E2D-F239-4784-8727-42B64FC92FCC}" v="2" dt="2022-01-23T18:25:49.608"/>
    <p1510:client id="{1DEF8464-C157-41B2-958B-A7536590913E}" v="12" dt="2022-01-26T01:44:53.013"/>
    <p1510:client id="{275B8AFB-0B09-401E-922D-B9B66948751C}" v="11" dt="2022-01-23T19:24:58.377"/>
    <p1510:client id="{44AFF997-AEEF-4C30-A83F-273CEE748542}" v="102" dt="2022-01-23T19:07:24.640"/>
    <p1510:client id="{481DDCA0-8952-4299-A504-A145670AAF52}" v="16" dt="2022-01-23T19:18:38.878"/>
    <p1510:client id="{4A42A634-5DF6-4D9E-B02C-BCDA2C5CCA84}" v="23" dt="2022-01-23T19:46:57.505"/>
    <p1510:client id="{5785A87E-FC2F-46E9-A3FB-A4C6175234A8}" v="7" dt="2022-01-26T01:32:30.519"/>
    <p1510:client id="{5E455952-09B8-4905-A769-CF3494B4330F}" v="66" dt="2022-01-25T22:10:41.966"/>
    <p1510:client id="{60D3030A-CC5C-4CCD-A90E-049F18300AA3}" v="55" dt="2022-01-23T19:26:23.971"/>
    <p1510:client id="{62D32B24-D74D-44BD-90C8-D541DEDCB906}" v="29" dt="2022-01-23T18:59:22.983"/>
    <p1510:client id="{649C0946-4007-4119-967D-1B9ADF13DABC}" v="393" dt="2022-01-23T19:59:44.921"/>
    <p1510:client id="{72A91602-19EE-454F-A2D6-F5B82661CC59}" v="865" dt="2022-01-23T19:56:42.400"/>
    <p1510:client id="{79C28F76-E6EE-4FD2-A046-4CB79BAFB36F}" v="454" dt="2022-01-23T20:00:04.463"/>
    <p1510:client id="{7D9D0168-F0A5-47E3-84CC-C2C1B86A4D2C}" v="64" dt="2022-01-26T01:47:03.068"/>
    <p1510:client id="{825898BA-A184-4C99-8043-E13A8A759AF9}" v="50" dt="2022-01-25T22:04:58.015"/>
    <p1510:client id="{9109D38C-94E2-4503-ABD8-59EC79B0AA50}" v="40" dt="2022-01-23T19:08:03.932"/>
    <p1510:client id="{A0450473-2748-47B2-AFBC-2ED080E32981}" v="6" dt="2022-01-23T19:35:49.262"/>
    <p1510:client id="{A45ADB84-8BAB-49D4-83D5-DC27E283AE8B}" v="350" dt="2022-01-23T19:43:45.761"/>
    <p1510:client id="{B00DE5E7-6113-4916-883E-69410B9EFCD3}" v="3" dt="2022-01-23T18:21:33.732"/>
    <p1510:client id="{B65DBE1C-B853-408C-A8B1-F7EFAA112A5C}" v="18" dt="2022-01-23T19:07:02.991"/>
    <p1510:client id="{BDF2F616-27B5-47DB-9586-C2743E803FAD}" v="109" dt="2022-01-23T19:17:51.192"/>
    <p1510:client id="{BF600A08-23F6-4D52-947D-D76F440E24CE}" v="2319" dt="2022-01-23T19:36:52.602"/>
    <p1510:client id="{C08E8552-DDC8-40AD-916D-9FD3590B04E2}" v="8" dt="2022-01-26T01:37:27.272"/>
    <p1510:client id="{DA6C4CFB-6BD9-4632-922B-90DA7483999C}" v="2" dt="2022-01-26T01:40:30.545"/>
    <p1510:client id="{E41AF88F-8BE4-47CE-9C5B-610A16ED8F9B}" v="7" dt="2022-01-23T18:58:23.903"/>
    <p1510:client id="{FD2B619E-40E0-4D0F-9AC9-8DC7F71FEEF0}" v="3" dt="2022-01-23T19:34: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385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757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617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242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9294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7786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160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090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544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602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3/15/2023</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690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3/15/2023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21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3/15/2023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055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3/15/2023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89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85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469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321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75685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Sticks Kabob Segmentation Analysis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cs typeface="Calibri"/>
              </a:rPr>
              <a:t>nICHOLAS</a:t>
            </a:r>
            <a:r>
              <a:rPr lang="en-US" dirty="0">
                <a:cs typeface="Calibri"/>
              </a:rPr>
              <a:t> </a:t>
            </a:r>
            <a:r>
              <a:rPr lang="en-US" dirty="0" err="1">
                <a:cs typeface="Calibri"/>
              </a:rPr>
              <a:t>lICHTSINN</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893E-2454-497C-BDB2-A111A9DFD943}"/>
              </a:ext>
            </a:extLst>
          </p:cNvPr>
          <p:cNvSpPr>
            <a:spLocks noGrp="1"/>
          </p:cNvSpPr>
          <p:nvPr>
            <p:ph type="title"/>
          </p:nvPr>
        </p:nvSpPr>
        <p:spPr/>
        <p:txBody>
          <a:bodyPr/>
          <a:lstStyle/>
          <a:p>
            <a:r>
              <a:rPr lang="en-US">
                <a:cs typeface="Calibri Light"/>
              </a:rPr>
              <a:t>Who is the Customer</a:t>
            </a:r>
            <a:endParaRPr lang="en-US"/>
          </a:p>
        </p:txBody>
      </p:sp>
      <p:sp>
        <p:nvSpPr>
          <p:cNvPr id="3" name="Content Placeholder 2">
            <a:extLst>
              <a:ext uri="{FF2B5EF4-FFF2-40B4-BE49-F238E27FC236}">
                <a16:creationId xmlns:a16="http://schemas.microsoft.com/office/drawing/2014/main" id="{F33ECA0E-06E9-4A03-AE66-48EAD55F1888}"/>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How do people choose a fast-food restaurant to visit?</a:t>
            </a:r>
          </a:p>
          <a:p>
            <a:pPr lvl="1"/>
            <a:r>
              <a:rPr lang="en-US">
                <a:ea typeface="+mn-lt"/>
                <a:cs typeface="+mn-lt"/>
              </a:rPr>
              <a:t>Most prefer convenience in the form of cost and location. In the Sticks Kebob story, it suggests the younger crowd or customers with children under 13 would look to lower cost and close in location whereas the older adults may prefer more of a cuisine experience, with not so much emphasis on price and location.</a:t>
            </a:r>
          </a:p>
          <a:p>
            <a:r>
              <a:rPr lang="en-US">
                <a:ea typeface="+mn-lt"/>
                <a:cs typeface="+mn-lt"/>
              </a:rPr>
              <a:t>Sticks Customers based on the survey:</a:t>
            </a:r>
          </a:p>
          <a:p>
            <a:pPr lvl="1"/>
            <a:r>
              <a:rPr lang="en-US">
                <a:ea typeface="+mn-lt"/>
                <a:cs typeface="+mn-lt"/>
              </a:rPr>
              <a:t>Care about convenience, value, taste, healthy options, and consistency compared to non-sticks customers</a:t>
            </a:r>
            <a:endParaRPr lang="en-US">
              <a:cs typeface="Calibri"/>
            </a:endParaRPr>
          </a:p>
          <a:p>
            <a:pPr lvl="1"/>
            <a:r>
              <a:rPr lang="en-US">
                <a:ea typeface="+mn-lt"/>
                <a:cs typeface="+mn-lt"/>
              </a:rPr>
              <a:t>Are not as concerned about variety, staff, ambiance and community</a:t>
            </a:r>
          </a:p>
          <a:p>
            <a:pPr lvl="1"/>
            <a:r>
              <a:rPr lang="en-US">
                <a:ea typeface="+mn-lt"/>
                <a:cs typeface="+mn-lt"/>
              </a:rPr>
              <a:t>Customers usually in the 26-40 range with kids</a:t>
            </a:r>
          </a:p>
          <a:p>
            <a:pPr lvl="1"/>
            <a:r>
              <a:rPr lang="en-US">
                <a:ea typeface="+mn-lt"/>
                <a:cs typeface="+mn-lt"/>
              </a:rPr>
              <a:t>Household Income level around $50,000</a:t>
            </a:r>
          </a:p>
          <a:p>
            <a:endParaRPr lang="en-US">
              <a:cs typeface="Calibri"/>
            </a:endParaRPr>
          </a:p>
        </p:txBody>
      </p:sp>
    </p:spTree>
    <p:extLst>
      <p:ext uri="{BB962C8B-B14F-4D97-AF65-F5344CB8AC3E}">
        <p14:creationId xmlns:p14="http://schemas.microsoft.com/office/powerpoint/2010/main" val="318387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FD6D-9852-4BE0-BC5C-D6BFEA977778}"/>
              </a:ext>
            </a:extLst>
          </p:cNvPr>
          <p:cNvSpPr>
            <a:spLocks noGrp="1"/>
          </p:cNvSpPr>
          <p:nvPr>
            <p:ph type="title"/>
          </p:nvPr>
        </p:nvSpPr>
        <p:spPr/>
        <p:txBody>
          <a:bodyPr/>
          <a:lstStyle/>
          <a:p>
            <a:r>
              <a:rPr lang="en-US">
                <a:cs typeface="Calibri Light"/>
              </a:rPr>
              <a:t>Differences Between Customers and Non-Customers</a:t>
            </a:r>
            <a:endParaRPr lang="en-US"/>
          </a:p>
        </p:txBody>
      </p:sp>
      <p:pic>
        <p:nvPicPr>
          <p:cNvPr id="6" name="Picture 6" descr="Table&#10;&#10;Description automatically generated">
            <a:extLst>
              <a:ext uri="{FF2B5EF4-FFF2-40B4-BE49-F238E27FC236}">
                <a16:creationId xmlns:a16="http://schemas.microsoft.com/office/drawing/2014/main" id="{494DDF2D-FE18-43A6-8437-7683B95CAB66}"/>
              </a:ext>
            </a:extLst>
          </p:cNvPr>
          <p:cNvPicPr>
            <a:picLocks noGrp="1" noChangeAspect="1"/>
          </p:cNvPicPr>
          <p:nvPr>
            <p:ph idx="1"/>
          </p:nvPr>
        </p:nvPicPr>
        <p:blipFill>
          <a:blip r:embed="rId2"/>
          <a:stretch>
            <a:fillRect/>
          </a:stretch>
        </p:blipFill>
        <p:spPr>
          <a:xfrm>
            <a:off x="5040318" y="1715024"/>
            <a:ext cx="6608397" cy="2588358"/>
          </a:xfrm>
        </p:spPr>
      </p:pic>
      <p:graphicFrame>
        <p:nvGraphicFramePr>
          <p:cNvPr id="7" name="Table 7">
            <a:extLst>
              <a:ext uri="{FF2B5EF4-FFF2-40B4-BE49-F238E27FC236}">
                <a16:creationId xmlns:a16="http://schemas.microsoft.com/office/drawing/2014/main" id="{697589F6-6BE7-43D8-B73F-3B23B77379A8}"/>
              </a:ext>
            </a:extLst>
          </p:cNvPr>
          <p:cNvGraphicFramePr>
            <a:graphicFrameLocks noGrp="1"/>
          </p:cNvGraphicFramePr>
          <p:nvPr>
            <p:extLst>
              <p:ext uri="{D42A27DB-BD31-4B8C-83A1-F6EECF244321}">
                <p14:modId xmlns:p14="http://schemas.microsoft.com/office/powerpoint/2010/main" val="759305047"/>
              </p:ext>
            </p:extLst>
          </p:nvPr>
        </p:nvGraphicFramePr>
        <p:xfrm>
          <a:off x="4852736" y="4395536"/>
          <a:ext cx="7014244" cy="2377440"/>
        </p:xfrm>
        <a:graphic>
          <a:graphicData uri="http://schemas.openxmlformats.org/drawingml/2006/table">
            <a:tbl>
              <a:tblPr firstRow="1" bandRow="1">
                <a:tableStyleId>{5C22544A-7EE6-4342-B048-85BDC9FD1C3A}</a:tableStyleId>
              </a:tblPr>
              <a:tblGrid>
                <a:gridCol w="3507122">
                  <a:extLst>
                    <a:ext uri="{9D8B030D-6E8A-4147-A177-3AD203B41FA5}">
                      <a16:colId xmlns:a16="http://schemas.microsoft.com/office/drawing/2014/main" val="2558400307"/>
                    </a:ext>
                  </a:extLst>
                </a:gridCol>
                <a:gridCol w="3507122">
                  <a:extLst>
                    <a:ext uri="{9D8B030D-6E8A-4147-A177-3AD203B41FA5}">
                      <a16:colId xmlns:a16="http://schemas.microsoft.com/office/drawing/2014/main" val="1701363266"/>
                    </a:ext>
                  </a:extLst>
                </a:gridCol>
              </a:tblGrid>
              <a:tr h="884390">
                <a:tc>
                  <a:txBody>
                    <a:bodyPr/>
                    <a:lstStyle/>
                    <a:p>
                      <a:r>
                        <a:rPr lang="en-US"/>
                        <a:t>Column</a:t>
                      </a:r>
                    </a:p>
                  </a:txBody>
                  <a:tcPr/>
                </a:tc>
                <a:tc>
                  <a:txBody>
                    <a:bodyPr/>
                    <a:lstStyle/>
                    <a:p>
                      <a:r>
                        <a:rPr lang="en-US"/>
                        <a:t>Comparison Of Variance </a:t>
                      </a:r>
                    </a:p>
                    <a:p>
                      <a:pPr lvl="0">
                        <a:buNone/>
                      </a:pPr>
                      <a:r>
                        <a:rPr lang="en-US"/>
                        <a:t>P-Value (&gt; 0.05 -&gt; Same Variance)  </a:t>
                      </a:r>
                    </a:p>
                  </a:txBody>
                  <a:tcPr/>
                </a:tc>
                <a:extLst>
                  <a:ext uri="{0D108BD9-81ED-4DB2-BD59-A6C34878D82A}">
                    <a16:rowId xmlns:a16="http://schemas.microsoft.com/office/drawing/2014/main" val="443821050"/>
                  </a:ext>
                </a:extLst>
              </a:tr>
              <a:tr h="286126">
                <a:tc>
                  <a:txBody>
                    <a:bodyPr/>
                    <a:lstStyle/>
                    <a:p>
                      <a:pPr lvl="0">
                        <a:buNone/>
                      </a:pPr>
                      <a:r>
                        <a:rPr lang="en-US" sz="1800" b="0" i="0" u="none" strike="noStrike" noProof="0">
                          <a:latin typeface="Calibri"/>
                        </a:rPr>
                        <a:t>Careful Planner</a:t>
                      </a:r>
                      <a:endParaRPr lang="en-US"/>
                    </a:p>
                  </a:txBody>
                  <a:tcPr/>
                </a:tc>
                <a:tc>
                  <a:txBody>
                    <a:bodyPr/>
                    <a:lstStyle/>
                    <a:p>
                      <a:r>
                        <a:rPr lang="en-US"/>
                        <a:t>0.277</a:t>
                      </a:r>
                    </a:p>
                  </a:txBody>
                  <a:tcPr/>
                </a:tc>
                <a:extLst>
                  <a:ext uri="{0D108BD9-81ED-4DB2-BD59-A6C34878D82A}">
                    <a16:rowId xmlns:a16="http://schemas.microsoft.com/office/drawing/2014/main" val="325194996"/>
                  </a:ext>
                </a:extLst>
              </a:tr>
              <a:tr h="299132">
                <a:tc>
                  <a:txBody>
                    <a:bodyPr/>
                    <a:lstStyle/>
                    <a:p>
                      <a:pPr lvl="0">
                        <a:buNone/>
                      </a:pPr>
                      <a:r>
                        <a:rPr lang="en-US" sz="1800" b="0" i="0" u="none" strike="noStrike" noProof="0">
                          <a:latin typeface="Calibri"/>
                        </a:rPr>
                        <a:t>Impulsive Buyer</a:t>
                      </a:r>
                      <a:endParaRPr lang="en-US"/>
                    </a:p>
                  </a:txBody>
                  <a:tcPr/>
                </a:tc>
                <a:tc>
                  <a:txBody>
                    <a:bodyPr/>
                    <a:lstStyle/>
                    <a:p>
                      <a:r>
                        <a:rPr lang="en-US"/>
                        <a:t>0.861</a:t>
                      </a:r>
                    </a:p>
                  </a:txBody>
                  <a:tcPr/>
                </a:tc>
                <a:extLst>
                  <a:ext uri="{0D108BD9-81ED-4DB2-BD59-A6C34878D82A}">
                    <a16:rowId xmlns:a16="http://schemas.microsoft.com/office/drawing/2014/main" val="1198526753"/>
                  </a:ext>
                </a:extLst>
              </a:tr>
              <a:tr h="299132">
                <a:tc>
                  <a:txBody>
                    <a:bodyPr/>
                    <a:lstStyle/>
                    <a:p>
                      <a:pPr lvl="0">
                        <a:buNone/>
                      </a:pPr>
                      <a:r>
                        <a:rPr lang="en-US" sz="1800" b="0" i="0" u="none" strike="noStrike" noProof="0">
                          <a:latin typeface="Calibri"/>
                        </a:rPr>
                        <a:t>Locally Sourced</a:t>
                      </a:r>
                      <a:endParaRPr lang="en-US"/>
                    </a:p>
                  </a:txBody>
                  <a:tcPr/>
                </a:tc>
                <a:tc>
                  <a:txBody>
                    <a:bodyPr/>
                    <a:lstStyle/>
                    <a:p>
                      <a:r>
                        <a:rPr lang="en-US"/>
                        <a:t>0.192</a:t>
                      </a:r>
                    </a:p>
                  </a:txBody>
                  <a:tcPr/>
                </a:tc>
                <a:extLst>
                  <a:ext uri="{0D108BD9-81ED-4DB2-BD59-A6C34878D82A}">
                    <a16:rowId xmlns:a16="http://schemas.microsoft.com/office/drawing/2014/main" val="2515606597"/>
                  </a:ext>
                </a:extLst>
              </a:tr>
              <a:tr h="286126">
                <a:tc>
                  <a:txBody>
                    <a:bodyPr/>
                    <a:lstStyle/>
                    <a:p>
                      <a:pPr lvl="0">
                        <a:buNone/>
                      </a:pPr>
                      <a:r>
                        <a:rPr lang="en-US" sz="1800" b="0" i="0" u="none" strike="noStrike" noProof="0">
                          <a:latin typeface="Calibri"/>
                        </a:rPr>
                        <a:t>Health Benefits</a:t>
                      </a:r>
                      <a:endParaRPr lang="en-US"/>
                    </a:p>
                  </a:txBody>
                  <a:tcPr/>
                </a:tc>
                <a:tc>
                  <a:txBody>
                    <a:bodyPr/>
                    <a:lstStyle/>
                    <a:p>
                      <a:r>
                        <a:rPr lang="en-US">
                          <a:highlight>
                            <a:srgbClr val="FFFF00"/>
                          </a:highlight>
                        </a:rPr>
                        <a:t>0.051</a:t>
                      </a:r>
                    </a:p>
                  </a:txBody>
                  <a:tcPr/>
                </a:tc>
                <a:extLst>
                  <a:ext uri="{0D108BD9-81ED-4DB2-BD59-A6C34878D82A}">
                    <a16:rowId xmlns:a16="http://schemas.microsoft.com/office/drawing/2014/main" val="1231358458"/>
                  </a:ext>
                </a:extLst>
              </a:tr>
            </a:tbl>
          </a:graphicData>
        </a:graphic>
      </p:graphicFrame>
      <p:sp>
        <p:nvSpPr>
          <p:cNvPr id="3" name="TextBox 2">
            <a:extLst>
              <a:ext uri="{FF2B5EF4-FFF2-40B4-BE49-F238E27FC236}">
                <a16:creationId xmlns:a16="http://schemas.microsoft.com/office/drawing/2014/main" id="{FA5D1F17-D3F7-4633-9736-C69732E6D48F}"/>
              </a:ext>
            </a:extLst>
          </p:cNvPr>
          <p:cNvSpPr txBox="1"/>
          <p:nvPr/>
        </p:nvSpPr>
        <p:spPr>
          <a:xfrm>
            <a:off x="385954" y="2555590"/>
            <a:ext cx="4097577" cy="3933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Sticks customers are much more health conscious</a:t>
            </a:r>
            <a:endParaRPr lang="en-US">
              <a:cs typeface="Calibri" panose="020F0502020204030204"/>
            </a:endParaRPr>
          </a:p>
          <a:p>
            <a:pPr marL="285750" indent="-285750">
              <a:buFont typeface="Arial"/>
              <a:buChar char="•"/>
            </a:pPr>
            <a:r>
              <a:rPr lang="en-US">
                <a:ea typeface="+mn-lt"/>
                <a:cs typeface="+mn-lt"/>
              </a:rPr>
              <a:t>More business professionals and educators are customers.</a:t>
            </a:r>
          </a:p>
          <a:p>
            <a:pPr marL="285750" indent="-285750">
              <a:buFont typeface="Arial"/>
              <a:buChar char="•"/>
            </a:pPr>
            <a:r>
              <a:rPr lang="en-US">
                <a:ea typeface="+mn-lt"/>
                <a:cs typeface="+mn-lt"/>
              </a:rPr>
              <a:t>Customer household income is higher, they are younger and have younger children than non-customers</a:t>
            </a:r>
          </a:p>
          <a:p>
            <a:pPr marL="285750" indent="-285750">
              <a:buFont typeface="Arial"/>
              <a:buChar char="•"/>
            </a:pPr>
            <a:r>
              <a:rPr lang="en-US">
                <a:ea typeface="+mn-lt"/>
                <a:cs typeface="+mn-lt"/>
              </a:rPr>
              <a:t>Health benefits only variable close to statistically significant.</a:t>
            </a:r>
            <a:endParaRPr lang="en-US">
              <a:cs typeface="Calibri" panose="020F0502020204030204"/>
            </a:endParaRPr>
          </a:p>
          <a:p>
            <a:pPr marL="285750" indent="-285750">
              <a:buFont typeface="Symbol"/>
              <a:buChar char="•"/>
            </a:pPr>
            <a:endParaRPr lang="en-US">
              <a:ea typeface="+mn-lt"/>
              <a:cs typeface="+mn-lt"/>
            </a:endParaRPr>
          </a:p>
          <a:p>
            <a:pPr marL="285750" indent="-285750" algn="l">
              <a:buFont typeface="Symbol"/>
              <a:buChar char="•"/>
            </a:pPr>
            <a:endParaRPr lang="en-US">
              <a:cs typeface="Calibri"/>
            </a:endParaRPr>
          </a:p>
          <a:p>
            <a:pPr marL="285750" indent="-285750">
              <a:buFont typeface="Symbol"/>
              <a:buChar char="•"/>
            </a:pPr>
            <a:endParaRPr lang="en-US">
              <a:cs typeface="Calibri"/>
            </a:endParaRPr>
          </a:p>
          <a:p>
            <a:endParaRPr lang="en-US">
              <a:cs typeface="Calibri"/>
            </a:endParaRPr>
          </a:p>
        </p:txBody>
      </p:sp>
    </p:spTree>
    <p:extLst>
      <p:ext uri="{BB962C8B-B14F-4D97-AF65-F5344CB8AC3E}">
        <p14:creationId xmlns:p14="http://schemas.microsoft.com/office/powerpoint/2010/main" val="372519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1AF6-9D04-4B51-A8EE-78339026694A}"/>
              </a:ext>
            </a:extLst>
          </p:cNvPr>
          <p:cNvSpPr>
            <a:spLocks noGrp="1"/>
          </p:cNvSpPr>
          <p:nvPr>
            <p:ph type="title"/>
          </p:nvPr>
        </p:nvSpPr>
        <p:spPr/>
        <p:txBody>
          <a:bodyPr/>
          <a:lstStyle/>
          <a:p>
            <a:r>
              <a:rPr lang="en-US">
                <a:cs typeface="Calibri Light"/>
              </a:rPr>
              <a:t>Customer Segments </a:t>
            </a:r>
            <a:endParaRPr lang="en-US"/>
          </a:p>
        </p:txBody>
      </p:sp>
      <p:pic>
        <p:nvPicPr>
          <p:cNvPr id="4" name="Picture 4" descr="Chart, box and whisker chart&#10;&#10;Description automatically generated">
            <a:extLst>
              <a:ext uri="{FF2B5EF4-FFF2-40B4-BE49-F238E27FC236}">
                <a16:creationId xmlns:a16="http://schemas.microsoft.com/office/drawing/2014/main" id="{F955B0B5-3C3A-4D2F-A3B8-18229FFE1E5D}"/>
              </a:ext>
            </a:extLst>
          </p:cNvPr>
          <p:cNvPicPr>
            <a:picLocks noGrp="1" noChangeAspect="1"/>
          </p:cNvPicPr>
          <p:nvPr>
            <p:ph idx="1"/>
          </p:nvPr>
        </p:nvPicPr>
        <p:blipFill>
          <a:blip r:embed="rId2"/>
          <a:stretch>
            <a:fillRect/>
          </a:stretch>
        </p:blipFill>
        <p:spPr>
          <a:xfrm>
            <a:off x="6596907" y="1105132"/>
            <a:ext cx="4661022" cy="4287786"/>
          </a:xfrm>
        </p:spPr>
      </p:pic>
      <p:sp>
        <p:nvSpPr>
          <p:cNvPr id="5" name="TextBox 4">
            <a:extLst>
              <a:ext uri="{FF2B5EF4-FFF2-40B4-BE49-F238E27FC236}">
                <a16:creationId xmlns:a16="http://schemas.microsoft.com/office/drawing/2014/main" id="{0B5DA661-694B-4EA2-AABA-2F4E75552790}"/>
              </a:ext>
            </a:extLst>
          </p:cNvPr>
          <p:cNvSpPr txBox="1"/>
          <p:nvPr/>
        </p:nvSpPr>
        <p:spPr>
          <a:xfrm>
            <a:off x="724274" y="2241217"/>
            <a:ext cx="465014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K-Means results identified 5 different segments as the optimal number of groups. </a:t>
            </a:r>
          </a:p>
          <a:p>
            <a:pPr marL="285750" indent="-285750">
              <a:buFont typeface="Arial"/>
              <a:buChar char="•"/>
            </a:pPr>
            <a:r>
              <a:rPr lang="en-US">
                <a:cs typeface="Calibri"/>
              </a:rPr>
              <a:t>Segment 1 and 3 find Health benefits and consistency the most important. </a:t>
            </a:r>
          </a:p>
          <a:p>
            <a:pPr marL="285750" indent="-285750">
              <a:buFont typeface="Arial"/>
              <a:buChar char="•"/>
            </a:pPr>
            <a:r>
              <a:rPr lang="en-US">
                <a:cs typeface="Calibri"/>
              </a:rPr>
              <a:t>Segment 4 cares about it being locally sources as well as it being an impulse buy.</a:t>
            </a:r>
          </a:p>
          <a:p>
            <a:pPr marL="285750" indent="-285750">
              <a:buFont typeface="Arial"/>
              <a:buChar char="•"/>
            </a:pPr>
            <a:r>
              <a:rPr lang="en-US">
                <a:cs typeface="Calibri"/>
              </a:rPr>
              <a:t>Segment 5 is indifferent across the board. </a:t>
            </a:r>
          </a:p>
          <a:p>
            <a:endParaRPr lang="en-US">
              <a:cs typeface="Calibri"/>
            </a:endParaRPr>
          </a:p>
        </p:txBody>
      </p:sp>
      <p:pic>
        <p:nvPicPr>
          <p:cNvPr id="7" name="Picture 7" descr="Table&#10;&#10;Description automatically generated">
            <a:extLst>
              <a:ext uri="{FF2B5EF4-FFF2-40B4-BE49-F238E27FC236}">
                <a16:creationId xmlns:a16="http://schemas.microsoft.com/office/drawing/2014/main" id="{C6097048-78D0-4BB5-8CC1-2B086F0712F8}"/>
              </a:ext>
            </a:extLst>
          </p:cNvPr>
          <p:cNvPicPr>
            <a:picLocks noChangeAspect="1"/>
          </p:cNvPicPr>
          <p:nvPr/>
        </p:nvPicPr>
        <p:blipFill>
          <a:blip r:embed="rId3"/>
          <a:stretch>
            <a:fillRect/>
          </a:stretch>
        </p:blipFill>
        <p:spPr>
          <a:xfrm>
            <a:off x="3049767" y="5254275"/>
            <a:ext cx="8979978" cy="1542371"/>
          </a:xfrm>
          <a:prstGeom prst="rect">
            <a:avLst/>
          </a:prstGeom>
        </p:spPr>
      </p:pic>
    </p:spTree>
    <p:extLst>
      <p:ext uri="{BB962C8B-B14F-4D97-AF65-F5344CB8AC3E}">
        <p14:creationId xmlns:p14="http://schemas.microsoft.com/office/powerpoint/2010/main" val="12844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DC50-E100-4136-8636-A1EA6E186906}"/>
              </a:ext>
            </a:extLst>
          </p:cNvPr>
          <p:cNvSpPr>
            <a:spLocks noGrp="1"/>
          </p:cNvSpPr>
          <p:nvPr>
            <p:ph type="title"/>
          </p:nvPr>
        </p:nvSpPr>
        <p:spPr/>
        <p:txBody>
          <a:bodyPr/>
          <a:lstStyle/>
          <a:p>
            <a:r>
              <a:rPr lang="en-US">
                <a:cs typeface="Calibri Light"/>
              </a:rPr>
              <a:t>Questions to Identify Segments</a:t>
            </a:r>
            <a:endParaRPr lang="en-US"/>
          </a:p>
        </p:txBody>
      </p:sp>
      <p:graphicFrame>
        <p:nvGraphicFramePr>
          <p:cNvPr id="4" name="Table 4">
            <a:extLst>
              <a:ext uri="{FF2B5EF4-FFF2-40B4-BE49-F238E27FC236}">
                <a16:creationId xmlns:a16="http://schemas.microsoft.com/office/drawing/2014/main" id="{83DD448B-FE73-490E-83F8-0D3E18DF121E}"/>
              </a:ext>
            </a:extLst>
          </p:cNvPr>
          <p:cNvGraphicFramePr>
            <a:graphicFrameLocks noGrp="1"/>
          </p:cNvGraphicFramePr>
          <p:nvPr>
            <p:ph idx="1"/>
            <p:extLst>
              <p:ext uri="{D42A27DB-BD31-4B8C-83A1-F6EECF244321}">
                <p14:modId xmlns:p14="http://schemas.microsoft.com/office/powerpoint/2010/main" val="3006246672"/>
              </p:ext>
            </p:extLst>
          </p:nvPr>
        </p:nvGraphicFramePr>
        <p:xfrm>
          <a:off x="1852862" y="2334126"/>
          <a:ext cx="8437435" cy="4351464"/>
        </p:xfrm>
        <a:graphic>
          <a:graphicData uri="http://schemas.openxmlformats.org/drawingml/2006/table">
            <a:tbl>
              <a:tblPr firstRow="1" bandRow="1">
                <a:tableStyleId>{5C22544A-7EE6-4342-B048-85BDC9FD1C3A}</a:tableStyleId>
              </a:tblPr>
              <a:tblGrid>
                <a:gridCol w="1385271">
                  <a:extLst>
                    <a:ext uri="{9D8B030D-6E8A-4147-A177-3AD203B41FA5}">
                      <a16:colId xmlns:a16="http://schemas.microsoft.com/office/drawing/2014/main" val="3921482742"/>
                    </a:ext>
                  </a:extLst>
                </a:gridCol>
                <a:gridCol w="2348940">
                  <a:extLst>
                    <a:ext uri="{9D8B030D-6E8A-4147-A177-3AD203B41FA5}">
                      <a16:colId xmlns:a16="http://schemas.microsoft.com/office/drawing/2014/main" val="745677339"/>
                    </a:ext>
                  </a:extLst>
                </a:gridCol>
                <a:gridCol w="4703224">
                  <a:extLst>
                    <a:ext uri="{9D8B030D-6E8A-4147-A177-3AD203B41FA5}">
                      <a16:colId xmlns:a16="http://schemas.microsoft.com/office/drawing/2014/main" val="3031393982"/>
                    </a:ext>
                  </a:extLst>
                </a:gridCol>
              </a:tblGrid>
              <a:tr h="602424">
                <a:tc>
                  <a:txBody>
                    <a:bodyPr/>
                    <a:lstStyle/>
                    <a:p>
                      <a:r>
                        <a:rPr lang="en-US"/>
                        <a:t>Segment</a:t>
                      </a:r>
                    </a:p>
                  </a:txBody>
                  <a:tcPr/>
                </a:tc>
                <a:tc>
                  <a:txBody>
                    <a:bodyPr/>
                    <a:lstStyle/>
                    <a:p>
                      <a:pPr lvl="0">
                        <a:buNone/>
                      </a:pPr>
                      <a:r>
                        <a:rPr lang="en-US"/>
                        <a:t>Bases</a:t>
                      </a:r>
                    </a:p>
                  </a:txBody>
                  <a:tcPr/>
                </a:tc>
                <a:tc>
                  <a:txBody>
                    <a:bodyPr/>
                    <a:lstStyle/>
                    <a:p>
                      <a:r>
                        <a:rPr lang="en-US"/>
                        <a:t>Related Questions</a:t>
                      </a:r>
                    </a:p>
                  </a:txBody>
                  <a:tcPr/>
                </a:tc>
                <a:extLst>
                  <a:ext uri="{0D108BD9-81ED-4DB2-BD59-A6C34878D82A}">
                    <a16:rowId xmlns:a16="http://schemas.microsoft.com/office/drawing/2014/main" val="3418318127"/>
                  </a:ext>
                </a:extLst>
              </a:tr>
              <a:tr h="617484">
                <a:tc>
                  <a:txBody>
                    <a:bodyPr/>
                    <a:lstStyle/>
                    <a:p>
                      <a:r>
                        <a:rPr lang="en-US"/>
                        <a:t>1</a:t>
                      </a:r>
                    </a:p>
                  </a:txBody>
                  <a:tcPr/>
                </a:tc>
                <a:tc>
                  <a:txBody>
                    <a:bodyPr/>
                    <a:lstStyle/>
                    <a:p>
                      <a:pPr lvl="0" algn="l">
                        <a:lnSpc>
                          <a:spcPct val="100000"/>
                        </a:lnSpc>
                        <a:spcBef>
                          <a:spcPts val="0"/>
                        </a:spcBef>
                        <a:spcAft>
                          <a:spcPts val="0"/>
                        </a:spcAft>
                        <a:buNone/>
                      </a:pPr>
                      <a:r>
                        <a:rPr lang="en-US" sz="1800" b="0" i="0" u="none" strike="noStrike" noProof="0">
                          <a:latin typeface="Calibri"/>
                        </a:rPr>
                        <a:t>Psychographics</a:t>
                      </a:r>
                    </a:p>
                  </a:txBody>
                  <a:tcPr/>
                </a:tc>
                <a:tc>
                  <a:txBody>
                    <a:bodyPr/>
                    <a:lstStyle/>
                    <a:p>
                      <a:pPr lvl="0" algn="l">
                        <a:lnSpc>
                          <a:spcPct val="100000"/>
                        </a:lnSpc>
                        <a:spcBef>
                          <a:spcPts val="0"/>
                        </a:spcBef>
                        <a:spcAft>
                          <a:spcPts val="0"/>
                        </a:spcAft>
                        <a:buNone/>
                      </a:pPr>
                      <a:r>
                        <a:rPr lang="en-US" sz="1800" b="0" i="0" u="none" strike="noStrike" noProof="0"/>
                        <a:t>Do you prefer a healthy menu option?</a:t>
                      </a:r>
                      <a:endParaRPr lang="en-US"/>
                    </a:p>
                    <a:p>
                      <a:pPr lvl="0" algn="l">
                        <a:lnSpc>
                          <a:spcPct val="100000"/>
                        </a:lnSpc>
                        <a:spcBef>
                          <a:spcPts val="0"/>
                        </a:spcBef>
                        <a:spcAft>
                          <a:spcPts val="0"/>
                        </a:spcAft>
                        <a:buNone/>
                      </a:pPr>
                      <a:endParaRPr lang="en-US" sz="1800" b="0" i="0" u="none" strike="noStrike" noProof="0">
                        <a:latin typeface="Calibri"/>
                      </a:endParaRPr>
                    </a:p>
                  </a:txBody>
                  <a:tcPr/>
                </a:tc>
                <a:extLst>
                  <a:ext uri="{0D108BD9-81ED-4DB2-BD59-A6C34878D82A}">
                    <a16:rowId xmlns:a16="http://schemas.microsoft.com/office/drawing/2014/main" val="715461135"/>
                  </a:ext>
                </a:extLst>
              </a:tr>
              <a:tr h="632546">
                <a:tc>
                  <a:txBody>
                    <a:bodyPr/>
                    <a:lstStyle/>
                    <a:p>
                      <a:r>
                        <a:rPr lang="en-US"/>
                        <a:t>2</a:t>
                      </a:r>
                    </a:p>
                  </a:txBody>
                  <a:tcPr/>
                </a:tc>
                <a:tc>
                  <a:txBody>
                    <a:bodyPr/>
                    <a:lstStyle/>
                    <a:p>
                      <a:pPr lvl="0">
                        <a:buNone/>
                      </a:pPr>
                      <a:r>
                        <a:rPr lang="en-US" sz="1800" b="0" i="0" u="none" strike="noStrike" noProof="0">
                          <a:latin typeface="Calibri"/>
                        </a:rPr>
                        <a:t>Past purchases and product use behavior</a:t>
                      </a:r>
                    </a:p>
                  </a:txBody>
                  <a:tcPr/>
                </a:tc>
                <a:tc>
                  <a:txBody>
                    <a:bodyPr/>
                    <a:lstStyle/>
                    <a:p>
                      <a:pPr lvl="0">
                        <a:buNone/>
                      </a:pPr>
                      <a:r>
                        <a:rPr lang="en-US" sz="1800" b="0" i="0" u="none" strike="noStrike" noProof="0">
                          <a:latin typeface="Calibri"/>
                        </a:rPr>
                        <a:t>How many times do you plan to eat out vs actual times you eat out per week?</a:t>
                      </a:r>
                    </a:p>
                  </a:txBody>
                  <a:tcPr/>
                </a:tc>
                <a:extLst>
                  <a:ext uri="{0D108BD9-81ED-4DB2-BD59-A6C34878D82A}">
                    <a16:rowId xmlns:a16="http://schemas.microsoft.com/office/drawing/2014/main" val="652915323"/>
                  </a:ext>
                </a:extLst>
              </a:tr>
              <a:tr h="858454">
                <a:tc>
                  <a:txBody>
                    <a:bodyPr/>
                    <a:lstStyle/>
                    <a:p>
                      <a:r>
                        <a:rPr lang="en-US"/>
                        <a:t>3</a:t>
                      </a:r>
                    </a:p>
                  </a:txBody>
                  <a:tcPr/>
                </a:tc>
                <a:tc>
                  <a:txBody>
                    <a:bodyPr/>
                    <a:lstStyle/>
                    <a:p>
                      <a:pPr lvl="0">
                        <a:buNone/>
                      </a:pPr>
                      <a:r>
                        <a:rPr lang="en-US" sz="1800" b="0" i="0" u="none" strike="noStrike" noProof="0"/>
                        <a:t>Past purchases and product use behavior</a:t>
                      </a:r>
                      <a:endParaRPr lang="en-US"/>
                    </a:p>
                  </a:txBody>
                  <a:tcPr/>
                </a:tc>
                <a:tc>
                  <a:txBody>
                    <a:bodyPr/>
                    <a:lstStyle/>
                    <a:p>
                      <a:pPr lvl="0">
                        <a:buNone/>
                      </a:pPr>
                      <a:r>
                        <a:rPr lang="en-US" sz="1800" b="0" i="0" u="none" strike="noStrike" noProof="0"/>
                        <a:t>How many times per week do you plan to eat out?</a:t>
                      </a:r>
                      <a:endParaRPr lang="en-US"/>
                    </a:p>
                  </a:txBody>
                  <a:tcPr/>
                </a:tc>
                <a:extLst>
                  <a:ext uri="{0D108BD9-81ED-4DB2-BD59-A6C34878D82A}">
                    <a16:rowId xmlns:a16="http://schemas.microsoft.com/office/drawing/2014/main" val="3487014295"/>
                  </a:ext>
                </a:extLst>
              </a:tr>
              <a:tr h="617484">
                <a:tc>
                  <a:txBody>
                    <a:bodyPr/>
                    <a:lstStyle/>
                    <a:p>
                      <a:r>
                        <a:rPr lang="en-US"/>
                        <a:t>4</a:t>
                      </a:r>
                    </a:p>
                  </a:txBody>
                  <a:tcPr/>
                </a:tc>
                <a:tc>
                  <a:txBody>
                    <a:bodyPr/>
                    <a:lstStyle/>
                    <a:p>
                      <a:pPr lvl="0">
                        <a:buNone/>
                      </a:pPr>
                      <a:r>
                        <a:rPr lang="en-US"/>
                        <a:t>Demographic</a:t>
                      </a:r>
                    </a:p>
                  </a:txBody>
                  <a:tcPr/>
                </a:tc>
                <a:tc>
                  <a:txBody>
                    <a:bodyPr/>
                    <a:lstStyle/>
                    <a:p>
                      <a:pPr lvl="0">
                        <a:buNone/>
                      </a:pPr>
                      <a:r>
                        <a:rPr lang="en-US" sz="1800" b="0" i="0" u="none" strike="noStrike" noProof="0">
                          <a:latin typeface="Century Gothic"/>
                        </a:rPr>
                        <a:t>What is your approximate average annual household income?</a:t>
                      </a:r>
                      <a:endParaRPr lang="en-US"/>
                    </a:p>
                  </a:txBody>
                  <a:tcPr/>
                </a:tc>
                <a:extLst>
                  <a:ext uri="{0D108BD9-81ED-4DB2-BD59-A6C34878D82A}">
                    <a16:rowId xmlns:a16="http://schemas.microsoft.com/office/drawing/2014/main" val="522409550"/>
                  </a:ext>
                </a:extLst>
              </a:tr>
              <a:tr h="858454">
                <a:tc>
                  <a:txBody>
                    <a:bodyPr/>
                    <a:lstStyle/>
                    <a:p>
                      <a:r>
                        <a:rPr lang="en-US"/>
                        <a:t>5</a:t>
                      </a:r>
                    </a:p>
                  </a:txBody>
                  <a:tcPr/>
                </a:tc>
                <a:tc>
                  <a:txBody>
                    <a:bodyPr/>
                    <a:lstStyle/>
                    <a:p>
                      <a:pPr lvl="0">
                        <a:buNone/>
                      </a:pPr>
                      <a:r>
                        <a:rPr lang="en-US"/>
                        <a:t>Desired benefits from products and services</a:t>
                      </a:r>
                    </a:p>
                  </a:txBody>
                  <a:tcPr/>
                </a:tc>
                <a:tc>
                  <a:txBody>
                    <a:bodyPr/>
                    <a:lstStyle/>
                    <a:p>
                      <a:r>
                        <a:rPr lang="en-US"/>
                        <a:t>What is the most important factor when deciding where to eat out?</a:t>
                      </a:r>
                    </a:p>
                  </a:txBody>
                  <a:tcPr/>
                </a:tc>
                <a:extLst>
                  <a:ext uri="{0D108BD9-81ED-4DB2-BD59-A6C34878D82A}">
                    <a16:rowId xmlns:a16="http://schemas.microsoft.com/office/drawing/2014/main" val="1620122799"/>
                  </a:ext>
                </a:extLst>
              </a:tr>
            </a:tbl>
          </a:graphicData>
        </a:graphic>
      </p:graphicFrame>
    </p:spTree>
    <p:extLst>
      <p:ext uri="{BB962C8B-B14F-4D97-AF65-F5344CB8AC3E}">
        <p14:creationId xmlns:p14="http://schemas.microsoft.com/office/powerpoint/2010/main" val="87163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BFA-818F-42BB-BEF9-2B8985B220AD}"/>
              </a:ext>
            </a:extLst>
          </p:cNvPr>
          <p:cNvSpPr>
            <a:spLocks noGrp="1"/>
          </p:cNvSpPr>
          <p:nvPr>
            <p:ph type="title"/>
          </p:nvPr>
        </p:nvSpPr>
        <p:spPr/>
        <p:txBody>
          <a:bodyPr/>
          <a:lstStyle/>
          <a:p>
            <a:r>
              <a:rPr lang="en-US">
                <a:cs typeface="Calibri Light"/>
              </a:rPr>
              <a:t>Segments to Profiles</a:t>
            </a:r>
          </a:p>
        </p:txBody>
      </p:sp>
      <p:pic>
        <p:nvPicPr>
          <p:cNvPr id="4" name="Picture 4" descr="Table&#10;&#10;Description automatically generated">
            <a:extLst>
              <a:ext uri="{FF2B5EF4-FFF2-40B4-BE49-F238E27FC236}">
                <a16:creationId xmlns:a16="http://schemas.microsoft.com/office/drawing/2014/main" id="{3ADC3722-DC23-4DE3-A7B6-65862F2C3A12}"/>
              </a:ext>
            </a:extLst>
          </p:cNvPr>
          <p:cNvPicPr>
            <a:picLocks noGrp="1" noChangeAspect="1"/>
          </p:cNvPicPr>
          <p:nvPr>
            <p:ph idx="1"/>
          </p:nvPr>
        </p:nvPicPr>
        <p:blipFill>
          <a:blip r:embed="rId2"/>
          <a:stretch>
            <a:fillRect/>
          </a:stretch>
        </p:blipFill>
        <p:spPr>
          <a:xfrm>
            <a:off x="6093653" y="2581336"/>
            <a:ext cx="5283847" cy="3715916"/>
          </a:xfrm>
        </p:spPr>
      </p:pic>
      <p:sp>
        <p:nvSpPr>
          <p:cNvPr id="5" name="TextBox 4">
            <a:extLst>
              <a:ext uri="{FF2B5EF4-FFF2-40B4-BE49-F238E27FC236}">
                <a16:creationId xmlns:a16="http://schemas.microsoft.com/office/drawing/2014/main" id="{D6E68614-5076-4CA4-A72C-512E586705F2}"/>
              </a:ext>
            </a:extLst>
          </p:cNvPr>
          <p:cNvSpPr txBox="1"/>
          <p:nvPr/>
        </p:nvSpPr>
        <p:spPr>
          <a:xfrm>
            <a:off x="782890" y="2452665"/>
            <a:ext cx="45354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Segments 1 and 3 focus on the health benefits and planning match the profiles relating to </a:t>
            </a:r>
            <a:r>
              <a:rPr lang="en-US" b="1">
                <a:cs typeface="Calibri"/>
              </a:rPr>
              <a:t>Up-and-Comers</a:t>
            </a:r>
            <a:r>
              <a:rPr lang="en-US">
                <a:cs typeface="Calibri"/>
              </a:rPr>
              <a:t>, </a:t>
            </a:r>
            <a:r>
              <a:rPr lang="en-US" b="1">
                <a:cs typeface="Calibri"/>
              </a:rPr>
              <a:t>Upward bound</a:t>
            </a:r>
            <a:r>
              <a:rPr lang="en-US">
                <a:cs typeface="Calibri"/>
              </a:rPr>
              <a:t>, </a:t>
            </a:r>
            <a:r>
              <a:rPr lang="en-US" b="1">
                <a:cs typeface="Calibri"/>
              </a:rPr>
              <a:t>White Picket Fences</a:t>
            </a:r>
            <a:r>
              <a:rPr lang="en-US">
                <a:cs typeface="Calibri"/>
              </a:rPr>
              <a:t>.</a:t>
            </a:r>
            <a:endParaRPr lang="en-US"/>
          </a:p>
          <a:p>
            <a:pPr marL="285750" indent="-285750">
              <a:buFont typeface="Arial"/>
              <a:buChar char="•"/>
            </a:pPr>
            <a:r>
              <a:rPr lang="en-US">
                <a:cs typeface="Calibri"/>
              </a:rPr>
              <a:t>Segment 4 focus on local sourcing, health benefits, and impulse purchases is like </a:t>
            </a:r>
            <a:r>
              <a:rPr lang="en-US" b="1">
                <a:cs typeface="Calibri"/>
              </a:rPr>
              <a:t>Bright Lights </a:t>
            </a:r>
            <a:r>
              <a:rPr lang="en-US" b="1" err="1">
                <a:cs typeface="Calibri"/>
              </a:rPr>
              <a:t>li'l</a:t>
            </a:r>
            <a:r>
              <a:rPr lang="en-US" b="1">
                <a:cs typeface="Calibri"/>
              </a:rPr>
              <a:t> City</a:t>
            </a:r>
            <a:r>
              <a:rPr lang="en-US">
                <a:cs typeface="Calibri"/>
              </a:rPr>
              <a:t> and </a:t>
            </a:r>
            <a:r>
              <a:rPr lang="en-US" b="1">
                <a:cs typeface="Calibri"/>
              </a:rPr>
              <a:t>City Startups</a:t>
            </a:r>
            <a:r>
              <a:rPr lang="en-US">
                <a:cs typeface="Calibri"/>
              </a:rPr>
              <a:t>.</a:t>
            </a:r>
          </a:p>
          <a:p>
            <a:pPr marL="285750" indent="-285750">
              <a:buFont typeface="Arial"/>
              <a:buChar char="•"/>
            </a:pPr>
            <a:r>
              <a:rPr lang="en-US">
                <a:cs typeface="Calibri"/>
              </a:rPr>
              <a:t>Segment 5's indifference would characterize the folks going to lunch which matches up to the </a:t>
            </a:r>
            <a:r>
              <a:rPr lang="en-US" b="1">
                <a:cs typeface="Calibri"/>
              </a:rPr>
              <a:t>Executive Suites </a:t>
            </a:r>
            <a:r>
              <a:rPr lang="en-US">
                <a:cs typeface="Calibri"/>
              </a:rPr>
              <a:t>and the </a:t>
            </a:r>
            <a:r>
              <a:rPr lang="en-US" b="1">
                <a:cs typeface="Calibri"/>
              </a:rPr>
              <a:t>Upward Bound</a:t>
            </a:r>
            <a:r>
              <a:rPr lang="en-US">
                <a:cs typeface="Calibri"/>
              </a:rPr>
              <a:t>. </a:t>
            </a:r>
          </a:p>
        </p:txBody>
      </p:sp>
    </p:spTree>
    <p:extLst>
      <p:ext uri="{BB962C8B-B14F-4D97-AF65-F5344CB8AC3E}">
        <p14:creationId xmlns:p14="http://schemas.microsoft.com/office/powerpoint/2010/main" val="125207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DE8-4F03-46E4-9400-752D4772E608}"/>
              </a:ext>
            </a:extLst>
          </p:cNvPr>
          <p:cNvSpPr>
            <a:spLocks noGrp="1"/>
          </p:cNvSpPr>
          <p:nvPr>
            <p:ph type="title"/>
          </p:nvPr>
        </p:nvSpPr>
        <p:spPr/>
        <p:txBody>
          <a:bodyPr/>
          <a:lstStyle/>
          <a:p>
            <a:r>
              <a:rPr lang="en-US">
                <a:cs typeface="Calibri Light"/>
              </a:rPr>
              <a:t>Location Recommendation</a:t>
            </a:r>
          </a:p>
        </p:txBody>
      </p:sp>
      <p:sp>
        <p:nvSpPr>
          <p:cNvPr id="3" name="Content Placeholder 2">
            <a:extLst>
              <a:ext uri="{FF2B5EF4-FFF2-40B4-BE49-F238E27FC236}">
                <a16:creationId xmlns:a16="http://schemas.microsoft.com/office/drawing/2014/main" id="{4E27F5AA-F43B-4187-BD3D-99DF481C4F79}"/>
              </a:ext>
            </a:extLst>
          </p:cNvPr>
          <p:cNvSpPr>
            <a:spLocks noGrp="1"/>
          </p:cNvSpPr>
          <p:nvPr>
            <p:ph idx="1"/>
          </p:nvPr>
        </p:nvSpPr>
        <p:spPr>
          <a:xfrm>
            <a:off x="850154" y="2314743"/>
            <a:ext cx="9916521" cy="4330698"/>
          </a:xfrm>
        </p:spPr>
        <p:txBody>
          <a:bodyPr vert="horz" lIns="91440" tIns="45720" rIns="91440" bIns="45720" rtlCol="0" anchor="t">
            <a:noAutofit/>
          </a:bodyPr>
          <a:lstStyle/>
          <a:p>
            <a:r>
              <a:rPr lang="en-US" sz="1200" dirty="0">
                <a:cs typeface="Calibri"/>
              </a:rPr>
              <a:t>D</a:t>
            </a:r>
          </a:p>
          <a:p>
            <a:r>
              <a:rPr lang="en-US" sz="1200" dirty="0">
                <a:ea typeface="+mn-lt"/>
                <a:cs typeface="+mn-lt"/>
              </a:rPr>
              <a:t>Bright lights </a:t>
            </a:r>
            <a:r>
              <a:rPr lang="en-US" sz="1200" dirty="0" err="1">
                <a:ea typeface="+mn-lt"/>
                <a:cs typeface="+mn-lt"/>
              </a:rPr>
              <a:t>li’l</a:t>
            </a:r>
            <a:r>
              <a:rPr lang="en-US" sz="1200" dirty="0">
                <a:ea typeface="+mn-lt"/>
                <a:cs typeface="+mn-lt"/>
              </a:rPr>
              <a:t> city – upper midscale younger family mix</a:t>
            </a:r>
          </a:p>
          <a:p>
            <a:r>
              <a:rPr lang="en-US" sz="1200" dirty="0">
                <a:ea typeface="+mn-lt"/>
                <a:cs typeface="+mn-lt"/>
              </a:rPr>
              <a:t>White picket fences – midscale middle age family mix</a:t>
            </a:r>
          </a:p>
          <a:p>
            <a:r>
              <a:rPr lang="en-US" sz="1200" dirty="0">
                <a:ea typeface="+mn-lt"/>
                <a:cs typeface="+mn-lt"/>
              </a:rPr>
              <a:t>Up-and-comers – upper midscale younger family mix</a:t>
            </a:r>
          </a:p>
          <a:p>
            <a:r>
              <a:rPr lang="en-US" sz="1200" dirty="0">
                <a:ea typeface="+mn-lt"/>
                <a:cs typeface="+mn-lt"/>
              </a:rPr>
              <a:t>Upward bound – upscale younger family mix </a:t>
            </a:r>
          </a:p>
          <a:p>
            <a:r>
              <a:rPr lang="en-US" sz="1200" dirty="0">
                <a:ea typeface="+mn-lt"/>
                <a:cs typeface="+mn-lt"/>
              </a:rPr>
              <a:t>Country squires – wealthy middle age family mix</a:t>
            </a:r>
          </a:p>
          <a:p>
            <a:pPr lvl="1"/>
            <a:r>
              <a:rPr lang="en-US" sz="1200" dirty="0">
                <a:cs typeface="Calibri"/>
              </a:rPr>
              <a:t>Higher average income, population and household spend – larger client base and more opportunity</a:t>
            </a:r>
          </a:p>
          <a:p>
            <a:pPr lvl="1"/>
            <a:r>
              <a:rPr lang="en-US" sz="1200" dirty="0">
                <a:cs typeface="Calibri"/>
              </a:rPr>
              <a:t>Does not match the income level, higher earners might look for more of a dining experience than the fast casual.</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97583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fc66adb-4aea-4f84-9792-f8c6f04b40b1">
      <UserInfo>
        <DisplayName>John Andrew Petersen</DisplayName>
        <AccountId>16</AccountId>
        <AccountType/>
      </UserInfo>
      <UserInfo>
        <DisplayName>Jay Atkins</DisplayName>
        <AccountId>15</AccountId>
        <AccountType/>
      </UserInfo>
      <UserInfo>
        <DisplayName>Alexander Noonan</DisplayName>
        <AccountId>11</AccountId>
        <AccountType/>
      </UserInfo>
      <UserInfo>
        <DisplayName>Gavin Scott</DisplayName>
        <AccountId>13</AccountId>
        <AccountType/>
      </UserInfo>
      <UserInfo>
        <DisplayName>Nicholas Lichtsinn</DisplayName>
        <AccountId>14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25A2384954164EB7A766320453A585" ma:contentTypeVersion="6" ma:contentTypeDescription="Create a new document." ma:contentTypeScope="" ma:versionID="e4a75ba494ee92daa7461fafaa582915">
  <xsd:schema xmlns:xsd="http://www.w3.org/2001/XMLSchema" xmlns:xs="http://www.w3.org/2001/XMLSchema" xmlns:p="http://schemas.microsoft.com/office/2006/metadata/properties" xmlns:ns2="64a820d0-4b78-4c01-92fd-e8c1d8c82fbd" xmlns:ns3="8fc66adb-4aea-4f84-9792-f8c6f04b40b1" targetNamespace="http://schemas.microsoft.com/office/2006/metadata/properties" ma:root="true" ma:fieldsID="e6e8fddb049de0eb223f60253ed94c00" ns2:_="" ns3:_="">
    <xsd:import namespace="64a820d0-4b78-4c01-92fd-e8c1d8c82fbd"/>
    <xsd:import namespace="8fc66adb-4aea-4f84-9792-f8c6f04b40b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a820d0-4b78-4c01-92fd-e8c1d8c82f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c66adb-4aea-4f84-9792-f8c6f04b40b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70CFC9-E0AD-41F0-BE86-232420935041}">
  <ds:schemaRefs>
    <ds:schemaRef ds:uri="http://schemas.microsoft.com/office/2006/metadata/properties"/>
    <ds:schemaRef ds:uri="http://schemas.microsoft.com/office/infopath/2007/PartnerControls"/>
    <ds:schemaRef ds:uri="8fc66adb-4aea-4f84-9792-f8c6f04b40b1"/>
  </ds:schemaRefs>
</ds:datastoreItem>
</file>

<file path=customXml/itemProps2.xml><?xml version="1.0" encoding="utf-8"?>
<ds:datastoreItem xmlns:ds="http://schemas.openxmlformats.org/officeDocument/2006/customXml" ds:itemID="{B8233D0C-1E98-4327-90A5-85731CF5E03C}">
  <ds:schemaRefs>
    <ds:schemaRef ds:uri="http://schemas.microsoft.com/sharepoint/v3/contenttype/forms"/>
  </ds:schemaRefs>
</ds:datastoreItem>
</file>

<file path=customXml/itemProps3.xml><?xml version="1.0" encoding="utf-8"?>
<ds:datastoreItem xmlns:ds="http://schemas.openxmlformats.org/officeDocument/2006/customXml" ds:itemID="{117CD0F0-EEA4-4F90-B9B3-083269AAF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a820d0-4b78-4c01-92fd-e8c1d8c82fbd"/>
    <ds:schemaRef ds:uri="8fc66adb-4aea-4f84-9792-f8c6f04b40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TotalTime>
  <Words>496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Symbol</vt:lpstr>
      <vt:lpstr>Wingdings 3</vt:lpstr>
      <vt:lpstr>Ion Boardroom</vt:lpstr>
      <vt:lpstr>Sticks Kabob Segmentation Analysis</vt:lpstr>
      <vt:lpstr>Who is the Customer</vt:lpstr>
      <vt:lpstr>Differences Between Customers and Non-Customers</vt:lpstr>
      <vt:lpstr>Customer Segments </vt:lpstr>
      <vt:lpstr>Questions to Identify Segments</vt:lpstr>
      <vt:lpstr>Segments to Profiles</vt:lpstr>
      <vt:lpstr>Location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Lichtsinn</dc:creator>
  <cp:lastModifiedBy>Nick Lichtsinn</cp:lastModifiedBy>
  <cp:revision>3</cp:revision>
  <dcterms:created xsi:type="dcterms:W3CDTF">2022-01-20T23:23:13Z</dcterms:created>
  <dcterms:modified xsi:type="dcterms:W3CDTF">2023-03-16T02:04:33Z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0x010100B025A2384954164EB7A766320453A585</vt:lpwstr>
  </property>
</Properties>
</file>