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6"/>
  </p:notesMasterIdLst>
  <p:sldIdLst>
    <p:sldId id="256" r:id="rId3"/>
    <p:sldId id="257" r:id="rId4"/>
    <p:sldId id="258" r:id="rId5"/>
    <p:sldId id="259" r:id="rId6"/>
    <p:sldId id="260" r:id="rId7"/>
    <p:sldId id="269" r:id="rId8"/>
    <p:sldId id="272" r:id="rId9"/>
    <p:sldId id="271" r:id="rId10"/>
    <p:sldId id="270" r:id="rId11"/>
    <p:sldId id="275" r:id="rId12"/>
    <p:sldId id="274" r:id="rId13"/>
    <p:sldId id="273" r:id="rId14"/>
    <p:sldId id="277" r:id="rId15"/>
    <p:sldId id="261" r:id="rId16"/>
    <p:sldId id="262" r:id="rId17"/>
    <p:sldId id="278" r:id="rId18"/>
    <p:sldId id="279" r:id="rId19"/>
    <p:sldId id="264" r:id="rId20"/>
    <p:sldId id="265" r:id="rId21"/>
    <p:sldId id="266" r:id="rId22"/>
    <p:sldId id="267" r:id="rId23"/>
    <p:sldId id="263" r:id="rId24"/>
    <p:sldId id="268" r:id="rId25"/>
  </p:sldIdLst>
  <p:sldSz cx="9144000" cy="5143500" type="screen16x9"/>
  <p:notesSz cx="6858000" cy="9144000"/>
  <p:embeddedFontLst>
    <p:embeddedFont>
      <p:font typeface="Nunito" pitchFamily="2" charset="0"/>
      <p:regular r:id="rId27"/>
      <p:bold r:id="rId28"/>
      <p:italic r:id="rId29"/>
      <p:boldItalic r:id="rId30"/>
    </p:embeddedFont>
    <p:embeddedFont>
      <p:font typeface="Nunito ExtraBold" pitchFamily="2" charset="0"/>
      <p:bold r:id="rId31"/>
      <p:boldItalic r:id="rId32"/>
    </p:embeddedFont>
    <p:embeddedFont>
      <p:font typeface="Nunito SemiBold"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94124-032B-42B1-A8DD-10C641F168D1}">
  <a:tblStyle styleId="{84294124-032B-42B1-A8DD-10C641F168D1}"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14" y="10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62B18AFE-E5F1-B65F-D9CD-C29EF811FDF6}"/>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C41E113A-F9BE-3300-82FC-890DCAF45E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E479E15B-640B-ABE4-5005-60F461A904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8665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7444A91E-0CA3-70C3-C3DF-DFEC3419E3BA}"/>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21EBE318-C5C3-FA1D-45D5-3A750CE539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4BD1CF5E-6B07-3A95-61C4-7090FAE1BE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100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03B19803-347B-B385-DDD0-3E2FB8E1CDD1}"/>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7D6A676B-F9CC-9B7F-B11F-D83AE467A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8BC3EDBD-1A9D-EBA9-6914-1D107C01957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175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47D9DE3B-050A-5769-0B71-12DD352ABC01}"/>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96E15BB9-112A-D6E0-2A4C-173936BC4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AEA366E3-C071-EEE3-CC76-A83EE93E6F4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360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28DCFACF-E653-C16F-ADA7-ED8F5EC03331}"/>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08B9EB78-C419-63D9-1681-C3CEF4284E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5C6EB22A-16B9-494C-7C87-8AF3CA543DC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4276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A520F5DB-394C-8FC6-6EBA-7E01348F21FB}"/>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47AE1675-81E0-75FD-F4F7-F2A209EA7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36D2C1CC-791D-02AF-1E24-3CBEAB5F98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546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
        <p:nvSpPr>
          <p:cNvPr id="182" name="Google Shape;182;p14: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CA31957-A111-81F2-C64B-8ED3B908BD4C}"/>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D7248755-D9A7-9EF5-CC13-468F711BF8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72D3D427-E93D-0C89-4DB3-19BAA5284B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973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D1D817F-5FC8-F925-171B-8C30FB9B8FE8}"/>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BFF22EA1-A2E5-0BF8-9615-6F9D8B7AC3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B694042C-62D7-5C08-63DD-429845FF39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630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8195C0E3-A55C-7878-67CB-ABA16385A1A5}"/>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5745CC48-AEE3-CEBB-C0A5-B7D51C7F91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096AEEF5-5C0F-F416-0030-4E22F43F35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463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60CDFB92-DD48-E7E2-FB49-704F34A0D102}"/>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C6FD888A-F07D-8820-8AF3-2E93FC5DF3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663569F6-EB2B-1581-5398-AB6588CACD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169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63300" y="1354492"/>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solidFill>
                  <a:srgbClr val="1974D2"/>
                </a:solidFill>
              </a:rPr>
              <a:t>Ensemble Techniques and Model Tuning</a:t>
            </a:r>
            <a:endParaRPr sz="3600" dirty="0">
              <a:solidFill>
                <a:srgbClr val="1974D2"/>
              </a:solidFill>
            </a:endParaRPr>
          </a:p>
        </p:txBody>
      </p:sp>
      <p:sp>
        <p:nvSpPr>
          <p:cNvPr id="106" name="Google Shape;106;p23"/>
          <p:cNvSpPr txBox="1">
            <a:spLocks noGrp="1"/>
          </p:cNvSpPr>
          <p:nvPr>
            <p:ph type="ctrTitle"/>
          </p:nvPr>
        </p:nvSpPr>
        <p:spPr>
          <a:xfrm>
            <a:off x="1163300" y="30389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solidFill>
                  <a:srgbClr val="1974D2"/>
                </a:solidFill>
              </a:rPr>
              <a:t>Nick Lutostanski</a:t>
            </a:r>
            <a:br>
              <a:rPr lang="en" sz="3000" b="0" dirty="0">
                <a:solidFill>
                  <a:srgbClr val="1974D2"/>
                </a:solidFill>
              </a:rPr>
            </a:br>
            <a:r>
              <a:rPr lang="en" sz="3000" b="0" dirty="0">
                <a:solidFill>
                  <a:srgbClr val="1974D2"/>
                </a:solidFill>
              </a:rPr>
              <a:t>AI/ML for Business Applications</a:t>
            </a:r>
            <a:br>
              <a:rPr lang="en" sz="3000" b="0" dirty="0">
                <a:solidFill>
                  <a:srgbClr val="1974D2"/>
                </a:solidFill>
              </a:rPr>
            </a:br>
            <a:endParaRPr sz="3000" b="0" dirty="0">
              <a:solidFill>
                <a:srgbClr val="1974D2"/>
              </a:solidFill>
            </a:endParaRPr>
          </a:p>
        </p:txBody>
      </p:sp>
      <p:sp>
        <p:nvSpPr>
          <p:cNvPr id="107" name="Google Shape;107;p23"/>
          <p:cNvSpPr txBox="1">
            <a:spLocks noGrp="1"/>
          </p:cNvSpPr>
          <p:nvPr>
            <p:ph type="ctrTitle"/>
          </p:nvPr>
        </p:nvSpPr>
        <p:spPr>
          <a:xfrm>
            <a:off x="1163300" y="30389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solidFill>
                  <a:srgbClr val="1974D2"/>
                </a:solidFill>
              </a:rPr>
              <a:t>2.27.24</a:t>
            </a:r>
            <a:endParaRPr sz="1600" b="0" dirty="0">
              <a:solidFill>
                <a:srgbClr val="1974D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F8DF0711-E309-A310-1AED-164485BCC125}"/>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D34671C2-3984-DD4F-81C5-39B558383E8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a:t>
            </a:r>
            <a:endParaRPr dirty="0">
              <a:solidFill>
                <a:srgbClr val="1974D2"/>
              </a:solidFill>
            </a:endParaRPr>
          </a:p>
        </p:txBody>
      </p:sp>
      <p:sp>
        <p:nvSpPr>
          <p:cNvPr id="131" name="Google Shape;131;p27">
            <a:extLst>
              <a:ext uri="{FF2B5EF4-FFF2-40B4-BE49-F238E27FC236}">
                <a16:creationId xmlns:a16="http://schemas.microsoft.com/office/drawing/2014/main" id="{46BC22F3-39FE-BF56-F505-09B03CF185C1}"/>
              </a:ext>
            </a:extLst>
          </p:cNvPr>
          <p:cNvSpPr txBox="1">
            <a:spLocks noGrp="1"/>
          </p:cNvSpPr>
          <p:nvPr>
            <p:ph type="body" idx="1"/>
          </p:nvPr>
        </p:nvSpPr>
        <p:spPr>
          <a:xfrm>
            <a:off x="120975" y="4084373"/>
            <a:ext cx="8520600" cy="59387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a:solidFill>
                  <a:srgbClr val="000000"/>
                </a:solidFill>
              </a:rPr>
              <a:t>Customers who spend more annually are more likely to stay as existing customers versus those who don’t spend as much. This reinforces in the data that the more the card is utilized, the less likely the customer is to churn.</a:t>
            </a:r>
            <a:endParaRPr sz="900" i="1" dirty="0">
              <a:solidFill>
                <a:srgbClr val="000000"/>
              </a:solidFill>
            </a:endParaRPr>
          </a:p>
        </p:txBody>
      </p:sp>
      <p:pic>
        <p:nvPicPr>
          <p:cNvPr id="4" name="Picture 3">
            <a:extLst>
              <a:ext uri="{FF2B5EF4-FFF2-40B4-BE49-F238E27FC236}">
                <a16:creationId xmlns:a16="http://schemas.microsoft.com/office/drawing/2014/main" id="{70AB47F4-F95C-214E-C7EA-23961B052C5B}"/>
              </a:ext>
            </a:extLst>
          </p:cNvPr>
          <p:cNvPicPr>
            <a:picLocks noChangeAspect="1"/>
          </p:cNvPicPr>
          <p:nvPr/>
        </p:nvPicPr>
        <p:blipFill>
          <a:blip r:embed="rId3"/>
          <a:stretch>
            <a:fillRect/>
          </a:stretch>
        </p:blipFill>
        <p:spPr>
          <a:xfrm>
            <a:off x="2147531" y="666891"/>
            <a:ext cx="4467487" cy="3417482"/>
          </a:xfrm>
          <a:prstGeom prst="rect">
            <a:avLst/>
          </a:prstGeom>
        </p:spPr>
      </p:pic>
    </p:spTree>
    <p:extLst>
      <p:ext uri="{BB962C8B-B14F-4D97-AF65-F5344CB8AC3E}">
        <p14:creationId xmlns:p14="http://schemas.microsoft.com/office/powerpoint/2010/main" val="185839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AADA8C5A-84BB-EDF6-3889-9A234703BA5B}"/>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52304BAF-6596-C969-19F8-5E9875FCD3A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a:t>
            </a:r>
            <a:endParaRPr dirty="0">
              <a:solidFill>
                <a:srgbClr val="1974D2"/>
              </a:solidFill>
            </a:endParaRPr>
          </a:p>
        </p:txBody>
      </p:sp>
      <p:sp>
        <p:nvSpPr>
          <p:cNvPr id="131" name="Google Shape;131;p27">
            <a:extLst>
              <a:ext uri="{FF2B5EF4-FFF2-40B4-BE49-F238E27FC236}">
                <a16:creationId xmlns:a16="http://schemas.microsoft.com/office/drawing/2014/main" id="{0EE8F877-45DA-00D7-CE94-120914E3B1E9}"/>
              </a:ext>
            </a:extLst>
          </p:cNvPr>
          <p:cNvSpPr txBox="1">
            <a:spLocks noGrp="1"/>
          </p:cNvSpPr>
          <p:nvPr>
            <p:ph type="body" idx="1"/>
          </p:nvPr>
        </p:nvSpPr>
        <p:spPr>
          <a:xfrm>
            <a:off x="120975" y="4084373"/>
            <a:ext cx="8520600" cy="59387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a:solidFill>
                  <a:srgbClr val="000000"/>
                </a:solidFill>
              </a:rPr>
              <a:t>Customers with lower numbers of annual transactions are more likely to close their accounts compared to those with higher numbers of transactions. This aligns with our previous slide on higher balances – the more incentives we can provide for people to use the card and increase their balance, the less likely they to close their accounts.</a:t>
            </a:r>
            <a:endParaRPr sz="900" i="1" dirty="0">
              <a:solidFill>
                <a:srgbClr val="000000"/>
              </a:solidFill>
            </a:endParaRPr>
          </a:p>
        </p:txBody>
      </p:sp>
      <p:pic>
        <p:nvPicPr>
          <p:cNvPr id="3" name="Picture 2">
            <a:extLst>
              <a:ext uri="{FF2B5EF4-FFF2-40B4-BE49-F238E27FC236}">
                <a16:creationId xmlns:a16="http://schemas.microsoft.com/office/drawing/2014/main" id="{7F6064E3-3CC8-E6C1-4BB6-1DE78EB79B65}"/>
              </a:ext>
            </a:extLst>
          </p:cNvPr>
          <p:cNvPicPr>
            <a:picLocks noChangeAspect="1"/>
          </p:cNvPicPr>
          <p:nvPr/>
        </p:nvPicPr>
        <p:blipFill>
          <a:blip r:embed="rId3"/>
          <a:stretch>
            <a:fillRect/>
          </a:stretch>
        </p:blipFill>
        <p:spPr>
          <a:xfrm>
            <a:off x="2450390" y="677346"/>
            <a:ext cx="4024919" cy="3407028"/>
          </a:xfrm>
          <a:prstGeom prst="rect">
            <a:avLst/>
          </a:prstGeom>
        </p:spPr>
      </p:pic>
    </p:spTree>
    <p:extLst>
      <p:ext uri="{BB962C8B-B14F-4D97-AF65-F5344CB8AC3E}">
        <p14:creationId xmlns:p14="http://schemas.microsoft.com/office/powerpoint/2010/main" val="272278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21D0964-8BFB-7AD9-9BAC-EF5226FAA52C}"/>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9AC88DB2-F833-9D43-F00D-4DCDE2CA378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a:t>
            </a:r>
            <a:endParaRPr dirty="0">
              <a:solidFill>
                <a:srgbClr val="1974D2"/>
              </a:solidFill>
            </a:endParaRPr>
          </a:p>
        </p:txBody>
      </p:sp>
      <p:sp>
        <p:nvSpPr>
          <p:cNvPr id="131" name="Google Shape;131;p27">
            <a:extLst>
              <a:ext uri="{FF2B5EF4-FFF2-40B4-BE49-F238E27FC236}">
                <a16:creationId xmlns:a16="http://schemas.microsoft.com/office/drawing/2014/main" id="{E9BDBC41-B9BD-D5B2-B34F-63F3F488E6B4}"/>
              </a:ext>
            </a:extLst>
          </p:cNvPr>
          <p:cNvSpPr txBox="1">
            <a:spLocks noGrp="1"/>
          </p:cNvSpPr>
          <p:nvPr>
            <p:ph type="body" idx="1"/>
          </p:nvPr>
        </p:nvSpPr>
        <p:spPr>
          <a:xfrm>
            <a:off x="120975" y="3709509"/>
            <a:ext cx="8520600" cy="96874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a:solidFill>
                  <a:srgbClr val="000000"/>
                </a:solidFill>
              </a:rPr>
              <a:t>When examining the total revolving balance against the target variable of Attrition, those with lower balances were more likely to close their credit card accounts.</a:t>
            </a:r>
          </a:p>
          <a:p>
            <a:pPr marL="0" lvl="0" indent="0" algn="l" rtl="0">
              <a:lnSpc>
                <a:spcPct val="115000"/>
              </a:lnSpc>
              <a:spcBef>
                <a:spcPts val="1000"/>
              </a:spcBef>
              <a:spcAft>
                <a:spcPts val="0"/>
              </a:spcAft>
              <a:buSzPts val="1500"/>
              <a:buNone/>
            </a:pPr>
            <a:r>
              <a:rPr lang="en-US" sz="900" i="1" dirty="0">
                <a:solidFill>
                  <a:srgbClr val="000000"/>
                </a:solidFill>
              </a:rPr>
              <a:t>In both the most customers among the existing customers and those that close their accounts, most of them have zero balances. An interesting consideration is how we can lower attrition rates by offering promotions that increase balances.</a:t>
            </a:r>
          </a:p>
          <a:p>
            <a:pPr marL="0" indent="0">
              <a:spcBef>
                <a:spcPts val="1000"/>
              </a:spcBef>
              <a:buNone/>
            </a:pPr>
            <a:r>
              <a:rPr lang="en-US" sz="900" i="1" dirty="0">
                <a:solidFill>
                  <a:srgbClr val="000000"/>
                </a:solidFill>
              </a:rPr>
              <a:t>Customers with higher revolving balances, meaning those who do not pay off their credit cards in full every month are more likely to remain customers. </a:t>
            </a:r>
            <a:endParaRPr sz="900" i="1" dirty="0">
              <a:solidFill>
                <a:srgbClr val="000000"/>
              </a:solidFill>
            </a:endParaRPr>
          </a:p>
        </p:txBody>
      </p:sp>
      <p:pic>
        <p:nvPicPr>
          <p:cNvPr id="6" name="Picture 5">
            <a:extLst>
              <a:ext uri="{FF2B5EF4-FFF2-40B4-BE49-F238E27FC236}">
                <a16:creationId xmlns:a16="http://schemas.microsoft.com/office/drawing/2014/main" id="{5DA70284-B3D5-18BD-B8C5-5BB4CAA45965}"/>
              </a:ext>
            </a:extLst>
          </p:cNvPr>
          <p:cNvPicPr>
            <a:picLocks noChangeAspect="1"/>
          </p:cNvPicPr>
          <p:nvPr/>
        </p:nvPicPr>
        <p:blipFill>
          <a:blip r:embed="rId3"/>
          <a:stretch>
            <a:fillRect/>
          </a:stretch>
        </p:blipFill>
        <p:spPr>
          <a:xfrm>
            <a:off x="2484236" y="692490"/>
            <a:ext cx="3794077" cy="3186508"/>
          </a:xfrm>
          <a:prstGeom prst="rect">
            <a:avLst/>
          </a:prstGeom>
        </p:spPr>
      </p:pic>
    </p:spTree>
    <p:extLst>
      <p:ext uri="{BB962C8B-B14F-4D97-AF65-F5344CB8AC3E}">
        <p14:creationId xmlns:p14="http://schemas.microsoft.com/office/powerpoint/2010/main" val="293917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6E039D1-4DA6-AB81-E67F-E7797497F23E}"/>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5706F819-9C6B-FBBE-7CCD-E91588CF414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a:t>
            </a:r>
            <a:endParaRPr dirty="0">
              <a:solidFill>
                <a:srgbClr val="1974D2"/>
              </a:solidFill>
            </a:endParaRPr>
          </a:p>
        </p:txBody>
      </p:sp>
      <p:sp>
        <p:nvSpPr>
          <p:cNvPr id="131" name="Google Shape;131;p27">
            <a:extLst>
              <a:ext uri="{FF2B5EF4-FFF2-40B4-BE49-F238E27FC236}">
                <a16:creationId xmlns:a16="http://schemas.microsoft.com/office/drawing/2014/main" id="{F72D15A4-36D1-5F69-4C01-BE1D802426FE}"/>
              </a:ext>
            </a:extLst>
          </p:cNvPr>
          <p:cNvSpPr txBox="1">
            <a:spLocks noGrp="1"/>
          </p:cNvSpPr>
          <p:nvPr>
            <p:ph type="body" idx="1"/>
          </p:nvPr>
        </p:nvSpPr>
        <p:spPr>
          <a:xfrm>
            <a:off x="120975" y="4084373"/>
            <a:ext cx="8520600" cy="59387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a:solidFill>
                  <a:srgbClr val="000000"/>
                </a:solidFill>
              </a:rPr>
              <a:t>Customers with a lower average utilization ratio are more likely to churn than those with higher average utilization. This may be because they have more credit accounts open over multiple banks/accounts. This supports our observation that churn is related to no longer using the card or having other options.</a:t>
            </a:r>
            <a:endParaRPr sz="900" i="1" dirty="0">
              <a:solidFill>
                <a:srgbClr val="000000"/>
              </a:solidFill>
            </a:endParaRPr>
          </a:p>
        </p:txBody>
      </p:sp>
      <p:pic>
        <p:nvPicPr>
          <p:cNvPr id="4" name="Picture 3">
            <a:extLst>
              <a:ext uri="{FF2B5EF4-FFF2-40B4-BE49-F238E27FC236}">
                <a16:creationId xmlns:a16="http://schemas.microsoft.com/office/drawing/2014/main" id="{8DB3B0CD-3B5A-DD42-FFCD-645BBD1BECE3}"/>
              </a:ext>
            </a:extLst>
          </p:cNvPr>
          <p:cNvPicPr>
            <a:picLocks noChangeAspect="1"/>
          </p:cNvPicPr>
          <p:nvPr/>
        </p:nvPicPr>
        <p:blipFill>
          <a:blip r:embed="rId3"/>
          <a:stretch>
            <a:fillRect/>
          </a:stretch>
        </p:blipFill>
        <p:spPr>
          <a:xfrm>
            <a:off x="2476168" y="644630"/>
            <a:ext cx="3973364" cy="3354226"/>
          </a:xfrm>
          <a:prstGeom prst="rect">
            <a:avLst/>
          </a:prstGeom>
        </p:spPr>
      </p:pic>
    </p:spTree>
    <p:extLst>
      <p:ext uri="{BB962C8B-B14F-4D97-AF65-F5344CB8AC3E}">
        <p14:creationId xmlns:p14="http://schemas.microsoft.com/office/powerpoint/2010/main" val="265812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US" sz="1400" dirty="0">
                <a:solidFill>
                  <a:srgbClr val="2D3B45"/>
                </a:solidFill>
                <a:highlight>
                  <a:srgbClr val="FFFFFF"/>
                </a:highlight>
              </a:rPr>
              <a:t>There were no duplicate values in the dataset.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There were a few missing values in </a:t>
            </a:r>
            <a:r>
              <a:rPr lang="en-US" sz="1400" dirty="0" err="1">
                <a:solidFill>
                  <a:srgbClr val="2D3B45"/>
                </a:solidFill>
                <a:highlight>
                  <a:srgbClr val="FFFFFF"/>
                </a:highlight>
              </a:rPr>
              <a:t>Income_category</a:t>
            </a:r>
            <a:r>
              <a:rPr lang="en-US" sz="1400" dirty="0">
                <a:solidFill>
                  <a:srgbClr val="2D3B45"/>
                </a:solidFill>
                <a:highlight>
                  <a:srgbClr val="FFFFFF"/>
                </a:highlight>
              </a:rPr>
              <a:t> and </a:t>
            </a:r>
            <a:r>
              <a:rPr lang="en-US" sz="1400" dirty="0" err="1">
                <a:solidFill>
                  <a:srgbClr val="2D3B45"/>
                </a:solidFill>
                <a:highlight>
                  <a:srgbClr val="FFFFFF"/>
                </a:highlight>
              </a:rPr>
              <a:t>Marital_status</a:t>
            </a:r>
            <a:r>
              <a:rPr lang="en-US" sz="1400" dirty="0">
                <a:solidFill>
                  <a:srgbClr val="2D3B45"/>
                </a:solidFill>
                <a:highlight>
                  <a:srgbClr val="FFFFFF"/>
                </a:highlight>
              </a:rPr>
              <a:t>. We will impute these before continuing with the model-building. There were also some strange values in the </a:t>
            </a:r>
            <a:r>
              <a:rPr lang="en-US" sz="1400" dirty="0" err="1">
                <a:solidFill>
                  <a:srgbClr val="2D3B45"/>
                </a:solidFill>
                <a:highlight>
                  <a:srgbClr val="FFFFFF"/>
                </a:highlight>
              </a:rPr>
              <a:t>Income_Category</a:t>
            </a:r>
            <a:r>
              <a:rPr lang="en-US" sz="1400" dirty="0">
                <a:solidFill>
                  <a:srgbClr val="2D3B45"/>
                </a:solidFill>
                <a:highlight>
                  <a:srgbClr val="FFFFFF"/>
                </a:highlight>
              </a:rPr>
              <a:t> listed as ‘</a:t>
            </a:r>
            <a:r>
              <a:rPr lang="en-US" sz="1400" dirty="0" err="1">
                <a:solidFill>
                  <a:srgbClr val="2D3B45"/>
                </a:solidFill>
                <a:highlight>
                  <a:srgbClr val="FFFFFF"/>
                </a:highlight>
              </a:rPr>
              <a:t>abc</a:t>
            </a:r>
            <a:r>
              <a:rPr lang="en-US" sz="1400" dirty="0">
                <a:solidFill>
                  <a:srgbClr val="2D3B45"/>
                </a:solidFill>
                <a:highlight>
                  <a:srgbClr val="FFFFFF"/>
                </a:highlight>
              </a:rPr>
              <a:t>’ that we will convert to np.na variables and then impute them using “most frequent strategy”.</a:t>
            </a: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There we a few outliers, most commonly in </a:t>
            </a:r>
            <a:r>
              <a:rPr lang="en-US" sz="1400" dirty="0" err="1">
                <a:solidFill>
                  <a:srgbClr val="2D3B45"/>
                </a:solidFill>
                <a:highlight>
                  <a:srgbClr val="FFFFFF"/>
                </a:highlight>
              </a:rPr>
              <a:t>Total_Trans_Amt</a:t>
            </a:r>
            <a:r>
              <a:rPr lang="en-US" sz="1400" dirty="0">
                <a:solidFill>
                  <a:srgbClr val="2D3B45"/>
                </a:solidFill>
                <a:highlight>
                  <a:srgbClr val="FFFFFF"/>
                </a:highlight>
              </a:rPr>
              <a:t>, </a:t>
            </a:r>
            <a:r>
              <a:rPr lang="en-US" sz="1400" dirty="0" err="1">
                <a:solidFill>
                  <a:srgbClr val="2D3B45"/>
                </a:solidFill>
                <a:highlight>
                  <a:srgbClr val="FFFFFF"/>
                </a:highlight>
              </a:rPr>
              <a:t>Avg_Open_To_Buy</a:t>
            </a:r>
            <a:r>
              <a:rPr lang="en-US" sz="1400" dirty="0">
                <a:solidFill>
                  <a:srgbClr val="2D3B45"/>
                </a:solidFill>
                <a:highlight>
                  <a:srgbClr val="FFFFFF"/>
                </a:highlight>
              </a:rPr>
              <a:t> and </a:t>
            </a:r>
            <a:r>
              <a:rPr lang="en-US" sz="1400" dirty="0" err="1">
                <a:solidFill>
                  <a:srgbClr val="2D3B45"/>
                </a:solidFill>
                <a:highlight>
                  <a:srgbClr val="FFFFFF"/>
                </a:highlight>
              </a:rPr>
              <a:t>Credit_Limit</a:t>
            </a:r>
            <a:r>
              <a:rPr lang="en-US" sz="1400" dirty="0">
                <a:solidFill>
                  <a:srgbClr val="2D3B45"/>
                </a:solidFill>
                <a:highlight>
                  <a:srgbClr val="FFFFFF"/>
                </a:highlight>
              </a:rPr>
              <a:t>. We will not treat any of these to avoid tampering with the data.</a:t>
            </a: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We impute data using </a:t>
            </a:r>
            <a:r>
              <a:rPr lang="en-US" sz="1400" dirty="0" err="1">
                <a:solidFill>
                  <a:srgbClr val="2D3B45"/>
                </a:solidFill>
                <a:highlight>
                  <a:srgbClr val="FFFFFF"/>
                </a:highlight>
              </a:rPr>
              <a:t>most_frequent</a:t>
            </a:r>
            <a:r>
              <a:rPr lang="en-US" sz="1400" dirty="0">
                <a:solidFill>
                  <a:srgbClr val="2D3B45"/>
                </a:solidFill>
                <a:highlight>
                  <a:srgbClr val="FFFFFF"/>
                </a:highlight>
              </a:rPr>
              <a:t> strategy for the columns </a:t>
            </a:r>
            <a:r>
              <a:rPr lang="en-US" sz="1400" dirty="0" err="1">
                <a:solidFill>
                  <a:srgbClr val="2D3B45"/>
                </a:solidFill>
                <a:highlight>
                  <a:srgbClr val="FFFFFF"/>
                </a:highlight>
              </a:rPr>
              <a:t>Education_Status</a:t>
            </a:r>
            <a:r>
              <a:rPr lang="en-US" sz="1400" dirty="0">
                <a:solidFill>
                  <a:srgbClr val="2D3B45"/>
                </a:solidFill>
                <a:highlight>
                  <a:srgbClr val="FFFFFF"/>
                </a:highlight>
              </a:rPr>
              <a:t>, </a:t>
            </a:r>
            <a:r>
              <a:rPr lang="en-US" sz="1400" dirty="0" err="1">
                <a:solidFill>
                  <a:srgbClr val="2D3B45"/>
                </a:solidFill>
                <a:highlight>
                  <a:srgbClr val="FFFFFF"/>
                </a:highlight>
              </a:rPr>
              <a:t>Marital_Status</a:t>
            </a:r>
            <a:r>
              <a:rPr lang="en-US" sz="1400" dirty="0">
                <a:solidFill>
                  <a:srgbClr val="2D3B45"/>
                </a:solidFill>
                <a:highlight>
                  <a:srgbClr val="FFFFFF"/>
                </a:highlight>
              </a:rPr>
              <a:t>, and </a:t>
            </a:r>
            <a:r>
              <a:rPr lang="en-US" sz="1400" dirty="0" err="1">
                <a:solidFill>
                  <a:srgbClr val="2D3B45"/>
                </a:solidFill>
                <a:highlight>
                  <a:srgbClr val="FFFFFF"/>
                </a:highlight>
              </a:rPr>
              <a:t>Income_Category</a:t>
            </a:r>
            <a:r>
              <a:rPr lang="en-US" sz="1400" dirty="0">
                <a:solidFill>
                  <a:srgbClr val="2D3B45"/>
                </a:solidFill>
                <a:highlight>
                  <a:srgbClr val="FFFFFF"/>
                </a:highlight>
              </a:rPr>
              <a:t>.</a:t>
            </a: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After being imputed, we encode Gender, </a:t>
            </a:r>
            <a:r>
              <a:rPr lang="en-US" sz="1400" dirty="0" err="1">
                <a:solidFill>
                  <a:srgbClr val="2D3B45"/>
                </a:solidFill>
                <a:highlight>
                  <a:srgbClr val="FFFFFF"/>
                </a:highlight>
              </a:rPr>
              <a:t>Education_Level</a:t>
            </a:r>
            <a:r>
              <a:rPr lang="en-US" sz="1400" dirty="0">
                <a:solidFill>
                  <a:srgbClr val="2D3B45"/>
                </a:solidFill>
                <a:highlight>
                  <a:srgbClr val="FFFFFF"/>
                </a:highlight>
              </a:rPr>
              <a:t>, </a:t>
            </a:r>
            <a:r>
              <a:rPr lang="en-US" sz="1400" dirty="0" err="1">
                <a:solidFill>
                  <a:srgbClr val="2D3B45"/>
                </a:solidFill>
                <a:highlight>
                  <a:srgbClr val="FFFFFF"/>
                </a:highlight>
              </a:rPr>
              <a:t>Marital_Status</a:t>
            </a:r>
            <a:r>
              <a:rPr lang="en-US" sz="1400" dirty="0">
                <a:solidFill>
                  <a:srgbClr val="2D3B45"/>
                </a:solidFill>
                <a:highlight>
                  <a:srgbClr val="FFFFFF"/>
                </a:highlight>
              </a:rPr>
              <a:t>, </a:t>
            </a:r>
            <a:r>
              <a:rPr lang="en-US" sz="1400" dirty="0" err="1">
                <a:solidFill>
                  <a:srgbClr val="2D3B45"/>
                </a:solidFill>
                <a:highlight>
                  <a:srgbClr val="FFFFFF"/>
                </a:highlight>
              </a:rPr>
              <a:t>Income_Category</a:t>
            </a:r>
            <a:r>
              <a:rPr lang="en-US" sz="1400" dirty="0">
                <a:solidFill>
                  <a:srgbClr val="2D3B45"/>
                </a:solidFill>
                <a:highlight>
                  <a:srgbClr val="FFFFFF"/>
                </a:highlight>
              </a:rPr>
              <a:t>, and </a:t>
            </a:r>
            <a:r>
              <a:rPr lang="en-US" sz="1400" dirty="0" err="1">
                <a:solidFill>
                  <a:srgbClr val="2D3B45"/>
                </a:solidFill>
                <a:highlight>
                  <a:srgbClr val="FFFFFF"/>
                </a:highlight>
              </a:rPr>
              <a:t>Card_Category</a:t>
            </a:r>
            <a:r>
              <a:rPr lang="en-US" sz="1400" dirty="0">
                <a:solidFill>
                  <a:srgbClr val="2D3B45"/>
                </a:solidFill>
                <a:highlight>
                  <a:srgbClr val="FFFFFF"/>
                </a:highlight>
              </a:rPr>
              <a:t> for analysis.</a:t>
            </a: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Original Data</a:t>
            </a:r>
            <a:endParaRPr dirty="0">
              <a:solidFill>
                <a:srgbClr val="1974D2"/>
              </a:solidFill>
            </a:endParaRPr>
          </a:p>
        </p:txBody>
      </p:sp>
      <p:sp>
        <p:nvSpPr>
          <p:cNvPr id="145" name="Google Shape;145;p29"/>
          <p:cNvSpPr txBox="1"/>
          <p:nvPr/>
        </p:nvSpPr>
        <p:spPr>
          <a:xfrm>
            <a:off x="4064193" y="4669571"/>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sp>
        <p:nvSpPr>
          <p:cNvPr id="5" name="Text Placeholder 4">
            <a:extLst>
              <a:ext uri="{FF2B5EF4-FFF2-40B4-BE49-F238E27FC236}">
                <a16:creationId xmlns:a16="http://schemas.microsoft.com/office/drawing/2014/main" id="{5DF52C65-771B-C4CB-1FD5-6CC31A1FFA25}"/>
              </a:ext>
            </a:extLst>
          </p:cNvPr>
          <p:cNvSpPr>
            <a:spLocks noGrp="1"/>
          </p:cNvSpPr>
          <p:nvPr>
            <p:ph type="body" idx="1"/>
          </p:nvPr>
        </p:nvSpPr>
        <p:spPr>
          <a:xfrm>
            <a:off x="202550" y="3467371"/>
            <a:ext cx="8629800" cy="1101404"/>
          </a:xfrm>
        </p:spPr>
        <p:txBody>
          <a:bodyPr/>
          <a:lstStyle/>
          <a:p>
            <a:r>
              <a:rPr lang="en-US" sz="1100" dirty="0"/>
              <a:t>Bagging results in good results on the training set, but does poorly on the validation set.</a:t>
            </a:r>
          </a:p>
          <a:p>
            <a:r>
              <a:rPr lang="en-US" sz="1100" dirty="0"/>
              <a:t>Random forest is overfitted on the training set and performs poorly on the validation set.</a:t>
            </a:r>
          </a:p>
          <a:p>
            <a:r>
              <a:rPr lang="en-US" sz="1100" dirty="0" err="1"/>
              <a:t>Adaboost</a:t>
            </a:r>
            <a:r>
              <a:rPr lang="en-US" sz="1100" dirty="0"/>
              <a:t> performance is decent on the training set and is better on the validation set</a:t>
            </a:r>
          </a:p>
          <a:p>
            <a:r>
              <a:rPr lang="en-US" sz="1100" dirty="0"/>
              <a:t>Gradient boosting shows a similar performance to </a:t>
            </a:r>
            <a:r>
              <a:rPr lang="en-US" sz="1100" dirty="0" err="1"/>
              <a:t>Adaboost</a:t>
            </a:r>
            <a:endParaRPr lang="en-US" sz="1100" dirty="0"/>
          </a:p>
          <a:p>
            <a:r>
              <a:rPr lang="en-US" sz="1100" dirty="0"/>
              <a:t>Decision Tree is overfitting on training set and performs poorly on the validation set.</a:t>
            </a:r>
          </a:p>
          <a:p>
            <a:r>
              <a:rPr lang="en-US" sz="1100" dirty="0"/>
              <a:t>So far the boosting methods seem to do very well at recall for both training and validation set.</a:t>
            </a:r>
          </a:p>
        </p:txBody>
      </p:sp>
      <p:pic>
        <p:nvPicPr>
          <p:cNvPr id="7" name="Picture 6">
            <a:extLst>
              <a:ext uri="{FF2B5EF4-FFF2-40B4-BE49-F238E27FC236}">
                <a16:creationId xmlns:a16="http://schemas.microsoft.com/office/drawing/2014/main" id="{1C0FD79F-5C06-A31C-64C9-AB831FB152A4}"/>
              </a:ext>
            </a:extLst>
          </p:cNvPr>
          <p:cNvPicPr>
            <a:picLocks noChangeAspect="1"/>
          </p:cNvPicPr>
          <p:nvPr/>
        </p:nvPicPr>
        <p:blipFill>
          <a:blip r:embed="rId3"/>
          <a:stretch>
            <a:fillRect/>
          </a:stretch>
        </p:blipFill>
        <p:spPr>
          <a:xfrm>
            <a:off x="3067242" y="895262"/>
            <a:ext cx="2791215" cy="2572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D9E32256-EE6B-13EF-4501-DC451F5C9692}"/>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3DDB43AE-FE05-9743-2815-7925FECBFD2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Oversampled data</a:t>
            </a:r>
            <a:endParaRPr dirty="0">
              <a:solidFill>
                <a:srgbClr val="1974D2"/>
              </a:solidFill>
            </a:endParaRPr>
          </a:p>
        </p:txBody>
      </p:sp>
      <p:sp>
        <p:nvSpPr>
          <p:cNvPr id="145" name="Google Shape;145;p29">
            <a:extLst>
              <a:ext uri="{FF2B5EF4-FFF2-40B4-BE49-F238E27FC236}">
                <a16:creationId xmlns:a16="http://schemas.microsoft.com/office/drawing/2014/main" id="{E8A59390-97BD-F6FE-F647-B9B6B53A0658}"/>
              </a:ext>
            </a:extLst>
          </p:cNvPr>
          <p:cNvSpPr txBox="1"/>
          <p:nvPr/>
        </p:nvSpPr>
        <p:spPr>
          <a:xfrm>
            <a:off x="4064193" y="4669571"/>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sp>
        <p:nvSpPr>
          <p:cNvPr id="5" name="Text Placeholder 4">
            <a:extLst>
              <a:ext uri="{FF2B5EF4-FFF2-40B4-BE49-F238E27FC236}">
                <a16:creationId xmlns:a16="http://schemas.microsoft.com/office/drawing/2014/main" id="{E92E403C-D91C-19FD-781E-DD555B70F2D5}"/>
              </a:ext>
            </a:extLst>
          </p:cNvPr>
          <p:cNvSpPr>
            <a:spLocks noGrp="1"/>
          </p:cNvSpPr>
          <p:nvPr>
            <p:ph type="body" idx="1"/>
          </p:nvPr>
        </p:nvSpPr>
        <p:spPr>
          <a:xfrm>
            <a:off x="202550" y="3618129"/>
            <a:ext cx="8750676" cy="950646"/>
          </a:xfrm>
        </p:spPr>
        <p:txBody>
          <a:bodyPr/>
          <a:lstStyle/>
          <a:p>
            <a:pPr marL="133350" indent="0">
              <a:buNone/>
            </a:pPr>
            <a:r>
              <a:rPr lang="en-US" sz="1100" dirty="0"/>
              <a:t>Oversampled data provides synthetic data points for the minority class to hopefully improve performance and recall performance. It does this by creating the same number in the minority class as there is in the majority class.</a:t>
            </a:r>
          </a:p>
          <a:p>
            <a:r>
              <a:rPr lang="en-US" sz="1100" dirty="0"/>
              <a:t>Random Forest, Decision Tree, and Bagging appear to be overfit on the training data and performs poorly on the validation data.</a:t>
            </a:r>
          </a:p>
          <a:p>
            <a:r>
              <a:rPr lang="en-US" sz="1100" dirty="0"/>
              <a:t>The boosting methods seemed to give great recall scores and test better on the validation set, with an advantage going to Gradient boosting</a:t>
            </a:r>
          </a:p>
        </p:txBody>
      </p:sp>
      <p:pic>
        <p:nvPicPr>
          <p:cNvPr id="3" name="Picture 2">
            <a:extLst>
              <a:ext uri="{FF2B5EF4-FFF2-40B4-BE49-F238E27FC236}">
                <a16:creationId xmlns:a16="http://schemas.microsoft.com/office/drawing/2014/main" id="{07E25946-F4C8-A1F7-A289-5899ECF4A073}"/>
              </a:ext>
            </a:extLst>
          </p:cNvPr>
          <p:cNvPicPr>
            <a:picLocks noChangeAspect="1"/>
          </p:cNvPicPr>
          <p:nvPr/>
        </p:nvPicPr>
        <p:blipFill>
          <a:blip r:embed="rId3"/>
          <a:stretch>
            <a:fillRect/>
          </a:stretch>
        </p:blipFill>
        <p:spPr>
          <a:xfrm>
            <a:off x="3181156" y="803992"/>
            <a:ext cx="2781688" cy="2562583"/>
          </a:xfrm>
          <a:prstGeom prst="rect">
            <a:avLst/>
          </a:prstGeom>
        </p:spPr>
      </p:pic>
    </p:spTree>
    <p:extLst>
      <p:ext uri="{BB962C8B-B14F-4D97-AF65-F5344CB8AC3E}">
        <p14:creationId xmlns:p14="http://schemas.microsoft.com/office/powerpoint/2010/main" val="1111505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8488420A-0637-89B5-CD61-A6E33ED21365}"/>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11C612E8-7B56-516C-8BA1-533F23E8B2D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Undersampled Data</a:t>
            </a:r>
            <a:endParaRPr dirty="0">
              <a:solidFill>
                <a:srgbClr val="1974D2"/>
              </a:solidFill>
            </a:endParaRPr>
          </a:p>
        </p:txBody>
      </p:sp>
      <p:sp>
        <p:nvSpPr>
          <p:cNvPr id="145" name="Google Shape;145;p29">
            <a:extLst>
              <a:ext uri="{FF2B5EF4-FFF2-40B4-BE49-F238E27FC236}">
                <a16:creationId xmlns:a16="http://schemas.microsoft.com/office/drawing/2014/main" id="{702E5FA2-9710-DD0F-230B-DB6EB5228579}"/>
              </a:ext>
            </a:extLst>
          </p:cNvPr>
          <p:cNvSpPr txBox="1"/>
          <p:nvPr/>
        </p:nvSpPr>
        <p:spPr>
          <a:xfrm>
            <a:off x="4064193" y="4669571"/>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sp>
        <p:nvSpPr>
          <p:cNvPr id="5" name="Text Placeholder 4">
            <a:extLst>
              <a:ext uri="{FF2B5EF4-FFF2-40B4-BE49-F238E27FC236}">
                <a16:creationId xmlns:a16="http://schemas.microsoft.com/office/drawing/2014/main" id="{2F85F25E-83B9-E558-41A6-302C75BA1A54}"/>
              </a:ext>
            </a:extLst>
          </p:cNvPr>
          <p:cNvSpPr>
            <a:spLocks noGrp="1"/>
          </p:cNvSpPr>
          <p:nvPr>
            <p:ph type="body" idx="1"/>
          </p:nvPr>
        </p:nvSpPr>
        <p:spPr>
          <a:xfrm>
            <a:off x="202550" y="3618129"/>
            <a:ext cx="8750676" cy="950646"/>
          </a:xfrm>
        </p:spPr>
        <p:txBody>
          <a:bodyPr/>
          <a:lstStyle/>
          <a:p>
            <a:pPr marL="133350" indent="0">
              <a:buNone/>
            </a:pPr>
            <a:r>
              <a:rPr lang="en-US" sz="1100" dirty="0"/>
              <a:t>Under sampled data balances the data set by removing majority class data from the data set until is the same sample size as the previously minority class.</a:t>
            </a:r>
          </a:p>
          <a:p>
            <a:r>
              <a:rPr lang="en-US" sz="1100" dirty="0"/>
              <a:t>Using under sampled data, all models seem to provide good performance against the validation set, with </a:t>
            </a:r>
            <a:r>
              <a:rPr lang="en-US" sz="1100" dirty="0" err="1"/>
              <a:t>Adaboost</a:t>
            </a:r>
            <a:r>
              <a:rPr lang="en-US" sz="1100" dirty="0"/>
              <a:t> performing the best.</a:t>
            </a:r>
          </a:p>
        </p:txBody>
      </p:sp>
      <p:pic>
        <p:nvPicPr>
          <p:cNvPr id="4" name="Picture 3">
            <a:extLst>
              <a:ext uri="{FF2B5EF4-FFF2-40B4-BE49-F238E27FC236}">
                <a16:creationId xmlns:a16="http://schemas.microsoft.com/office/drawing/2014/main" id="{7BED5DE9-DB86-5EC3-CABE-5A906ADC73CC}"/>
              </a:ext>
            </a:extLst>
          </p:cNvPr>
          <p:cNvPicPr>
            <a:picLocks noChangeAspect="1"/>
          </p:cNvPicPr>
          <p:nvPr/>
        </p:nvPicPr>
        <p:blipFill>
          <a:blip r:embed="rId3"/>
          <a:stretch>
            <a:fillRect/>
          </a:stretch>
        </p:blipFill>
        <p:spPr>
          <a:xfrm>
            <a:off x="3176392" y="803878"/>
            <a:ext cx="2791215" cy="2543530"/>
          </a:xfrm>
          <a:prstGeom prst="rect">
            <a:avLst/>
          </a:prstGeom>
        </p:spPr>
      </p:pic>
    </p:spTree>
    <p:extLst>
      <p:ext uri="{BB962C8B-B14F-4D97-AF65-F5344CB8AC3E}">
        <p14:creationId xmlns:p14="http://schemas.microsoft.com/office/powerpoint/2010/main" val="142453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Comparison</a:t>
            </a:r>
            <a:endParaRPr dirty="0">
              <a:solidFill>
                <a:srgbClr val="1974D2"/>
              </a:solidFill>
            </a:endParaRPr>
          </a:p>
        </p:txBody>
      </p:sp>
      <p:sp>
        <p:nvSpPr>
          <p:cNvPr id="156" name="Google Shape;156;p31"/>
          <p:cNvSpPr txBox="1">
            <a:spLocks noGrp="1"/>
          </p:cNvSpPr>
          <p:nvPr>
            <p:ph type="body" idx="1"/>
          </p:nvPr>
        </p:nvSpPr>
        <p:spPr>
          <a:xfrm>
            <a:off x="147950" y="718350"/>
            <a:ext cx="8629800" cy="37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endParaRPr lang="en-US" sz="1400" dirty="0">
              <a:solidFill>
                <a:srgbClr val="000000"/>
              </a:solidFill>
            </a:endParaRPr>
          </a:p>
          <a:p>
            <a:pPr marL="0" lvl="0" indent="0" algn="l" rtl="0">
              <a:lnSpc>
                <a:spcPct val="115000"/>
              </a:lnSpc>
              <a:spcBef>
                <a:spcPts val="1000"/>
              </a:spcBef>
              <a:spcAft>
                <a:spcPts val="1000"/>
              </a:spcAft>
              <a:buSzPts val="1500"/>
              <a:buNone/>
            </a:pPr>
            <a:endParaRPr lang="en-US" sz="1400" dirty="0">
              <a:solidFill>
                <a:srgbClr val="000000"/>
              </a:solidFill>
            </a:endParaRPr>
          </a:p>
          <a:p>
            <a:pPr marL="0" lvl="0" indent="0" algn="l" rtl="0">
              <a:lnSpc>
                <a:spcPct val="115000"/>
              </a:lnSpc>
              <a:spcBef>
                <a:spcPts val="1000"/>
              </a:spcBef>
              <a:spcAft>
                <a:spcPts val="1000"/>
              </a:spcAft>
              <a:buSzPts val="1500"/>
              <a:buNone/>
            </a:pPr>
            <a:endParaRPr lang="en-US" sz="1400" dirty="0">
              <a:solidFill>
                <a:srgbClr val="000000"/>
              </a:solidFill>
            </a:endParaRPr>
          </a:p>
          <a:p>
            <a:pPr marL="0" lvl="0" indent="0" algn="l" rtl="0">
              <a:lnSpc>
                <a:spcPct val="115000"/>
              </a:lnSpc>
              <a:spcBef>
                <a:spcPts val="1000"/>
              </a:spcBef>
              <a:spcAft>
                <a:spcPts val="1000"/>
              </a:spcAft>
              <a:buSzPts val="1500"/>
              <a:buNone/>
            </a:pPr>
            <a:endParaRPr lang="en-US" sz="1400" dirty="0">
              <a:solidFill>
                <a:srgbClr val="000000"/>
              </a:solidFill>
            </a:endParaRPr>
          </a:p>
          <a:p>
            <a:pPr marL="0" lvl="0" indent="0" algn="l" rtl="0">
              <a:lnSpc>
                <a:spcPct val="115000"/>
              </a:lnSpc>
              <a:spcBef>
                <a:spcPts val="1000"/>
              </a:spcBef>
              <a:spcAft>
                <a:spcPts val="1000"/>
              </a:spcAft>
              <a:buSzPts val="1500"/>
              <a:buNone/>
            </a:pPr>
            <a:endParaRPr lang="en-US" sz="1400" dirty="0">
              <a:solidFill>
                <a:srgbClr val="000000"/>
              </a:solidFill>
            </a:endParaRPr>
          </a:p>
          <a:p>
            <a:pPr marL="0" lvl="0" indent="0" algn="l" rtl="0">
              <a:lnSpc>
                <a:spcPct val="115000"/>
              </a:lnSpc>
              <a:spcBef>
                <a:spcPts val="1000"/>
              </a:spcBef>
              <a:spcAft>
                <a:spcPts val="1000"/>
              </a:spcAft>
              <a:buSzPts val="1500"/>
              <a:buNone/>
            </a:pPr>
            <a:r>
              <a:rPr lang="en-US" sz="1400" dirty="0">
                <a:solidFill>
                  <a:srgbClr val="000000"/>
                </a:solidFill>
              </a:rPr>
              <a:t>                Original Data                              Oversampled Data                             </a:t>
            </a:r>
            <a:r>
              <a:rPr lang="en-US" sz="1400" dirty="0" err="1">
                <a:solidFill>
                  <a:srgbClr val="000000"/>
                </a:solidFill>
              </a:rPr>
              <a:t>Undersampled</a:t>
            </a:r>
            <a:r>
              <a:rPr lang="en-US" sz="1400" dirty="0">
                <a:solidFill>
                  <a:srgbClr val="000000"/>
                </a:solidFill>
              </a:rPr>
              <a:t> Data</a:t>
            </a:r>
          </a:p>
          <a:p>
            <a:pPr marL="0" lvl="0" indent="0" algn="l" rtl="0">
              <a:lnSpc>
                <a:spcPct val="115000"/>
              </a:lnSpc>
              <a:spcBef>
                <a:spcPts val="1000"/>
              </a:spcBef>
              <a:spcAft>
                <a:spcPts val="1000"/>
              </a:spcAft>
              <a:buSzPts val="1500"/>
              <a:buNone/>
            </a:pPr>
            <a:r>
              <a:rPr lang="en-US" sz="1400" dirty="0">
                <a:solidFill>
                  <a:srgbClr val="000000"/>
                </a:solidFill>
              </a:rPr>
              <a:t>Based on the comparisons with all the 3 different models, </a:t>
            </a:r>
            <a:r>
              <a:rPr lang="en-US" sz="1400" dirty="0" err="1">
                <a:solidFill>
                  <a:srgbClr val="000000"/>
                </a:solidFill>
              </a:rPr>
              <a:t>Adaboost</a:t>
            </a:r>
            <a:r>
              <a:rPr lang="en-US" sz="1400" dirty="0">
                <a:solidFill>
                  <a:srgbClr val="000000"/>
                </a:solidFill>
              </a:rPr>
              <a:t> and Gradient boosting seem to yield the highest recall abilities. We will use these to tune more models to make a final decision.</a:t>
            </a:r>
          </a:p>
        </p:txBody>
      </p:sp>
      <p:sp>
        <p:nvSpPr>
          <p:cNvPr id="157" name="Google Shape;157;p31"/>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2" name="Picture 1">
            <a:extLst>
              <a:ext uri="{FF2B5EF4-FFF2-40B4-BE49-F238E27FC236}">
                <a16:creationId xmlns:a16="http://schemas.microsoft.com/office/drawing/2014/main" id="{7197428A-723E-BCA6-0E21-77246BE46A18}"/>
              </a:ext>
            </a:extLst>
          </p:cNvPr>
          <p:cNvPicPr>
            <a:picLocks noChangeAspect="1"/>
          </p:cNvPicPr>
          <p:nvPr/>
        </p:nvPicPr>
        <p:blipFill>
          <a:blip r:embed="rId3"/>
          <a:stretch>
            <a:fillRect/>
          </a:stretch>
        </p:blipFill>
        <p:spPr>
          <a:xfrm>
            <a:off x="227595" y="895262"/>
            <a:ext cx="2791215" cy="2572109"/>
          </a:xfrm>
          <a:prstGeom prst="rect">
            <a:avLst/>
          </a:prstGeom>
        </p:spPr>
      </p:pic>
      <p:pic>
        <p:nvPicPr>
          <p:cNvPr id="3" name="Picture 2">
            <a:extLst>
              <a:ext uri="{FF2B5EF4-FFF2-40B4-BE49-F238E27FC236}">
                <a16:creationId xmlns:a16="http://schemas.microsoft.com/office/drawing/2014/main" id="{675D036E-FD68-E6A2-D8FC-1EA184359BFC}"/>
              </a:ext>
            </a:extLst>
          </p:cNvPr>
          <p:cNvPicPr>
            <a:picLocks noChangeAspect="1"/>
          </p:cNvPicPr>
          <p:nvPr/>
        </p:nvPicPr>
        <p:blipFill>
          <a:blip r:embed="rId4"/>
          <a:stretch>
            <a:fillRect/>
          </a:stretch>
        </p:blipFill>
        <p:spPr>
          <a:xfrm>
            <a:off x="3126606" y="904788"/>
            <a:ext cx="2781688" cy="2562583"/>
          </a:xfrm>
          <a:prstGeom prst="rect">
            <a:avLst/>
          </a:prstGeom>
        </p:spPr>
      </p:pic>
      <p:pic>
        <p:nvPicPr>
          <p:cNvPr id="4" name="Picture 3">
            <a:extLst>
              <a:ext uri="{FF2B5EF4-FFF2-40B4-BE49-F238E27FC236}">
                <a16:creationId xmlns:a16="http://schemas.microsoft.com/office/drawing/2014/main" id="{EA8A5063-BF84-B375-3CB0-959781C2ECDB}"/>
              </a:ext>
            </a:extLst>
          </p:cNvPr>
          <p:cNvPicPr>
            <a:picLocks noChangeAspect="1"/>
          </p:cNvPicPr>
          <p:nvPr/>
        </p:nvPicPr>
        <p:blipFill>
          <a:blip r:embed="rId5"/>
          <a:stretch>
            <a:fillRect/>
          </a:stretch>
        </p:blipFill>
        <p:spPr>
          <a:xfrm>
            <a:off x="5908294" y="938130"/>
            <a:ext cx="2791215" cy="25435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HyperParameter Tuning of </a:t>
            </a:r>
            <a:br>
              <a:rPr lang="en" dirty="0">
                <a:solidFill>
                  <a:srgbClr val="1974D2"/>
                </a:solidFill>
              </a:rPr>
            </a:br>
            <a:r>
              <a:rPr lang="en" dirty="0">
                <a:solidFill>
                  <a:srgbClr val="1974D2"/>
                </a:solidFill>
              </a:rPr>
              <a:t>Adaboost and Gradient Boost</a:t>
            </a:r>
            <a:endParaRPr dirty="0">
              <a:solidFill>
                <a:srgbClr val="1974D2"/>
              </a:solidFill>
            </a:endParaRPr>
          </a:p>
        </p:txBody>
      </p:sp>
      <p:sp>
        <p:nvSpPr>
          <p:cNvPr id="163" name="Google Shape;163;p32"/>
          <p:cNvSpPr txBox="1">
            <a:spLocks noGrp="1"/>
          </p:cNvSpPr>
          <p:nvPr>
            <p:ph type="body" idx="1"/>
          </p:nvPr>
        </p:nvSpPr>
        <p:spPr>
          <a:xfrm>
            <a:off x="144725" y="2361651"/>
            <a:ext cx="8687625" cy="220712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r>
              <a:rPr lang="en-US" sz="1400" dirty="0">
                <a:solidFill>
                  <a:srgbClr val="000000"/>
                </a:solidFill>
              </a:rPr>
              <a:t>We chose to tune the </a:t>
            </a:r>
            <a:r>
              <a:rPr lang="en-US" sz="1400" dirty="0" err="1">
                <a:solidFill>
                  <a:srgbClr val="000000"/>
                </a:solidFill>
              </a:rPr>
              <a:t>Adaboost</a:t>
            </a:r>
            <a:r>
              <a:rPr lang="en-US" sz="1400" dirty="0">
                <a:solidFill>
                  <a:srgbClr val="000000"/>
                </a:solidFill>
              </a:rPr>
              <a:t> with </a:t>
            </a:r>
            <a:r>
              <a:rPr lang="en-US" sz="1400" dirty="0" err="1">
                <a:solidFill>
                  <a:srgbClr val="000000"/>
                </a:solidFill>
              </a:rPr>
              <a:t>undersampled</a:t>
            </a:r>
            <a:r>
              <a:rPr lang="en-US" sz="1400" dirty="0">
                <a:solidFill>
                  <a:srgbClr val="000000"/>
                </a:solidFill>
              </a:rPr>
              <a:t> data, Gradient boosting with Original Data, and Gradient Boosting with </a:t>
            </a:r>
            <a:r>
              <a:rPr lang="en-US" sz="1400" dirty="0" err="1">
                <a:solidFill>
                  <a:srgbClr val="000000"/>
                </a:solidFill>
              </a:rPr>
              <a:t>Undersampled</a:t>
            </a:r>
            <a:r>
              <a:rPr lang="en-US" sz="1400" dirty="0">
                <a:solidFill>
                  <a:srgbClr val="000000"/>
                </a:solidFill>
              </a:rPr>
              <a:t> data.</a:t>
            </a:r>
          </a:p>
          <a:p>
            <a:pPr marL="0" lvl="0" indent="0" algn="l" rtl="0">
              <a:lnSpc>
                <a:spcPct val="115000"/>
              </a:lnSpc>
              <a:spcBef>
                <a:spcPts val="1000"/>
              </a:spcBef>
              <a:spcAft>
                <a:spcPts val="1000"/>
              </a:spcAft>
              <a:buSzPts val="1500"/>
              <a:buNone/>
            </a:pPr>
            <a:r>
              <a:rPr lang="en-US" sz="1400" dirty="0">
                <a:solidFill>
                  <a:srgbClr val="000000"/>
                </a:solidFill>
              </a:rPr>
              <a:t>According to our results, the </a:t>
            </a:r>
            <a:r>
              <a:rPr lang="en-US" sz="1400" dirty="0" err="1">
                <a:solidFill>
                  <a:srgbClr val="000000"/>
                </a:solidFill>
              </a:rPr>
              <a:t>Adaboost</a:t>
            </a:r>
            <a:r>
              <a:rPr lang="en-US" sz="1400" dirty="0">
                <a:solidFill>
                  <a:srgbClr val="000000"/>
                </a:solidFill>
              </a:rPr>
              <a:t> trained with </a:t>
            </a:r>
            <a:r>
              <a:rPr lang="en-US" sz="1400" dirty="0" err="1">
                <a:solidFill>
                  <a:srgbClr val="000000"/>
                </a:solidFill>
              </a:rPr>
              <a:t>undersampled</a:t>
            </a:r>
            <a:r>
              <a:rPr lang="en-US" sz="1400" dirty="0">
                <a:solidFill>
                  <a:srgbClr val="000000"/>
                </a:solidFill>
              </a:rPr>
              <a:t> data performs the best. It produces a .99 recall score on the training set and a .963 recall score on the validation set.</a:t>
            </a:r>
            <a:endParaRPr sz="1400" dirty="0">
              <a:solidFill>
                <a:srgbClr val="000000"/>
              </a:solidFill>
            </a:endParaRPr>
          </a:p>
        </p:txBody>
      </p:sp>
      <p:sp>
        <p:nvSpPr>
          <p:cNvPr id="164" name="Google Shape;164;p32"/>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D1CBADB7-E2FC-B8DC-62ED-B455A1AFAC43}"/>
              </a:ext>
            </a:extLst>
          </p:cNvPr>
          <p:cNvPicPr>
            <a:picLocks noChangeAspect="1"/>
          </p:cNvPicPr>
          <p:nvPr/>
        </p:nvPicPr>
        <p:blipFill>
          <a:blip r:embed="rId3"/>
          <a:stretch>
            <a:fillRect/>
          </a:stretch>
        </p:blipFill>
        <p:spPr>
          <a:xfrm>
            <a:off x="144725" y="1382469"/>
            <a:ext cx="4220817" cy="889066"/>
          </a:xfrm>
          <a:prstGeom prst="rect">
            <a:avLst/>
          </a:prstGeom>
        </p:spPr>
      </p:pic>
      <p:pic>
        <p:nvPicPr>
          <p:cNvPr id="5" name="Picture 4">
            <a:extLst>
              <a:ext uri="{FF2B5EF4-FFF2-40B4-BE49-F238E27FC236}">
                <a16:creationId xmlns:a16="http://schemas.microsoft.com/office/drawing/2014/main" id="{9DD45910-39C3-6486-F632-A636276093FC}"/>
              </a:ext>
            </a:extLst>
          </p:cNvPr>
          <p:cNvPicPr>
            <a:picLocks noChangeAspect="1"/>
          </p:cNvPicPr>
          <p:nvPr/>
        </p:nvPicPr>
        <p:blipFill>
          <a:blip r:embed="rId4"/>
          <a:stretch>
            <a:fillRect/>
          </a:stretch>
        </p:blipFill>
        <p:spPr>
          <a:xfrm>
            <a:off x="4365542" y="1382469"/>
            <a:ext cx="4211290" cy="8754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 for hyperparameter tuning.</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202550" y="289279"/>
            <a:ext cx="757971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(Adaboost w/ undersample model – test set)</a:t>
            </a:r>
            <a:endParaRPr dirty="0">
              <a:solidFill>
                <a:srgbClr val="1974D2"/>
              </a:solidFill>
            </a:endParaRPr>
          </a:p>
        </p:txBody>
      </p:sp>
      <p:sp>
        <p:nvSpPr>
          <p:cNvPr id="170" name="Google Shape;170;p33"/>
          <p:cNvSpPr txBox="1">
            <a:spLocks noGrp="1"/>
          </p:cNvSpPr>
          <p:nvPr>
            <p:ph type="body" idx="1"/>
          </p:nvPr>
        </p:nvSpPr>
        <p:spPr>
          <a:xfrm>
            <a:off x="202550" y="3411515"/>
            <a:ext cx="8522770" cy="120653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r>
              <a:rPr lang="en-US" sz="1400" dirty="0">
                <a:solidFill>
                  <a:srgbClr val="000000"/>
                </a:solidFill>
              </a:rPr>
              <a:t>Here are the performance results for the </a:t>
            </a:r>
            <a:r>
              <a:rPr lang="en-US" sz="1400" dirty="0" err="1">
                <a:solidFill>
                  <a:srgbClr val="000000"/>
                </a:solidFill>
              </a:rPr>
              <a:t>Adaboost</a:t>
            </a:r>
            <a:r>
              <a:rPr lang="en-US" sz="1400" dirty="0">
                <a:solidFill>
                  <a:srgbClr val="000000"/>
                </a:solidFill>
              </a:rPr>
              <a:t> with </a:t>
            </a:r>
            <a:r>
              <a:rPr lang="en-US" sz="1400" dirty="0" err="1">
                <a:solidFill>
                  <a:srgbClr val="000000"/>
                </a:solidFill>
              </a:rPr>
              <a:t>undersampling</a:t>
            </a:r>
            <a:r>
              <a:rPr lang="en-US" sz="1400" dirty="0">
                <a:solidFill>
                  <a:srgbClr val="000000"/>
                </a:solidFill>
              </a:rPr>
              <a:t>. It performs even better on the unseen test set than it did on the validation set, producing a recall score of .984. There were only 4 observations that were incorrectly classified as false negatives.</a:t>
            </a:r>
            <a:endParaRPr sz="1400" dirty="0">
              <a:solidFill>
                <a:srgbClr val="000000"/>
              </a:solidFill>
            </a:endParaRPr>
          </a:p>
        </p:txBody>
      </p:sp>
      <p:sp>
        <p:nvSpPr>
          <p:cNvPr id="171" name="Google Shape;171;p33"/>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74BBE6A1-474A-45FF-165C-D0FF29D685C3}"/>
              </a:ext>
            </a:extLst>
          </p:cNvPr>
          <p:cNvPicPr>
            <a:picLocks noChangeAspect="1"/>
          </p:cNvPicPr>
          <p:nvPr/>
        </p:nvPicPr>
        <p:blipFill>
          <a:blip r:embed="rId3"/>
          <a:stretch>
            <a:fillRect/>
          </a:stretch>
        </p:blipFill>
        <p:spPr>
          <a:xfrm>
            <a:off x="567491" y="1604097"/>
            <a:ext cx="2943636" cy="733527"/>
          </a:xfrm>
          <a:prstGeom prst="rect">
            <a:avLst/>
          </a:prstGeom>
        </p:spPr>
      </p:pic>
      <p:pic>
        <p:nvPicPr>
          <p:cNvPr id="5" name="Picture 4">
            <a:extLst>
              <a:ext uri="{FF2B5EF4-FFF2-40B4-BE49-F238E27FC236}">
                <a16:creationId xmlns:a16="http://schemas.microsoft.com/office/drawing/2014/main" id="{FC468CEB-882F-1CE5-D98F-3A31720B9FF7}"/>
              </a:ext>
            </a:extLst>
          </p:cNvPr>
          <p:cNvPicPr>
            <a:picLocks noChangeAspect="1"/>
          </p:cNvPicPr>
          <p:nvPr/>
        </p:nvPicPr>
        <p:blipFill>
          <a:blip r:embed="rId4"/>
          <a:stretch>
            <a:fillRect/>
          </a:stretch>
        </p:blipFill>
        <p:spPr>
          <a:xfrm>
            <a:off x="4463935" y="684171"/>
            <a:ext cx="3910558" cy="28107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Feature Importance (AdaBoost w/ undersampled</a:t>
            </a:r>
            <a:endParaRPr dirty="0">
              <a:solidFill>
                <a:srgbClr val="1974D2"/>
              </a:solidFill>
            </a:endParaRPr>
          </a:p>
        </p:txBody>
      </p:sp>
      <p:pic>
        <p:nvPicPr>
          <p:cNvPr id="3" name="Picture 2">
            <a:extLst>
              <a:ext uri="{FF2B5EF4-FFF2-40B4-BE49-F238E27FC236}">
                <a16:creationId xmlns:a16="http://schemas.microsoft.com/office/drawing/2014/main" id="{05AB8138-998D-C6C2-C1FE-E871BC1C89F4}"/>
              </a:ext>
            </a:extLst>
          </p:cNvPr>
          <p:cNvPicPr>
            <a:picLocks noChangeAspect="1"/>
          </p:cNvPicPr>
          <p:nvPr/>
        </p:nvPicPr>
        <p:blipFill>
          <a:blip r:embed="rId3"/>
          <a:stretch>
            <a:fillRect/>
          </a:stretch>
        </p:blipFill>
        <p:spPr>
          <a:xfrm>
            <a:off x="2065623" y="792394"/>
            <a:ext cx="4737829" cy="3990010"/>
          </a:xfrm>
          <a:prstGeom prst="rect">
            <a:avLst/>
          </a:prstGeom>
        </p:spPr>
      </p:pic>
      <p:sp>
        <p:nvSpPr>
          <p:cNvPr id="5" name="Text Placeholder 4">
            <a:extLst>
              <a:ext uri="{FF2B5EF4-FFF2-40B4-BE49-F238E27FC236}">
                <a16:creationId xmlns:a16="http://schemas.microsoft.com/office/drawing/2014/main" id="{F713E394-4AEE-201E-AC7D-DDAAD384FC88}"/>
              </a:ext>
            </a:extLst>
          </p:cNvPr>
          <p:cNvSpPr>
            <a:spLocks noGrp="1"/>
          </p:cNvSpPr>
          <p:nvPr>
            <p:ph type="body"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85" name="Google Shape;185;p3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p25"/>
          <p:cNvSpPr txBox="1">
            <a:spLocks noGrp="1"/>
          </p:cNvSpPr>
          <p:nvPr>
            <p:ph type="body" idx="1"/>
          </p:nvPr>
        </p:nvSpPr>
        <p:spPr>
          <a:xfrm>
            <a:off x="202550" y="736783"/>
            <a:ext cx="4797969" cy="4223344"/>
          </a:xfrm>
          <a:prstGeom prst="rect">
            <a:avLst/>
          </a:prstGeom>
          <a:noFill/>
          <a:ln>
            <a:noFill/>
          </a:ln>
        </p:spPr>
        <p:txBody>
          <a:bodyPr spcFirstLastPara="1" wrap="square" lIns="91425" tIns="91425" rIns="91425" bIns="91425" anchor="t" anchorCtr="0">
            <a:noAutofit/>
          </a:bodyPr>
          <a:lstStyle/>
          <a:p>
            <a:pPr marL="425450" indent="-285750">
              <a:spcBef>
                <a:spcPts val="1000"/>
              </a:spcBef>
              <a:spcAft>
                <a:spcPts val="1000"/>
              </a:spcAft>
              <a:buClr>
                <a:srgbClr val="000000"/>
              </a:buClr>
              <a:buSzPts val="1400"/>
            </a:pPr>
            <a:r>
              <a:rPr lang="en" sz="800" dirty="0">
                <a:solidFill>
                  <a:srgbClr val="000000"/>
                </a:solidFill>
              </a:rPr>
              <a:t>We built a predictive model that will help the bank predict whether or not a customer is likely to churn (cancel their card). We chose the Adaboost method with undersampled data as the best-performing model.</a:t>
            </a:r>
          </a:p>
          <a:p>
            <a:pPr marL="425450" indent="-285750">
              <a:spcBef>
                <a:spcPts val="1000"/>
              </a:spcBef>
              <a:spcAft>
                <a:spcPts val="1000"/>
              </a:spcAft>
              <a:buClr>
                <a:srgbClr val="000000"/>
              </a:buClr>
              <a:buSzPts val="1400"/>
            </a:pPr>
            <a:r>
              <a:rPr lang="en" sz="800" dirty="0">
                <a:solidFill>
                  <a:srgbClr val="000000"/>
                </a:solidFill>
              </a:rPr>
              <a:t>We found that the most important features to predict whether or not a customer will churn are the total annual spend, total annual transactions, and total revolving balance.</a:t>
            </a:r>
          </a:p>
          <a:p>
            <a:pPr marL="882650" lvl="1" indent="-285750">
              <a:spcBef>
                <a:spcPts val="1000"/>
              </a:spcBef>
              <a:spcAft>
                <a:spcPts val="1000"/>
              </a:spcAft>
              <a:buClr>
                <a:srgbClr val="000000"/>
              </a:buClr>
              <a:buSzPts val="1400"/>
            </a:pPr>
            <a:r>
              <a:rPr lang="en" sz="700" dirty="0">
                <a:solidFill>
                  <a:srgbClr val="000000"/>
                </a:solidFill>
              </a:rPr>
              <a:t>Looking a the bivariate data, most of the customers who cancelled their credit cards with the bank had a total annual spend of about $4,000 per year. </a:t>
            </a:r>
          </a:p>
          <a:p>
            <a:pPr marL="882650" lvl="1" indent="-285750">
              <a:spcBef>
                <a:spcPts val="1000"/>
              </a:spcBef>
              <a:spcAft>
                <a:spcPts val="1000"/>
              </a:spcAft>
              <a:buClr>
                <a:srgbClr val="000000"/>
              </a:buClr>
              <a:buSzPts val="1400"/>
            </a:pPr>
            <a:r>
              <a:rPr lang="en" sz="700" dirty="0">
                <a:solidFill>
                  <a:srgbClr val="000000"/>
                </a:solidFill>
              </a:rPr>
              <a:t>Customers with less than about 75 transactions a year are predicted to churn.</a:t>
            </a:r>
          </a:p>
          <a:p>
            <a:pPr marL="882650" lvl="1" indent="-285750">
              <a:spcBef>
                <a:spcPts val="1000"/>
              </a:spcBef>
              <a:spcAft>
                <a:spcPts val="1000"/>
              </a:spcAft>
              <a:buClr>
                <a:srgbClr val="000000"/>
              </a:buClr>
              <a:buSzPts val="1400"/>
            </a:pPr>
            <a:r>
              <a:rPr lang="en" sz="600" dirty="0">
                <a:solidFill>
                  <a:srgbClr val="000000"/>
                </a:solidFill>
              </a:rPr>
              <a:t>75% of the customers that churned have a total revolving account balance of less than $1500.</a:t>
            </a:r>
          </a:p>
          <a:p>
            <a:pPr marL="425450" indent="-285750">
              <a:spcBef>
                <a:spcPts val="1000"/>
              </a:spcBef>
              <a:spcAft>
                <a:spcPts val="1000"/>
              </a:spcAft>
              <a:buClr>
                <a:srgbClr val="000000"/>
              </a:buClr>
              <a:buSzPts val="1400"/>
            </a:pPr>
            <a:r>
              <a:rPr lang="en" sz="800" dirty="0">
                <a:solidFill>
                  <a:srgbClr val="000000"/>
                </a:solidFill>
              </a:rPr>
              <a:t>Using these insights, we can target promotions towards these customers to incentivize them to use their cards more, which we would predict would keep them as credit card customers. A 0% interest window targeted to these customers might be considered to increase usage in both annual transactions, annual spend, and total revolving balance, which would increase the bank’s ability to retain customers.</a:t>
            </a:r>
          </a:p>
          <a:p>
            <a:pPr marL="425450" indent="-285750">
              <a:spcBef>
                <a:spcPts val="1000"/>
              </a:spcBef>
              <a:spcAft>
                <a:spcPts val="1000"/>
              </a:spcAft>
              <a:buClr>
                <a:srgbClr val="000000"/>
              </a:buClr>
              <a:buSzPts val="1400"/>
            </a:pPr>
            <a:r>
              <a:rPr lang="en" sz="800" dirty="0">
                <a:solidFill>
                  <a:srgbClr val="000000"/>
                </a:solidFill>
              </a:rPr>
              <a:t> Customers with lower % credit utilization are more likely to churn. They may be less likely to use credit and use cash as an alternative. Promotion consideration might be targeted to these customers as well to reduce likelihood of churn.</a:t>
            </a:r>
          </a:p>
          <a:p>
            <a:pPr marL="139700" indent="0">
              <a:spcBef>
                <a:spcPts val="1000"/>
              </a:spcBef>
              <a:spcAft>
                <a:spcPts val="1000"/>
              </a:spcAft>
              <a:buClr>
                <a:srgbClr val="000000"/>
              </a:buClr>
              <a:buSzPts val="1400"/>
              <a:buNone/>
            </a:pPr>
            <a:endParaRPr lang="en" sz="600" dirty="0">
              <a:solidFill>
                <a:srgbClr val="000000"/>
              </a:solidFill>
            </a:endParaRPr>
          </a:p>
          <a:p>
            <a:pPr marL="425450" indent="-285750">
              <a:spcBef>
                <a:spcPts val="1000"/>
              </a:spcBef>
              <a:spcAft>
                <a:spcPts val="1000"/>
              </a:spcAft>
              <a:buClr>
                <a:srgbClr val="000000"/>
              </a:buClr>
              <a:buSzPts val="1400"/>
            </a:pPr>
            <a:endParaRPr lang="en" sz="800" dirty="0">
              <a:solidFill>
                <a:srgbClr val="000000"/>
              </a:solidFill>
            </a:endParaRPr>
          </a:p>
          <a:p>
            <a:pPr marL="425450" indent="-285750">
              <a:spcBef>
                <a:spcPts val="1000"/>
              </a:spcBef>
              <a:spcAft>
                <a:spcPts val="1000"/>
              </a:spcAft>
              <a:buClr>
                <a:srgbClr val="000000"/>
              </a:buClr>
              <a:buSzPts val="1400"/>
            </a:pPr>
            <a:endParaRPr lang="en" sz="800" dirty="0">
              <a:solidFill>
                <a:srgbClr val="000000"/>
              </a:solidFill>
            </a:endParaRPr>
          </a:p>
          <a:p>
            <a:pPr marL="425450" indent="-285750">
              <a:spcBef>
                <a:spcPts val="1000"/>
              </a:spcBef>
              <a:spcAft>
                <a:spcPts val="1000"/>
              </a:spcAft>
              <a:buClr>
                <a:srgbClr val="000000"/>
              </a:buClr>
              <a:buSzPts val="1400"/>
            </a:pPr>
            <a:endParaRPr lang="en" sz="800" dirty="0">
              <a:solidFill>
                <a:srgbClr val="000000"/>
              </a:solidFill>
            </a:endParaRPr>
          </a:p>
          <a:p>
            <a:pPr marL="139700" lvl="0" indent="0" algn="l" rtl="0">
              <a:lnSpc>
                <a:spcPct val="115000"/>
              </a:lnSpc>
              <a:spcBef>
                <a:spcPts val="1000"/>
              </a:spcBef>
              <a:spcAft>
                <a:spcPts val="1000"/>
              </a:spcAft>
              <a:buClr>
                <a:srgbClr val="000000"/>
              </a:buClr>
              <a:buSzPts val="1400"/>
              <a:buNone/>
            </a:pPr>
            <a:endParaRPr sz="800" dirty="0">
              <a:solidFill>
                <a:srgbClr val="000000"/>
              </a:solidFill>
            </a:endParaRPr>
          </a:p>
        </p:txBody>
      </p:sp>
      <p:pic>
        <p:nvPicPr>
          <p:cNvPr id="2" name="Picture 1">
            <a:extLst>
              <a:ext uri="{FF2B5EF4-FFF2-40B4-BE49-F238E27FC236}">
                <a16:creationId xmlns:a16="http://schemas.microsoft.com/office/drawing/2014/main" id="{A36F16B9-B19F-E744-80A1-F4887E14CC5A}"/>
              </a:ext>
            </a:extLst>
          </p:cNvPr>
          <p:cNvPicPr>
            <a:picLocks noChangeAspect="1"/>
          </p:cNvPicPr>
          <p:nvPr/>
        </p:nvPicPr>
        <p:blipFill>
          <a:blip r:embed="rId3"/>
          <a:stretch>
            <a:fillRect/>
          </a:stretch>
        </p:blipFill>
        <p:spPr>
          <a:xfrm>
            <a:off x="5000519" y="1203606"/>
            <a:ext cx="4077697" cy="34340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100" b="0" i="0" dirty="0">
                <a:solidFill>
                  <a:srgbClr val="212121"/>
                </a:solidFill>
                <a:effectLst/>
                <a:latin typeface="Roboto" panose="02000000000000000000" pitchFamily="2" charset="0"/>
              </a:rPr>
              <a:t>The Thera bank recently saw a steep decline in the number of users of their credit cards. Credit cards are a good source of income for banks because of the different kinds of fees charged by the banks; annual fees, balance transfer fees, and cash advance fees, late payment fees, foreign transaction fees, and others. Some fees are charged to every user irrespective of usage, while others are charged under specified circumstances.</a:t>
            </a:r>
          </a:p>
          <a:p>
            <a:pPr algn="l"/>
            <a:r>
              <a:rPr lang="en-US" sz="1100" b="0" i="0" dirty="0">
                <a:solidFill>
                  <a:srgbClr val="212121"/>
                </a:solidFill>
                <a:effectLst/>
                <a:latin typeface="Roboto" panose="02000000000000000000" pitchFamily="2" charset="0"/>
              </a:rPr>
              <a:t>Customers’ leaving credit card services would lead the bank to lose revenue, so the bank wants to analyze the data of customers and identify the customers who will leave their credit card services and why– so that the bank could improve upon those areas</a:t>
            </a:r>
          </a:p>
          <a:p>
            <a:pPr algn="l"/>
            <a:r>
              <a:rPr lang="en-US" sz="1100" b="0" i="0" dirty="0">
                <a:solidFill>
                  <a:srgbClr val="212121"/>
                </a:solidFill>
                <a:effectLst/>
                <a:latin typeface="Roboto" panose="02000000000000000000" pitchFamily="2" charset="0"/>
              </a:rPr>
              <a:t>You as a Data Scientist at Thera Bank need to come up with a classification model that will help the bank improve its services so that customers do not cancel their credit cards.</a:t>
            </a:r>
          </a:p>
          <a:p>
            <a:pPr marL="133350" indent="0" algn="l">
              <a:buNone/>
            </a:pPr>
            <a:endParaRPr lang="en-US" sz="1100" b="0" i="0" dirty="0">
              <a:solidFill>
                <a:srgbClr val="212121"/>
              </a:solidFill>
              <a:effectLst/>
              <a:latin typeface="Roboto" panose="02000000000000000000" pitchFamily="2" charset="0"/>
            </a:endParaRPr>
          </a:p>
          <a:p>
            <a:pPr algn="l"/>
            <a:r>
              <a:rPr lang="en-US" sz="1100" dirty="0">
                <a:solidFill>
                  <a:srgbClr val="212121"/>
                </a:solidFill>
                <a:latin typeface="Roboto" panose="02000000000000000000" pitchFamily="2" charset="0"/>
              </a:rPr>
              <a:t>We are going to build 5 models (decision tree, bagging, </a:t>
            </a:r>
            <a:r>
              <a:rPr lang="en-US" sz="1100" dirty="0" err="1">
                <a:solidFill>
                  <a:srgbClr val="212121"/>
                </a:solidFill>
                <a:latin typeface="Roboto" panose="02000000000000000000" pitchFamily="2" charset="0"/>
              </a:rPr>
              <a:t>Adaboost</a:t>
            </a:r>
            <a:r>
              <a:rPr lang="en-US" sz="1100" dirty="0">
                <a:solidFill>
                  <a:srgbClr val="212121"/>
                </a:solidFill>
                <a:latin typeface="Roboto" panose="02000000000000000000" pitchFamily="2" charset="0"/>
              </a:rPr>
              <a:t>, Gradient Boosting, and random forest) using the original data, oversampled data, and under-sampled data.</a:t>
            </a:r>
          </a:p>
          <a:p>
            <a:pPr algn="l"/>
            <a:r>
              <a:rPr lang="en-US" sz="1100" b="0" i="0" dirty="0">
                <a:solidFill>
                  <a:srgbClr val="212121"/>
                </a:solidFill>
                <a:effectLst/>
                <a:latin typeface="Roboto" panose="02000000000000000000" pitchFamily="2" charset="0"/>
              </a:rPr>
              <a:t>We are th</a:t>
            </a:r>
            <a:r>
              <a:rPr lang="en-US" sz="1100" dirty="0">
                <a:solidFill>
                  <a:srgbClr val="212121"/>
                </a:solidFill>
                <a:latin typeface="Roboto" panose="02000000000000000000" pitchFamily="2" charset="0"/>
              </a:rPr>
              <a:t>en going to pick 3 of these models and use hyperparameters to tune the performance using GridSearchCV to find optimal values for the hyperparameters.</a:t>
            </a:r>
          </a:p>
          <a:p>
            <a:pPr algn="l"/>
            <a:r>
              <a:rPr lang="en-US" sz="1100" b="0" i="0" dirty="0">
                <a:solidFill>
                  <a:srgbClr val="212121"/>
                </a:solidFill>
                <a:effectLst/>
                <a:latin typeface="Roboto" panose="02000000000000000000" pitchFamily="2" charset="0"/>
              </a:rPr>
              <a:t>From there we will pick the best-performing model and present business insights and recommendations.</a:t>
            </a:r>
          </a:p>
          <a:p>
            <a:r>
              <a:rPr lang="en-US" sz="1100" dirty="0">
                <a:solidFill>
                  <a:srgbClr val="212121"/>
                </a:solidFill>
                <a:latin typeface="Roboto" panose="02000000000000000000" pitchFamily="2" charset="0"/>
              </a:rPr>
              <a:t>The model criterion of importance will be the Recall score.</a:t>
            </a:r>
            <a:r>
              <a:rPr lang="en-US" sz="1100" b="0" i="0" dirty="0">
                <a:solidFill>
                  <a:srgbClr val="212121"/>
                </a:solidFill>
                <a:effectLst/>
                <a:latin typeface="Roboto" panose="02000000000000000000" pitchFamily="2" charset="0"/>
              </a:rPr>
              <a:t> The greater the recall score, the higher the chances of minimizing false negatives. This is so that the bank has the highest chance of identifying the true positives(i.e. Class 1) so that the bank can retain their valuable customers by identifying the customers who are at risk of churn.</a:t>
            </a:r>
          </a:p>
          <a:p>
            <a:pPr algn="l"/>
            <a:endParaRPr lang="en-US" sz="1100" b="0" i="0" dirty="0">
              <a:solidFill>
                <a:srgbClr val="212121"/>
              </a:solidFill>
              <a:effectLst/>
              <a:latin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p:cNvSpPr txBox="1">
            <a:spLocks noGrp="1"/>
          </p:cNvSpPr>
          <p:nvPr>
            <p:ph type="body" idx="1"/>
          </p:nvPr>
        </p:nvSpPr>
        <p:spPr>
          <a:xfrm>
            <a:off x="202550" y="718349"/>
            <a:ext cx="8629800" cy="4057582"/>
          </a:xfrm>
          <a:prstGeom prst="rect">
            <a:avLst/>
          </a:prstGeom>
          <a:noFill/>
          <a:ln>
            <a:noFill/>
          </a:ln>
        </p:spPr>
        <p:txBody>
          <a:bodyPr spcFirstLastPara="1" wrap="square" lIns="91425" tIns="91425" rIns="91425" bIns="91425" anchor="t" anchorCtr="0">
            <a:noAutofit/>
          </a:bodyPr>
          <a:lstStyle/>
          <a:p>
            <a:pPr marL="133350" indent="0" algn="l">
              <a:buNone/>
            </a:pPr>
            <a:r>
              <a:rPr lang="en-US" sz="900" dirty="0">
                <a:solidFill>
                  <a:srgbClr val="212121"/>
                </a:solidFill>
                <a:latin typeface="Roboto" panose="02000000000000000000" pitchFamily="2" charset="0"/>
              </a:rPr>
              <a:t>Features</a:t>
            </a:r>
            <a:endParaRPr lang="en-US" sz="900" b="0" i="0" dirty="0">
              <a:solidFill>
                <a:srgbClr val="212121"/>
              </a:solidFill>
              <a:effectLst/>
              <a:latin typeface="Roboto" panose="02000000000000000000" pitchFamily="2" charset="0"/>
            </a:endParaRPr>
          </a:p>
          <a:p>
            <a:pPr algn="l">
              <a:buFont typeface="Arial" panose="020B0604020202020204" pitchFamily="34" charset="0"/>
              <a:buChar char="•"/>
            </a:pPr>
            <a:r>
              <a:rPr lang="en-US" sz="900" b="0" i="0" dirty="0">
                <a:solidFill>
                  <a:srgbClr val="212121"/>
                </a:solidFill>
                <a:effectLst/>
                <a:latin typeface="Roboto" panose="02000000000000000000" pitchFamily="2" charset="0"/>
              </a:rPr>
              <a:t>CLIENTNUM: Client number. Unique identifier for the customer holding the account</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Attrition_Flag</a:t>
            </a:r>
            <a:r>
              <a:rPr lang="en-US" sz="900" b="0" i="0" dirty="0">
                <a:solidFill>
                  <a:srgbClr val="212121"/>
                </a:solidFill>
                <a:effectLst/>
                <a:latin typeface="Roboto" panose="02000000000000000000" pitchFamily="2" charset="0"/>
              </a:rPr>
              <a:t>: Internal event (customer activity) variable - if the account is closed then "</a:t>
            </a:r>
            <a:r>
              <a:rPr lang="en-US" sz="900" b="0" i="0" dirty="0" err="1">
                <a:solidFill>
                  <a:srgbClr val="212121"/>
                </a:solidFill>
                <a:effectLst/>
                <a:latin typeface="Roboto" panose="02000000000000000000" pitchFamily="2" charset="0"/>
              </a:rPr>
              <a:t>Attrited</a:t>
            </a:r>
            <a:r>
              <a:rPr lang="en-US" sz="900" b="0" i="0" dirty="0">
                <a:solidFill>
                  <a:srgbClr val="212121"/>
                </a:solidFill>
                <a:effectLst/>
                <a:latin typeface="Roboto" panose="02000000000000000000" pitchFamily="2" charset="0"/>
              </a:rPr>
              <a:t> Customer" else "Existing Customer"</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Customer_Age</a:t>
            </a:r>
            <a:r>
              <a:rPr lang="en-US" sz="900" b="0" i="0" dirty="0">
                <a:solidFill>
                  <a:srgbClr val="212121"/>
                </a:solidFill>
                <a:effectLst/>
                <a:latin typeface="Roboto" panose="02000000000000000000" pitchFamily="2" charset="0"/>
              </a:rPr>
              <a:t>: Age in Years</a:t>
            </a:r>
          </a:p>
          <a:p>
            <a:pPr algn="l">
              <a:buFont typeface="Arial" panose="020B0604020202020204" pitchFamily="34" charset="0"/>
              <a:buChar char="•"/>
            </a:pPr>
            <a:r>
              <a:rPr lang="en-US" sz="900" b="0" i="0" dirty="0">
                <a:solidFill>
                  <a:srgbClr val="212121"/>
                </a:solidFill>
                <a:effectLst/>
                <a:latin typeface="Roboto" panose="02000000000000000000" pitchFamily="2" charset="0"/>
              </a:rPr>
              <a:t>Gender: Gender of the account holder</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Dependent_count</a:t>
            </a:r>
            <a:r>
              <a:rPr lang="en-US" sz="900" b="0" i="0" dirty="0">
                <a:solidFill>
                  <a:srgbClr val="212121"/>
                </a:solidFill>
                <a:effectLst/>
                <a:latin typeface="Roboto" panose="02000000000000000000" pitchFamily="2" charset="0"/>
              </a:rPr>
              <a:t>: Number of dependents</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Education_Level</a:t>
            </a:r>
            <a:r>
              <a:rPr lang="en-US" sz="900" b="0" i="0" dirty="0">
                <a:solidFill>
                  <a:srgbClr val="212121"/>
                </a:solidFill>
                <a:effectLst/>
                <a:latin typeface="Roboto" panose="02000000000000000000" pitchFamily="2" charset="0"/>
              </a:rPr>
              <a:t>: Educational Qualification of the account holder - Graduate, High School, Unknown, Uneducated, College(refers to college student), Post-Graduate, Doctorate</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Marital_Status</a:t>
            </a:r>
            <a:r>
              <a:rPr lang="en-US" sz="900" b="0" i="0" dirty="0">
                <a:solidFill>
                  <a:srgbClr val="212121"/>
                </a:solidFill>
                <a:effectLst/>
                <a:latin typeface="Roboto" panose="02000000000000000000" pitchFamily="2" charset="0"/>
              </a:rPr>
              <a:t>: Marital Status of the account holder</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Income_Category</a:t>
            </a:r>
            <a:r>
              <a:rPr lang="en-US" sz="900" b="0" i="0" dirty="0">
                <a:solidFill>
                  <a:srgbClr val="212121"/>
                </a:solidFill>
                <a:effectLst/>
                <a:latin typeface="Roboto" panose="02000000000000000000" pitchFamily="2" charset="0"/>
              </a:rPr>
              <a:t>: Annual Income Category of the account holder</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Card_Category</a:t>
            </a:r>
            <a:r>
              <a:rPr lang="en-US" sz="900" b="0" i="0" dirty="0">
                <a:solidFill>
                  <a:srgbClr val="212121"/>
                </a:solidFill>
                <a:effectLst/>
                <a:latin typeface="Roboto" panose="02000000000000000000" pitchFamily="2" charset="0"/>
              </a:rPr>
              <a:t>: Type of Card</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Months_on_book</a:t>
            </a:r>
            <a:r>
              <a:rPr lang="en-US" sz="900" b="0" i="0" dirty="0">
                <a:solidFill>
                  <a:srgbClr val="212121"/>
                </a:solidFill>
                <a:effectLst/>
                <a:latin typeface="Roboto" panose="02000000000000000000" pitchFamily="2" charset="0"/>
              </a:rPr>
              <a:t>: Period of relationship with the bank (in months)</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Total_Relationship_Count</a:t>
            </a:r>
            <a:r>
              <a:rPr lang="en-US" sz="900" b="0" i="0" dirty="0">
                <a:solidFill>
                  <a:srgbClr val="212121"/>
                </a:solidFill>
                <a:effectLst/>
                <a:latin typeface="Roboto" panose="02000000000000000000" pitchFamily="2" charset="0"/>
              </a:rPr>
              <a:t>: Total no. of products held by the customer</a:t>
            </a:r>
          </a:p>
          <a:p>
            <a:pPr algn="l">
              <a:buFont typeface="Arial" panose="020B0604020202020204" pitchFamily="34" charset="0"/>
              <a:buChar char="•"/>
            </a:pPr>
            <a:r>
              <a:rPr lang="en-US" sz="900" b="0" i="0" dirty="0">
                <a:solidFill>
                  <a:srgbClr val="212121"/>
                </a:solidFill>
                <a:effectLst/>
                <a:latin typeface="Roboto" panose="02000000000000000000" pitchFamily="2" charset="0"/>
              </a:rPr>
              <a:t>Months_Inactive_12_mon: No. of months inactive in the last 12 months</a:t>
            </a:r>
          </a:p>
          <a:p>
            <a:pPr algn="l">
              <a:buFont typeface="Arial" panose="020B0604020202020204" pitchFamily="34" charset="0"/>
              <a:buChar char="•"/>
            </a:pPr>
            <a:r>
              <a:rPr lang="en-US" sz="900" b="0" i="0" dirty="0">
                <a:solidFill>
                  <a:srgbClr val="212121"/>
                </a:solidFill>
                <a:effectLst/>
                <a:latin typeface="Roboto" panose="02000000000000000000" pitchFamily="2" charset="0"/>
              </a:rPr>
              <a:t>Contacts_Count_12_mon: No. of Contacts in the last 12 months</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Credit_Limit</a:t>
            </a:r>
            <a:r>
              <a:rPr lang="en-US" sz="900" b="0" i="0" dirty="0">
                <a:solidFill>
                  <a:srgbClr val="212121"/>
                </a:solidFill>
                <a:effectLst/>
                <a:latin typeface="Roboto" panose="02000000000000000000" pitchFamily="2" charset="0"/>
              </a:rPr>
              <a:t>: Credit Limit on the Credit Card</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Total_Revolving_Bal</a:t>
            </a:r>
            <a:r>
              <a:rPr lang="en-US" sz="900" b="0" i="0" dirty="0">
                <a:solidFill>
                  <a:srgbClr val="212121"/>
                </a:solidFill>
                <a:effectLst/>
                <a:latin typeface="Roboto" panose="02000000000000000000" pitchFamily="2" charset="0"/>
              </a:rPr>
              <a:t>: Total Revolving Balance on the Credit Card</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Avg_Open_To_Buy</a:t>
            </a:r>
            <a:r>
              <a:rPr lang="en-US" sz="900" b="0" i="0" dirty="0">
                <a:solidFill>
                  <a:srgbClr val="212121"/>
                </a:solidFill>
                <a:effectLst/>
                <a:latin typeface="Roboto" panose="02000000000000000000" pitchFamily="2" charset="0"/>
              </a:rPr>
              <a:t>: Open to Buy Credit Line (Average of last 12 months)</a:t>
            </a:r>
          </a:p>
          <a:p>
            <a:pPr algn="l">
              <a:buFont typeface="Arial" panose="020B0604020202020204" pitchFamily="34" charset="0"/>
              <a:buChar char="•"/>
            </a:pPr>
            <a:r>
              <a:rPr lang="en-US" sz="900" b="0" i="0" dirty="0">
                <a:solidFill>
                  <a:srgbClr val="212121"/>
                </a:solidFill>
                <a:effectLst/>
                <a:latin typeface="Roboto" panose="02000000000000000000" pitchFamily="2" charset="0"/>
              </a:rPr>
              <a:t>Total_Amt_Chng_Q4_Q1: Change in Transaction Amount (Q4 over Q1)</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Total_Trans_Amt</a:t>
            </a:r>
            <a:r>
              <a:rPr lang="en-US" sz="900" b="0" i="0" dirty="0">
                <a:solidFill>
                  <a:srgbClr val="212121"/>
                </a:solidFill>
                <a:effectLst/>
                <a:latin typeface="Roboto" panose="02000000000000000000" pitchFamily="2" charset="0"/>
              </a:rPr>
              <a:t>: Total Transaction Amount (Last 12 months)</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Total_Trans_Ct</a:t>
            </a:r>
            <a:r>
              <a:rPr lang="en-US" sz="900" b="0" i="0" dirty="0">
                <a:solidFill>
                  <a:srgbClr val="212121"/>
                </a:solidFill>
                <a:effectLst/>
                <a:latin typeface="Roboto" panose="02000000000000000000" pitchFamily="2" charset="0"/>
              </a:rPr>
              <a:t>: Total Transaction Count (Last 12 months)</a:t>
            </a:r>
          </a:p>
          <a:p>
            <a:pPr algn="l">
              <a:buFont typeface="Arial" panose="020B0604020202020204" pitchFamily="34" charset="0"/>
              <a:buChar char="•"/>
            </a:pPr>
            <a:r>
              <a:rPr lang="en-US" sz="900" b="0" i="0" dirty="0">
                <a:solidFill>
                  <a:srgbClr val="212121"/>
                </a:solidFill>
                <a:effectLst/>
                <a:latin typeface="Roboto" panose="02000000000000000000" pitchFamily="2" charset="0"/>
              </a:rPr>
              <a:t>Total_Ct_Chng_Q4_Q1: Change in Transaction Count (Q4 over Q1)</a:t>
            </a:r>
          </a:p>
          <a:p>
            <a:pPr algn="l">
              <a:buFont typeface="Arial" panose="020B0604020202020204" pitchFamily="34" charset="0"/>
              <a:buChar char="•"/>
            </a:pPr>
            <a:r>
              <a:rPr lang="en-US" sz="900" b="0" i="0" dirty="0" err="1">
                <a:solidFill>
                  <a:srgbClr val="212121"/>
                </a:solidFill>
                <a:effectLst/>
                <a:latin typeface="Roboto" panose="02000000000000000000" pitchFamily="2" charset="0"/>
              </a:rPr>
              <a:t>Avg_Utilization_Ratio</a:t>
            </a:r>
            <a:r>
              <a:rPr lang="en-US" sz="900" b="0" i="0" dirty="0">
                <a:solidFill>
                  <a:srgbClr val="212121"/>
                </a:solidFill>
                <a:effectLst/>
                <a:latin typeface="Roboto" panose="02000000000000000000" pitchFamily="2" charset="0"/>
              </a:rPr>
              <a:t>: Average Card Utilization Ratio</a:t>
            </a:r>
          </a:p>
          <a:p>
            <a:pPr algn="l">
              <a:buFont typeface="Arial" panose="020B0604020202020204" pitchFamily="34" charset="0"/>
              <a:buChar char="•"/>
            </a:pPr>
            <a:endParaRPr lang="en-US" sz="900" dirty="0">
              <a:solidFill>
                <a:srgbClr val="212121"/>
              </a:solidFill>
              <a:latin typeface="Roboto" panose="02000000000000000000" pitchFamily="2" charset="0"/>
            </a:endParaRPr>
          </a:p>
          <a:p>
            <a:pPr algn="l">
              <a:buFont typeface="Arial" panose="020B0604020202020204" pitchFamily="34" charset="0"/>
              <a:buChar char="•"/>
            </a:pPr>
            <a:r>
              <a:rPr lang="en-US" sz="900" b="1" i="0" dirty="0">
                <a:solidFill>
                  <a:srgbClr val="212121"/>
                </a:solidFill>
                <a:effectLst/>
                <a:latin typeface="Roboto" panose="02000000000000000000" pitchFamily="2" charset="0"/>
              </a:rPr>
              <a:t>Note: </a:t>
            </a:r>
            <a:r>
              <a:rPr lang="en-US" sz="900" b="1" i="0" dirty="0" err="1">
                <a:solidFill>
                  <a:srgbClr val="212121"/>
                </a:solidFill>
                <a:effectLst/>
                <a:latin typeface="Roboto" panose="02000000000000000000" pitchFamily="2" charset="0"/>
              </a:rPr>
              <a:t>Attrited</a:t>
            </a:r>
            <a:r>
              <a:rPr lang="en-US" sz="900" b="1" i="0" dirty="0">
                <a:solidFill>
                  <a:srgbClr val="212121"/>
                </a:solidFill>
                <a:effectLst/>
                <a:latin typeface="Roboto" panose="02000000000000000000" pitchFamily="2" charset="0"/>
              </a:rPr>
              <a:t> customers will be coded to 1 and Existing Customers will be coded 0 for the purpose of our analysis.</a:t>
            </a:r>
          </a:p>
          <a:p>
            <a:pPr marL="0" lvl="0" indent="0" algn="l" rtl="0">
              <a:lnSpc>
                <a:spcPct val="115000"/>
              </a:lnSpc>
              <a:spcBef>
                <a:spcPts val="1000"/>
              </a:spcBef>
              <a:spcAft>
                <a:spcPts val="0"/>
              </a:spcAft>
              <a:buSzPts val="1500"/>
              <a:buNone/>
            </a:pPr>
            <a:endParaRPr sz="800" i="1"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FB2B7FEB-0AC0-662C-890E-5758992AC2A7}"/>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E9CB9A64-224A-3B3A-CA90-D564740D5A7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Univariate Analysis</a:t>
            </a:r>
            <a:endParaRPr dirty="0">
              <a:solidFill>
                <a:srgbClr val="1974D2"/>
              </a:solidFill>
            </a:endParaRPr>
          </a:p>
        </p:txBody>
      </p:sp>
      <p:sp>
        <p:nvSpPr>
          <p:cNvPr id="131" name="Google Shape;131;p27">
            <a:extLst>
              <a:ext uri="{FF2B5EF4-FFF2-40B4-BE49-F238E27FC236}">
                <a16:creationId xmlns:a16="http://schemas.microsoft.com/office/drawing/2014/main" id="{2F3E7A91-4730-5324-D1A1-F21FD69D38AA}"/>
              </a:ext>
            </a:extLst>
          </p:cNvPr>
          <p:cNvSpPr txBox="1">
            <a:spLocks noGrp="1"/>
          </p:cNvSpPr>
          <p:nvPr>
            <p:ph type="body" idx="1"/>
          </p:nvPr>
        </p:nvSpPr>
        <p:spPr>
          <a:xfrm>
            <a:off x="0" y="4143303"/>
            <a:ext cx="8687625" cy="42547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err="1">
                <a:solidFill>
                  <a:srgbClr val="000000"/>
                </a:solidFill>
              </a:rPr>
              <a:t>Customer_age</a:t>
            </a:r>
            <a:r>
              <a:rPr lang="en-US" sz="900" i="1" dirty="0">
                <a:solidFill>
                  <a:srgbClr val="000000"/>
                </a:solidFill>
              </a:rPr>
              <a:t> is observed to be a normal distribution with a mean/median around 46 years of age.</a:t>
            </a:r>
          </a:p>
          <a:p>
            <a:pPr marL="0" lvl="0" indent="0" algn="l" rtl="0">
              <a:lnSpc>
                <a:spcPct val="115000"/>
              </a:lnSpc>
              <a:spcBef>
                <a:spcPts val="1000"/>
              </a:spcBef>
              <a:spcAft>
                <a:spcPts val="0"/>
              </a:spcAft>
              <a:buSzPts val="1500"/>
              <a:buNone/>
            </a:pPr>
            <a:r>
              <a:rPr lang="en-US" sz="900" i="1" dirty="0" err="1">
                <a:solidFill>
                  <a:srgbClr val="000000"/>
                </a:solidFill>
              </a:rPr>
              <a:t>Credit_Limit</a:t>
            </a:r>
            <a:r>
              <a:rPr lang="en-US" sz="900" i="1" dirty="0">
                <a:solidFill>
                  <a:srgbClr val="000000"/>
                </a:solidFill>
              </a:rPr>
              <a:t> is observed to be skewed right distribution with a median of $8,600 and significant outliers</a:t>
            </a:r>
            <a:endParaRPr sz="900" i="1" dirty="0">
              <a:solidFill>
                <a:srgbClr val="000000"/>
              </a:solidFill>
            </a:endParaRPr>
          </a:p>
        </p:txBody>
      </p:sp>
      <p:sp>
        <p:nvSpPr>
          <p:cNvPr id="132" name="Google Shape;132;p27">
            <a:extLst>
              <a:ext uri="{FF2B5EF4-FFF2-40B4-BE49-F238E27FC236}">
                <a16:creationId xmlns:a16="http://schemas.microsoft.com/office/drawing/2014/main" id="{DEA7A55F-A458-1DAC-88FA-7FA5D85F085C}"/>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953F196C-7E99-92D7-3F12-AB296E9062F3}"/>
              </a:ext>
            </a:extLst>
          </p:cNvPr>
          <p:cNvPicPr>
            <a:picLocks noChangeAspect="1"/>
          </p:cNvPicPr>
          <p:nvPr/>
        </p:nvPicPr>
        <p:blipFill>
          <a:blip r:embed="rId3"/>
          <a:stretch>
            <a:fillRect/>
          </a:stretch>
        </p:blipFill>
        <p:spPr>
          <a:xfrm>
            <a:off x="294649" y="937999"/>
            <a:ext cx="4369450" cy="2836004"/>
          </a:xfrm>
          <a:prstGeom prst="rect">
            <a:avLst/>
          </a:prstGeom>
        </p:spPr>
      </p:pic>
      <p:pic>
        <p:nvPicPr>
          <p:cNvPr id="5" name="Picture 4">
            <a:extLst>
              <a:ext uri="{FF2B5EF4-FFF2-40B4-BE49-F238E27FC236}">
                <a16:creationId xmlns:a16="http://schemas.microsoft.com/office/drawing/2014/main" id="{BBAAB0B6-8B48-ABC0-17B4-9559D049E393}"/>
              </a:ext>
            </a:extLst>
          </p:cNvPr>
          <p:cNvPicPr>
            <a:picLocks noChangeAspect="1"/>
          </p:cNvPicPr>
          <p:nvPr/>
        </p:nvPicPr>
        <p:blipFill>
          <a:blip r:embed="rId4"/>
          <a:stretch>
            <a:fillRect/>
          </a:stretch>
        </p:blipFill>
        <p:spPr>
          <a:xfrm>
            <a:off x="4664099" y="993323"/>
            <a:ext cx="4369451" cy="2649090"/>
          </a:xfrm>
          <a:prstGeom prst="rect">
            <a:avLst/>
          </a:prstGeom>
        </p:spPr>
      </p:pic>
    </p:spTree>
    <p:extLst>
      <p:ext uri="{BB962C8B-B14F-4D97-AF65-F5344CB8AC3E}">
        <p14:creationId xmlns:p14="http://schemas.microsoft.com/office/powerpoint/2010/main" val="232014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11CF0358-1F56-2A32-57BD-3DC922A7FEEF}"/>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B3333B5B-0101-4FAE-EBEF-E7A3AE7DEBA0}"/>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Univariate Analysis</a:t>
            </a:r>
            <a:endParaRPr dirty="0">
              <a:solidFill>
                <a:srgbClr val="1974D2"/>
              </a:solidFill>
            </a:endParaRPr>
          </a:p>
        </p:txBody>
      </p:sp>
      <p:sp>
        <p:nvSpPr>
          <p:cNvPr id="131" name="Google Shape;131;p27">
            <a:extLst>
              <a:ext uri="{FF2B5EF4-FFF2-40B4-BE49-F238E27FC236}">
                <a16:creationId xmlns:a16="http://schemas.microsoft.com/office/drawing/2014/main" id="{DFE38EA5-1EA9-6CD4-7097-5F5080ACCBB4}"/>
              </a:ext>
            </a:extLst>
          </p:cNvPr>
          <p:cNvSpPr txBox="1">
            <a:spLocks noGrp="1"/>
          </p:cNvSpPr>
          <p:nvPr>
            <p:ph type="body" idx="1"/>
          </p:nvPr>
        </p:nvSpPr>
        <p:spPr>
          <a:xfrm>
            <a:off x="202550" y="3526032"/>
            <a:ext cx="8629800" cy="8991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err="1">
                <a:solidFill>
                  <a:srgbClr val="000000"/>
                </a:solidFill>
              </a:rPr>
              <a:t>Dependent_count</a:t>
            </a:r>
            <a:r>
              <a:rPr lang="en-US" sz="900" i="1" dirty="0">
                <a:solidFill>
                  <a:srgbClr val="000000"/>
                </a:solidFill>
              </a:rPr>
              <a:t> might be an interesting variable to look at since that could potentially be correlated with higher levels of spending. It’s somewhat normally distributed with a  mean/median ~ 2</a:t>
            </a:r>
          </a:p>
          <a:p>
            <a:pPr marL="0" lvl="0" indent="0" algn="l" rtl="0">
              <a:lnSpc>
                <a:spcPct val="115000"/>
              </a:lnSpc>
              <a:spcBef>
                <a:spcPts val="1000"/>
              </a:spcBef>
              <a:spcAft>
                <a:spcPts val="0"/>
              </a:spcAft>
              <a:buSzPts val="1500"/>
              <a:buNone/>
            </a:pPr>
            <a:endParaRPr lang="en-US" sz="900" i="1" dirty="0">
              <a:solidFill>
                <a:srgbClr val="000000"/>
              </a:solidFill>
            </a:endParaRPr>
          </a:p>
          <a:p>
            <a:pPr marL="0" lvl="0" indent="0" algn="l" rtl="0">
              <a:lnSpc>
                <a:spcPct val="115000"/>
              </a:lnSpc>
              <a:spcBef>
                <a:spcPts val="1000"/>
              </a:spcBef>
              <a:spcAft>
                <a:spcPts val="0"/>
              </a:spcAft>
              <a:buSzPts val="1500"/>
              <a:buNone/>
            </a:pPr>
            <a:r>
              <a:rPr lang="en-US" sz="900" i="1" dirty="0">
                <a:solidFill>
                  <a:srgbClr val="000000"/>
                </a:solidFill>
              </a:rPr>
              <a:t>Months_Inactive_12_mon is an interesting variable because only 29 out of the more than 10 accounts are 0 months. Then the number of entries increases greatly for months 1-3 and then drops down between 4-5 months. No records are inactive &gt;6 months.</a:t>
            </a:r>
          </a:p>
          <a:p>
            <a:pPr marL="0" lvl="0" indent="0" algn="l" rtl="0">
              <a:lnSpc>
                <a:spcPct val="115000"/>
              </a:lnSpc>
              <a:spcBef>
                <a:spcPts val="1000"/>
              </a:spcBef>
              <a:spcAft>
                <a:spcPts val="0"/>
              </a:spcAft>
              <a:buSzPts val="1500"/>
              <a:buNone/>
            </a:pPr>
            <a:endParaRPr sz="900" i="1" dirty="0">
              <a:solidFill>
                <a:srgbClr val="000000"/>
              </a:solidFill>
            </a:endParaRPr>
          </a:p>
        </p:txBody>
      </p:sp>
      <p:sp>
        <p:nvSpPr>
          <p:cNvPr id="132" name="Google Shape;132;p27">
            <a:extLst>
              <a:ext uri="{FF2B5EF4-FFF2-40B4-BE49-F238E27FC236}">
                <a16:creationId xmlns:a16="http://schemas.microsoft.com/office/drawing/2014/main" id="{4D455380-25A9-ED1D-CF16-B061276BC8B2}"/>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34B5909F-326B-8FE9-8B41-B0228754ED53}"/>
              </a:ext>
            </a:extLst>
          </p:cNvPr>
          <p:cNvPicPr>
            <a:picLocks noChangeAspect="1"/>
          </p:cNvPicPr>
          <p:nvPr/>
        </p:nvPicPr>
        <p:blipFill>
          <a:blip r:embed="rId3"/>
          <a:stretch>
            <a:fillRect/>
          </a:stretch>
        </p:blipFill>
        <p:spPr>
          <a:xfrm>
            <a:off x="249979" y="718350"/>
            <a:ext cx="3696073" cy="2719297"/>
          </a:xfrm>
          <a:prstGeom prst="rect">
            <a:avLst/>
          </a:prstGeom>
        </p:spPr>
      </p:pic>
      <p:pic>
        <p:nvPicPr>
          <p:cNvPr id="5" name="Picture 4">
            <a:extLst>
              <a:ext uri="{FF2B5EF4-FFF2-40B4-BE49-F238E27FC236}">
                <a16:creationId xmlns:a16="http://schemas.microsoft.com/office/drawing/2014/main" id="{DEADB58B-9929-BA4D-6585-2531F405010A}"/>
              </a:ext>
            </a:extLst>
          </p:cNvPr>
          <p:cNvPicPr>
            <a:picLocks noChangeAspect="1"/>
          </p:cNvPicPr>
          <p:nvPr/>
        </p:nvPicPr>
        <p:blipFill>
          <a:blip r:embed="rId4"/>
          <a:stretch>
            <a:fillRect/>
          </a:stretch>
        </p:blipFill>
        <p:spPr>
          <a:xfrm>
            <a:off x="4434534" y="861979"/>
            <a:ext cx="3768843" cy="2423211"/>
          </a:xfrm>
          <a:prstGeom prst="rect">
            <a:avLst/>
          </a:prstGeom>
        </p:spPr>
      </p:pic>
    </p:spTree>
    <p:extLst>
      <p:ext uri="{BB962C8B-B14F-4D97-AF65-F5344CB8AC3E}">
        <p14:creationId xmlns:p14="http://schemas.microsoft.com/office/powerpoint/2010/main" val="415431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0EB9DFB6-8593-3E63-F10B-453F7FDBB804}"/>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5DA7006B-6876-2D21-85D1-0CED7C9CEF25}"/>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Univariate Analysis</a:t>
            </a:r>
            <a:endParaRPr dirty="0">
              <a:solidFill>
                <a:srgbClr val="1974D2"/>
              </a:solidFill>
            </a:endParaRPr>
          </a:p>
        </p:txBody>
      </p:sp>
      <p:sp>
        <p:nvSpPr>
          <p:cNvPr id="131" name="Google Shape;131;p27">
            <a:extLst>
              <a:ext uri="{FF2B5EF4-FFF2-40B4-BE49-F238E27FC236}">
                <a16:creationId xmlns:a16="http://schemas.microsoft.com/office/drawing/2014/main" id="{E15EF869-BC24-4346-E3DF-7DDD130256DE}"/>
              </a:ext>
            </a:extLst>
          </p:cNvPr>
          <p:cNvSpPr txBox="1">
            <a:spLocks noGrp="1"/>
          </p:cNvSpPr>
          <p:nvPr>
            <p:ph type="body" idx="1"/>
          </p:nvPr>
        </p:nvSpPr>
        <p:spPr>
          <a:xfrm>
            <a:off x="202550" y="2971522"/>
            <a:ext cx="7029864" cy="15972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a:solidFill>
                  <a:srgbClr val="000000"/>
                </a:solidFill>
              </a:rPr>
              <a:t>In our dataset, the gender split is almost 50/50 with slightly more females than males.</a:t>
            </a:r>
          </a:p>
          <a:p>
            <a:pPr marL="0" lvl="0" indent="0" algn="l" rtl="0">
              <a:lnSpc>
                <a:spcPct val="115000"/>
              </a:lnSpc>
              <a:spcBef>
                <a:spcPts val="1000"/>
              </a:spcBef>
              <a:spcAft>
                <a:spcPts val="0"/>
              </a:spcAft>
              <a:buSzPts val="1500"/>
              <a:buNone/>
            </a:pPr>
            <a:r>
              <a:rPr lang="en-US" sz="900" i="1" dirty="0">
                <a:solidFill>
                  <a:srgbClr val="000000"/>
                </a:solidFill>
              </a:rPr>
              <a:t>Masters/Graduate degrees make up almost a 1/3 of the data set with high school and uneducated following. Note that there are still 1,519 observations with null data for education so we need to impute them before starting our model building.</a:t>
            </a:r>
          </a:p>
          <a:p>
            <a:pPr marL="0" lvl="0" indent="0" algn="l" rtl="0">
              <a:lnSpc>
                <a:spcPct val="115000"/>
              </a:lnSpc>
              <a:spcBef>
                <a:spcPts val="1000"/>
              </a:spcBef>
              <a:spcAft>
                <a:spcPts val="0"/>
              </a:spcAft>
              <a:buSzPts val="1500"/>
              <a:buNone/>
            </a:pPr>
            <a:r>
              <a:rPr lang="en-US" sz="900" i="1" dirty="0">
                <a:solidFill>
                  <a:srgbClr val="000000"/>
                </a:solidFill>
              </a:rPr>
              <a:t>The highest number of observations in income make &lt;$40k annually. There are still records from </a:t>
            </a:r>
            <a:r>
              <a:rPr lang="en-US" sz="900" i="1" dirty="0" err="1">
                <a:solidFill>
                  <a:srgbClr val="000000"/>
                </a:solidFill>
              </a:rPr>
              <a:t>Income_Category</a:t>
            </a:r>
            <a:r>
              <a:rPr lang="en-US" sz="900" i="1" dirty="0">
                <a:solidFill>
                  <a:srgbClr val="000000"/>
                </a:solidFill>
              </a:rPr>
              <a:t> that need to be imputed before we can continue with our model-building.</a:t>
            </a:r>
          </a:p>
          <a:p>
            <a:pPr marL="0" lvl="0" indent="0" algn="l" rtl="0">
              <a:lnSpc>
                <a:spcPct val="115000"/>
              </a:lnSpc>
              <a:spcBef>
                <a:spcPts val="1000"/>
              </a:spcBef>
              <a:spcAft>
                <a:spcPts val="0"/>
              </a:spcAft>
              <a:buSzPts val="1500"/>
              <a:buNone/>
            </a:pPr>
            <a:r>
              <a:rPr lang="en-US" sz="900" i="1" dirty="0">
                <a:solidFill>
                  <a:srgbClr val="000000"/>
                </a:solidFill>
              </a:rPr>
              <a:t>A vast majority of card-holders have the Blue Card (lowest level). Only 20 records hold platinum status (highest level).</a:t>
            </a:r>
          </a:p>
          <a:p>
            <a:pPr marL="0" lvl="0" indent="0" algn="l" rtl="0">
              <a:lnSpc>
                <a:spcPct val="115000"/>
              </a:lnSpc>
              <a:spcBef>
                <a:spcPts val="1000"/>
              </a:spcBef>
              <a:spcAft>
                <a:spcPts val="0"/>
              </a:spcAft>
              <a:buSzPts val="1500"/>
              <a:buNone/>
            </a:pPr>
            <a:endParaRPr lang="en-US" sz="900" i="1" dirty="0">
              <a:solidFill>
                <a:srgbClr val="000000"/>
              </a:solidFill>
            </a:endParaRPr>
          </a:p>
          <a:p>
            <a:pPr marL="0" lvl="0" indent="0" algn="l" rtl="0">
              <a:lnSpc>
                <a:spcPct val="115000"/>
              </a:lnSpc>
              <a:spcBef>
                <a:spcPts val="1000"/>
              </a:spcBef>
              <a:spcAft>
                <a:spcPts val="0"/>
              </a:spcAft>
              <a:buSzPts val="1500"/>
              <a:buNone/>
            </a:pPr>
            <a:endParaRPr lang="en-US" sz="900" i="1" dirty="0">
              <a:solidFill>
                <a:srgbClr val="000000"/>
              </a:solidFill>
            </a:endParaRPr>
          </a:p>
          <a:p>
            <a:pPr marL="0" lvl="0" indent="0" algn="l" rtl="0">
              <a:lnSpc>
                <a:spcPct val="115000"/>
              </a:lnSpc>
              <a:spcBef>
                <a:spcPts val="1000"/>
              </a:spcBef>
              <a:spcAft>
                <a:spcPts val="0"/>
              </a:spcAft>
              <a:buSzPts val="1500"/>
              <a:buNone/>
            </a:pPr>
            <a:endParaRPr lang="en-US" sz="900" i="1" dirty="0">
              <a:solidFill>
                <a:srgbClr val="000000"/>
              </a:solidFill>
            </a:endParaRPr>
          </a:p>
          <a:p>
            <a:pPr marL="0" lvl="0" indent="0" algn="l" rtl="0">
              <a:lnSpc>
                <a:spcPct val="115000"/>
              </a:lnSpc>
              <a:spcBef>
                <a:spcPts val="1000"/>
              </a:spcBef>
              <a:spcAft>
                <a:spcPts val="0"/>
              </a:spcAft>
              <a:buSzPts val="1500"/>
              <a:buNone/>
            </a:pPr>
            <a:endParaRPr sz="900" i="1" dirty="0">
              <a:solidFill>
                <a:srgbClr val="000000"/>
              </a:solidFill>
            </a:endParaRPr>
          </a:p>
        </p:txBody>
      </p:sp>
      <p:sp>
        <p:nvSpPr>
          <p:cNvPr id="132" name="Google Shape;132;p27">
            <a:extLst>
              <a:ext uri="{FF2B5EF4-FFF2-40B4-BE49-F238E27FC236}">
                <a16:creationId xmlns:a16="http://schemas.microsoft.com/office/drawing/2014/main" id="{C1213BBD-95EF-D041-0D64-BE464B736C37}"/>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4D429784-EFAA-06BD-6B35-DE156A0B0413}"/>
              </a:ext>
            </a:extLst>
          </p:cNvPr>
          <p:cNvPicPr>
            <a:picLocks noChangeAspect="1"/>
          </p:cNvPicPr>
          <p:nvPr/>
        </p:nvPicPr>
        <p:blipFill>
          <a:blip r:embed="rId3"/>
          <a:stretch>
            <a:fillRect/>
          </a:stretch>
        </p:blipFill>
        <p:spPr>
          <a:xfrm>
            <a:off x="202550" y="754844"/>
            <a:ext cx="1304708" cy="1888720"/>
          </a:xfrm>
          <a:prstGeom prst="rect">
            <a:avLst/>
          </a:prstGeom>
        </p:spPr>
      </p:pic>
      <p:pic>
        <p:nvPicPr>
          <p:cNvPr id="5" name="Picture 4">
            <a:extLst>
              <a:ext uri="{FF2B5EF4-FFF2-40B4-BE49-F238E27FC236}">
                <a16:creationId xmlns:a16="http://schemas.microsoft.com/office/drawing/2014/main" id="{0251A3C1-7D3C-319D-F699-B85131C0EF1F}"/>
              </a:ext>
            </a:extLst>
          </p:cNvPr>
          <p:cNvPicPr>
            <a:picLocks noChangeAspect="1"/>
          </p:cNvPicPr>
          <p:nvPr/>
        </p:nvPicPr>
        <p:blipFill>
          <a:blip r:embed="rId4"/>
          <a:stretch>
            <a:fillRect/>
          </a:stretch>
        </p:blipFill>
        <p:spPr>
          <a:xfrm>
            <a:off x="1911586" y="754844"/>
            <a:ext cx="2444416" cy="2310583"/>
          </a:xfrm>
          <a:prstGeom prst="rect">
            <a:avLst/>
          </a:prstGeom>
        </p:spPr>
      </p:pic>
      <p:pic>
        <p:nvPicPr>
          <p:cNvPr id="7" name="Picture 6">
            <a:extLst>
              <a:ext uri="{FF2B5EF4-FFF2-40B4-BE49-F238E27FC236}">
                <a16:creationId xmlns:a16="http://schemas.microsoft.com/office/drawing/2014/main" id="{4C8E9222-4D27-5B65-EF97-2530AAAF8C36}"/>
              </a:ext>
            </a:extLst>
          </p:cNvPr>
          <p:cNvPicPr>
            <a:picLocks noChangeAspect="1"/>
          </p:cNvPicPr>
          <p:nvPr/>
        </p:nvPicPr>
        <p:blipFill>
          <a:blip r:embed="rId5"/>
          <a:stretch>
            <a:fillRect/>
          </a:stretch>
        </p:blipFill>
        <p:spPr>
          <a:xfrm>
            <a:off x="4760330" y="697382"/>
            <a:ext cx="2325270" cy="2282569"/>
          </a:xfrm>
          <a:prstGeom prst="rect">
            <a:avLst/>
          </a:prstGeom>
        </p:spPr>
      </p:pic>
      <p:pic>
        <p:nvPicPr>
          <p:cNvPr id="9" name="Picture 8">
            <a:extLst>
              <a:ext uri="{FF2B5EF4-FFF2-40B4-BE49-F238E27FC236}">
                <a16:creationId xmlns:a16="http://schemas.microsoft.com/office/drawing/2014/main" id="{AA1A196D-746C-964C-BF9D-FBC5A9B35F59}"/>
              </a:ext>
            </a:extLst>
          </p:cNvPr>
          <p:cNvPicPr>
            <a:picLocks noChangeAspect="1"/>
          </p:cNvPicPr>
          <p:nvPr/>
        </p:nvPicPr>
        <p:blipFill>
          <a:blip r:embed="rId6"/>
          <a:stretch>
            <a:fillRect/>
          </a:stretch>
        </p:blipFill>
        <p:spPr>
          <a:xfrm>
            <a:off x="7176871" y="675081"/>
            <a:ext cx="1764579" cy="2040295"/>
          </a:xfrm>
          <a:prstGeom prst="rect">
            <a:avLst/>
          </a:prstGeom>
        </p:spPr>
      </p:pic>
    </p:spTree>
    <p:extLst>
      <p:ext uri="{BB962C8B-B14F-4D97-AF65-F5344CB8AC3E}">
        <p14:creationId xmlns:p14="http://schemas.microsoft.com/office/powerpoint/2010/main" val="74295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118397-001D-DD44-85BB-E134611F7BC2}"/>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5938E344-379B-C020-CA01-9D07513300D6}"/>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 – Correlation Heatmap</a:t>
            </a:r>
            <a:endParaRPr dirty="0">
              <a:solidFill>
                <a:srgbClr val="1974D2"/>
              </a:solidFill>
            </a:endParaRPr>
          </a:p>
        </p:txBody>
      </p:sp>
      <p:sp>
        <p:nvSpPr>
          <p:cNvPr id="131" name="Google Shape;131;p27">
            <a:extLst>
              <a:ext uri="{FF2B5EF4-FFF2-40B4-BE49-F238E27FC236}">
                <a16:creationId xmlns:a16="http://schemas.microsoft.com/office/drawing/2014/main" id="{6EAB40FC-DD94-D800-FDEA-268903C17DA6}"/>
              </a:ext>
            </a:extLst>
          </p:cNvPr>
          <p:cNvSpPr txBox="1">
            <a:spLocks noGrp="1"/>
          </p:cNvSpPr>
          <p:nvPr>
            <p:ph type="body" idx="1"/>
          </p:nvPr>
        </p:nvSpPr>
        <p:spPr>
          <a:xfrm>
            <a:off x="120975" y="3709509"/>
            <a:ext cx="8520600" cy="96874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500"/>
              <a:buNone/>
            </a:pPr>
            <a:r>
              <a:rPr lang="en-US" sz="900" i="1" dirty="0">
                <a:solidFill>
                  <a:srgbClr val="000000"/>
                </a:solidFill>
              </a:rPr>
              <a:t>Among the highest correlated values, we see that </a:t>
            </a:r>
            <a:r>
              <a:rPr lang="en-US" sz="900" i="1" dirty="0" err="1">
                <a:solidFill>
                  <a:srgbClr val="000000"/>
                </a:solidFill>
              </a:rPr>
              <a:t>Credit_Limit</a:t>
            </a:r>
            <a:r>
              <a:rPr lang="en-US" sz="900" i="1" dirty="0">
                <a:solidFill>
                  <a:srgbClr val="000000"/>
                </a:solidFill>
              </a:rPr>
              <a:t> and </a:t>
            </a:r>
            <a:r>
              <a:rPr lang="en-US" sz="900" i="1" dirty="0" err="1">
                <a:solidFill>
                  <a:srgbClr val="000000"/>
                </a:solidFill>
              </a:rPr>
              <a:t>Avg_Open_To_Buy</a:t>
            </a:r>
            <a:r>
              <a:rPr lang="en-US" sz="900" i="1" dirty="0">
                <a:solidFill>
                  <a:srgbClr val="000000"/>
                </a:solidFill>
              </a:rPr>
              <a:t> have a correlation coefficient of 1 which makes sense because when you make a payment, your credit limit and amount open to buy increase by the same amount.</a:t>
            </a:r>
          </a:p>
          <a:p>
            <a:pPr marL="0" lvl="0" indent="0" algn="l" rtl="0">
              <a:lnSpc>
                <a:spcPct val="115000"/>
              </a:lnSpc>
              <a:spcBef>
                <a:spcPts val="1000"/>
              </a:spcBef>
              <a:spcAft>
                <a:spcPts val="0"/>
              </a:spcAft>
              <a:buSzPts val="1500"/>
              <a:buNone/>
            </a:pPr>
            <a:r>
              <a:rPr lang="en-US" sz="900" i="1" dirty="0" err="1">
                <a:solidFill>
                  <a:srgbClr val="000000"/>
                </a:solidFill>
              </a:rPr>
              <a:t>Months_on_book</a:t>
            </a:r>
            <a:r>
              <a:rPr lang="en-US" sz="900" i="1" dirty="0">
                <a:solidFill>
                  <a:srgbClr val="000000"/>
                </a:solidFill>
              </a:rPr>
              <a:t> is highly correlated with age for obvious reasons. Every increase in 1 year of age is an increase of </a:t>
            </a:r>
            <a:r>
              <a:rPr lang="en-US" sz="900" i="1" dirty="0" err="1">
                <a:solidFill>
                  <a:srgbClr val="000000"/>
                </a:solidFill>
              </a:rPr>
              <a:t>months_on_book</a:t>
            </a:r>
            <a:r>
              <a:rPr lang="en-US" sz="900" i="1" dirty="0">
                <a:solidFill>
                  <a:srgbClr val="000000"/>
                </a:solidFill>
              </a:rPr>
              <a:t> in a positive relationship.</a:t>
            </a:r>
          </a:p>
          <a:p>
            <a:pPr marL="0" lvl="0" indent="0" algn="l" rtl="0">
              <a:lnSpc>
                <a:spcPct val="115000"/>
              </a:lnSpc>
              <a:spcBef>
                <a:spcPts val="1000"/>
              </a:spcBef>
              <a:spcAft>
                <a:spcPts val="0"/>
              </a:spcAft>
              <a:buSzPts val="1500"/>
              <a:buNone/>
            </a:pPr>
            <a:r>
              <a:rPr lang="en-US" sz="900" i="1" dirty="0" err="1">
                <a:solidFill>
                  <a:srgbClr val="000000"/>
                </a:solidFill>
              </a:rPr>
              <a:t>Avg_Utilization_Ratio</a:t>
            </a:r>
            <a:r>
              <a:rPr lang="en-US" sz="900" i="1" dirty="0">
                <a:solidFill>
                  <a:srgbClr val="000000"/>
                </a:solidFill>
              </a:rPr>
              <a:t> is highly correlated with </a:t>
            </a:r>
            <a:r>
              <a:rPr lang="en-US" sz="900" i="1" dirty="0" err="1">
                <a:solidFill>
                  <a:srgbClr val="000000"/>
                </a:solidFill>
              </a:rPr>
              <a:t>Total_Revolving_Balance</a:t>
            </a:r>
            <a:r>
              <a:rPr lang="en-US" sz="900" i="1" dirty="0">
                <a:solidFill>
                  <a:srgbClr val="000000"/>
                </a:solidFill>
              </a:rPr>
              <a:t> – as money is spent, revolving balance and average utilization both increase positively.</a:t>
            </a:r>
          </a:p>
          <a:p>
            <a:pPr marL="0" lvl="0" indent="0" algn="l" rtl="0">
              <a:lnSpc>
                <a:spcPct val="115000"/>
              </a:lnSpc>
              <a:spcBef>
                <a:spcPts val="1000"/>
              </a:spcBef>
              <a:spcAft>
                <a:spcPts val="0"/>
              </a:spcAft>
              <a:buSzPts val="1500"/>
              <a:buNone/>
            </a:pPr>
            <a:endParaRPr sz="900" i="1" dirty="0">
              <a:solidFill>
                <a:srgbClr val="000000"/>
              </a:solidFill>
            </a:endParaRPr>
          </a:p>
        </p:txBody>
      </p:sp>
      <p:pic>
        <p:nvPicPr>
          <p:cNvPr id="3" name="Picture 2">
            <a:extLst>
              <a:ext uri="{FF2B5EF4-FFF2-40B4-BE49-F238E27FC236}">
                <a16:creationId xmlns:a16="http://schemas.microsoft.com/office/drawing/2014/main" id="{696B5D15-11E1-0459-25F7-DDB9288B9E6D}"/>
              </a:ext>
            </a:extLst>
          </p:cNvPr>
          <p:cNvPicPr>
            <a:picLocks noChangeAspect="1"/>
          </p:cNvPicPr>
          <p:nvPr/>
        </p:nvPicPr>
        <p:blipFill>
          <a:blip r:embed="rId3"/>
          <a:stretch>
            <a:fillRect/>
          </a:stretch>
        </p:blipFill>
        <p:spPr>
          <a:xfrm>
            <a:off x="1473602" y="645988"/>
            <a:ext cx="5207496" cy="3172996"/>
          </a:xfrm>
          <a:prstGeom prst="rect">
            <a:avLst/>
          </a:prstGeom>
        </p:spPr>
      </p:pic>
    </p:spTree>
    <p:extLst>
      <p:ext uri="{BB962C8B-B14F-4D97-AF65-F5344CB8AC3E}">
        <p14:creationId xmlns:p14="http://schemas.microsoft.com/office/powerpoint/2010/main" val="2618453687"/>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2263</Words>
  <Application>Microsoft Office PowerPoint</Application>
  <PresentationFormat>On-screen Show (16:9)</PresentationFormat>
  <Paragraphs>130</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Calibri</vt:lpstr>
      <vt:lpstr>Nunito SemiBold</vt:lpstr>
      <vt:lpstr>Roboto</vt:lpstr>
      <vt:lpstr>Arial</vt:lpstr>
      <vt:lpstr>Nunito</vt:lpstr>
      <vt:lpstr>Nunito ExtraBold</vt:lpstr>
      <vt:lpstr>Just Logo</vt:lpstr>
      <vt:lpstr>Just Logo</vt:lpstr>
      <vt:lpstr>Ensemble Techniques and Model Tuning</vt:lpstr>
      <vt:lpstr>Contents / Agenda</vt:lpstr>
      <vt:lpstr>Executive Summary </vt:lpstr>
      <vt:lpstr>Business Problem Overview and Solution Approach</vt:lpstr>
      <vt:lpstr>EDA Results</vt:lpstr>
      <vt:lpstr>EDA Results – Univariate Analysis</vt:lpstr>
      <vt:lpstr>EDA Results - Univariate Analysis</vt:lpstr>
      <vt:lpstr>EDA Results - Univariate Analysis</vt:lpstr>
      <vt:lpstr>EDA Results – Bivariate Analysis – Correlation Heatmap</vt:lpstr>
      <vt:lpstr>EDA Results – Bivariate Analysis</vt:lpstr>
      <vt:lpstr>EDA Results – Bivariate Analysis</vt:lpstr>
      <vt:lpstr>EDA Results – Bivariate Analysis</vt:lpstr>
      <vt:lpstr>EDA Results – Bivariate Analysis</vt:lpstr>
      <vt:lpstr>Data Preprocessing </vt:lpstr>
      <vt:lpstr>Model Performance Summary – Original Data</vt:lpstr>
      <vt:lpstr>Model Performance Summary – Oversampled data</vt:lpstr>
      <vt:lpstr>Model Performance Summary – Undersampled Data</vt:lpstr>
      <vt:lpstr>Model Performance Summary Comparison</vt:lpstr>
      <vt:lpstr>Model Performance Summary HyperParameter Tuning of  Adaboost and Gradient Boost</vt:lpstr>
      <vt:lpstr>Model Performance Summary (Adaboost w/ undersample model – test set)</vt:lpstr>
      <vt:lpstr>Feature Importance (AdaBoost w/ undersampled</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Tuning Project</dc:title>
  <dc:creator>Nick Lutostanski</dc:creator>
  <cp:lastModifiedBy>Nick Lutostanski</cp:lastModifiedBy>
  <cp:revision>11</cp:revision>
  <dcterms:modified xsi:type="dcterms:W3CDTF">2024-03-01T17:13:08Z</dcterms:modified>
</cp:coreProperties>
</file>