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4"/>
  </p:notesMasterIdLst>
  <p:sldIdLst>
    <p:sldId id="256" r:id="rId3"/>
    <p:sldId id="257" r:id="rId4"/>
    <p:sldId id="258" r:id="rId5"/>
    <p:sldId id="259" r:id="rId6"/>
    <p:sldId id="268" r:id="rId7"/>
    <p:sldId id="260" r:id="rId8"/>
    <p:sldId id="269" r:id="rId9"/>
    <p:sldId id="270" r:id="rId10"/>
    <p:sldId id="271" r:id="rId11"/>
    <p:sldId id="273" r:id="rId12"/>
    <p:sldId id="274" r:id="rId13"/>
    <p:sldId id="261" r:id="rId14"/>
    <p:sldId id="262" r:id="rId15"/>
    <p:sldId id="263" r:id="rId16"/>
    <p:sldId id="264" r:id="rId17"/>
    <p:sldId id="275" r:id="rId18"/>
    <p:sldId id="276" r:id="rId19"/>
    <p:sldId id="277" r:id="rId20"/>
    <p:sldId id="278" r:id="rId21"/>
    <p:sldId id="279" r:id="rId22"/>
    <p:sldId id="267" r:id="rId23"/>
  </p:sldIdLst>
  <p:sldSz cx="9144000" cy="5143500" type="screen16x9"/>
  <p:notesSz cx="6858000" cy="9144000"/>
  <p:embeddedFontLst>
    <p:embeddedFont>
      <p:font typeface="Microsoft JhengHei UI Light" panose="020B0304030504040204" pitchFamily="34" charset="-120"/>
      <p:regular r:id="rId25"/>
    </p:embeddedFont>
    <p:embeddedFont>
      <p:font typeface="Nunito" pitchFamily="2" charset="0"/>
      <p:regular r:id="rId26"/>
      <p:bold r:id="rId27"/>
      <p:italic r:id="rId28"/>
      <p:boldItalic r:id="rId29"/>
    </p:embeddedFont>
    <p:embeddedFont>
      <p:font typeface="Nunito ExtraBold" pitchFamily="2" charset="0"/>
      <p:bold r:id="rId30"/>
      <p:boldItalic r:id="rId31"/>
    </p:embeddedFont>
    <p:embeddedFont>
      <p:font typeface="Nunito SemiBold"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y58bmnyBVcGyV9EgDb1iunGs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093109-1B3F-4B30-BEC1-FF3E0166847A}">
  <a:tblStyle styleId="{A4093109-1B3F-4B30-BEC1-FF3E0166847A}"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14" y="10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4648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881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0028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603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63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522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986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791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51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631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242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Nick Lutostanski</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000" b="0" dirty="0"/>
              <a:t>Intro to Neural Networks: AI/ML for Business Applications</a:t>
            </a:r>
            <a:endParaRPr sz="2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4/5/2024</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 – Geog, Gender, </a:t>
            </a:r>
            <a:endParaRPr dirty="0">
              <a:solidFill>
                <a:srgbClr val="1974D2"/>
              </a:solidFill>
            </a:endParaRPr>
          </a:p>
        </p:txBody>
      </p:sp>
      <p:sp>
        <p:nvSpPr>
          <p:cNvPr id="131" name="Google Shape;131;g10e9006cb6c_1_7"/>
          <p:cNvSpPr txBox="1">
            <a:spLocks noGrp="1"/>
          </p:cNvSpPr>
          <p:nvPr>
            <p:ph type="body" idx="1"/>
          </p:nvPr>
        </p:nvSpPr>
        <p:spPr>
          <a:xfrm>
            <a:off x="93350" y="3763085"/>
            <a:ext cx="8629800" cy="118767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200" i="1" dirty="0">
                <a:solidFill>
                  <a:srgbClr val="000000"/>
                </a:solidFill>
              </a:rPr>
              <a:t>While we can observe slight difference between the categorical variables, it seems like roughly equal distributions between churners and non-churners when you look at Geography, Gender, if they are active members, or if they have a credit card or not.</a:t>
            </a:r>
            <a:endParaRPr sz="1200" i="1" dirty="0">
              <a:solidFill>
                <a:srgbClr val="000000"/>
              </a:solidFill>
            </a:endParaRPr>
          </a:p>
        </p:txBody>
      </p:sp>
      <p:pic>
        <p:nvPicPr>
          <p:cNvPr id="4" name="Picture 3">
            <a:extLst>
              <a:ext uri="{FF2B5EF4-FFF2-40B4-BE49-F238E27FC236}">
                <a16:creationId xmlns:a16="http://schemas.microsoft.com/office/drawing/2014/main" id="{810FC746-0DFA-7322-62BD-BDCC30C69B78}"/>
              </a:ext>
            </a:extLst>
          </p:cNvPr>
          <p:cNvPicPr>
            <a:picLocks noChangeAspect="1"/>
          </p:cNvPicPr>
          <p:nvPr/>
        </p:nvPicPr>
        <p:blipFill>
          <a:blip r:embed="rId3"/>
          <a:stretch>
            <a:fillRect/>
          </a:stretch>
        </p:blipFill>
        <p:spPr>
          <a:xfrm>
            <a:off x="202550" y="861979"/>
            <a:ext cx="2339426" cy="2901106"/>
          </a:xfrm>
          <a:prstGeom prst="rect">
            <a:avLst/>
          </a:prstGeom>
        </p:spPr>
      </p:pic>
      <p:pic>
        <p:nvPicPr>
          <p:cNvPr id="6" name="Picture 5">
            <a:extLst>
              <a:ext uri="{FF2B5EF4-FFF2-40B4-BE49-F238E27FC236}">
                <a16:creationId xmlns:a16="http://schemas.microsoft.com/office/drawing/2014/main" id="{F217AD3F-6854-5436-19E2-74251094C8C2}"/>
              </a:ext>
            </a:extLst>
          </p:cNvPr>
          <p:cNvPicPr>
            <a:picLocks noChangeAspect="1"/>
          </p:cNvPicPr>
          <p:nvPr/>
        </p:nvPicPr>
        <p:blipFill>
          <a:blip r:embed="rId4"/>
          <a:stretch>
            <a:fillRect/>
          </a:stretch>
        </p:blipFill>
        <p:spPr>
          <a:xfrm>
            <a:off x="2541976" y="845191"/>
            <a:ext cx="1911612" cy="2731666"/>
          </a:xfrm>
          <a:prstGeom prst="rect">
            <a:avLst/>
          </a:prstGeom>
        </p:spPr>
      </p:pic>
      <p:pic>
        <p:nvPicPr>
          <p:cNvPr id="8" name="Picture 7">
            <a:extLst>
              <a:ext uri="{FF2B5EF4-FFF2-40B4-BE49-F238E27FC236}">
                <a16:creationId xmlns:a16="http://schemas.microsoft.com/office/drawing/2014/main" id="{143C46D7-411F-44B9-3A03-DA91C6BB3BA5}"/>
              </a:ext>
            </a:extLst>
          </p:cNvPr>
          <p:cNvPicPr>
            <a:picLocks noChangeAspect="1"/>
          </p:cNvPicPr>
          <p:nvPr/>
        </p:nvPicPr>
        <p:blipFill>
          <a:blip r:embed="rId5"/>
          <a:stretch>
            <a:fillRect/>
          </a:stretch>
        </p:blipFill>
        <p:spPr>
          <a:xfrm>
            <a:off x="4572000" y="861979"/>
            <a:ext cx="2036204" cy="2659532"/>
          </a:xfrm>
          <a:prstGeom prst="rect">
            <a:avLst/>
          </a:prstGeom>
        </p:spPr>
      </p:pic>
      <p:pic>
        <p:nvPicPr>
          <p:cNvPr id="10" name="Picture 9">
            <a:extLst>
              <a:ext uri="{FF2B5EF4-FFF2-40B4-BE49-F238E27FC236}">
                <a16:creationId xmlns:a16="http://schemas.microsoft.com/office/drawing/2014/main" id="{46877CCC-BBCC-B1BC-504A-0F9223217431}"/>
              </a:ext>
            </a:extLst>
          </p:cNvPr>
          <p:cNvPicPr>
            <a:picLocks noChangeAspect="1"/>
          </p:cNvPicPr>
          <p:nvPr/>
        </p:nvPicPr>
        <p:blipFill>
          <a:blip r:embed="rId6"/>
          <a:stretch>
            <a:fillRect/>
          </a:stretch>
        </p:blipFill>
        <p:spPr>
          <a:xfrm>
            <a:off x="6608204" y="861978"/>
            <a:ext cx="2069202" cy="2659533"/>
          </a:xfrm>
          <a:prstGeom prst="rect">
            <a:avLst/>
          </a:prstGeom>
        </p:spPr>
      </p:pic>
    </p:spTree>
    <p:extLst>
      <p:ext uri="{BB962C8B-B14F-4D97-AF65-F5344CB8AC3E}">
        <p14:creationId xmlns:p14="http://schemas.microsoft.com/office/powerpoint/2010/main" val="188080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 – Age &amp; Balance</a:t>
            </a:r>
            <a:endParaRPr dirty="0">
              <a:solidFill>
                <a:srgbClr val="1974D2"/>
              </a:solidFill>
            </a:endParaRPr>
          </a:p>
        </p:txBody>
      </p:sp>
      <p:sp>
        <p:nvSpPr>
          <p:cNvPr id="131" name="Google Shape;131;g10e9006cb6c_1_7"/>
          <p:cNvSpPr txBox="1">
            <a:spLocks noGrp="1"/>
          </p:cNvSpPr>
          <p:nvPr>
            <p:ph type="body" idx="1"/>
          </p:nvPr>
        </p:nvSpPr>
        <p:spPr>
          <a:xfrm>
            <a:off x="93350" y="3763085"/>
            <a:ext cx="8629800" cy="1187675"/>
          </a:xfrm>
          <a:prstGeom prst="rect">
            <a:avLst/>
          </a:prstGeom>
          <a:noFill/>
          <a:ln>
            <a:noFill/>
          </a:ln>
        </p:spPr>
        <p:txBody>
          <a:bodyPr spcFirstLastPara="1" wrap="square" lIns="91425" tIns="91425" rIns="91425" bIns="91425" anchor="t" anchorCtr="0">
            <a:noAutofit/>
          </a:bodyPr>
          <a:lstStyle/>
          <a:p>
            <a:pPr marL="311150" indent="-171450">
              <a:buClr>
                <a:srgbClr val="000000"/>
              </a:buClr>
              <a:buSzPts val="1400"/>
            </a:pPr>
            <a:r>
              <a:rPr lang="en-US" sz="1200" i="1" dirty="0">
                <a:solidFill>
                  <a:srgbClr val="000000"/>
                </a:solidFill>
              </a:rPr>
              <a:t>As we noted while looking at the heatmap, there is a fairly large difference in distribution of churners versus non churners in age. The median age to churn is </a:t>
            </a:r>
            <a:r>
              <a:rPr lang="en-US" sz="1200" i="1" dirty="0">
                <a:solidFill>
                  <a:srgbClr val="000000"/>
                </a:solidFill>
                <a:latin typeface="Inter"/>
              </a:rPr>
              <a:t>about</a:t>
            </a:r>
            <a:r>
              <a:rPr lang="en-US" sz="1200" i="1" dirty="0">
                <a:solidFill>
                  <a:srgbClr val="000000"/>
                </a:solidFill>
              </a:rPr>
              <a:t> 10 years higher, on average, than those that do not churn, but there are a large number of older outliers among the non-churners as well.</a:t>
            </a:r>
          </a:p>
          <a:p>
            <a:pPr marL="311150" indent="-171450">
              <a:buClr>
                <a:srgbClr val="000000"/>
              </a:buClr>
              <a:buSzPts val="1400"/>
            </a:pPr>
            <a:r>
              <a:rPr lang="en-US" sz="1200" i="1" dirty="0">
                <a:solidFill>
                  <a:srgbClr val="000000"/>
                </a:solidFill>
                <a:latin typeface="Nunito" pitchFamily="2" charset="0"/>
                <a:ea typeface="Microsoft JhengHei UI Light" panose="020B0304030504040204" pitchFamily="34" charset="-120"/>
              </a:rPr>
              <a:t>Interestingly</a:t>
            </a:r>
            <a:r>
              <a:rPr lang="en-US" sz="1200" i="1" dirty="0">
                <a:solidFill>
                  <a:srgbClr val="000000"/>
                </a:solidFill>
                <a:latin typeface="Microsoft JhengHei UI Light" panose="020B0304030504040204" pitchFamily="34" charset="-120"/>
                <a:ea typeface="Microsoft JhengHei UI Light" panose="020B0304030504040204" pitchFamily="34" charset="-120"/>
              </a:rPr>
              <a:t>, </a:t>
            </a:r>
            <a:r>
              <a:rPr lang="en-US" sz="1200" i="1" dirty="0">
                <a:solidFill>
                  <a:srgbClr val="000000"/>
                </a:solidFill>
              </a:rPr>
              <a:t>those with lower balances were more likely not to churn compared to those with higher balances.</a:t>
            </a:r>
          </a:p>
        </p:txBody>
      </p:sp>
      <p:pic>
        <p:nvPicPr>
          <p:cNvPr id="3" name="Picture 2">
            <a:extLst>
              <a:ext uri="{FF2B5EF4-FFF2-40B4-BE49-F238E27FC236}">
                <a16:creationId xmlns:a16="http://schemas.microsoft.com/office/drawing/2014/main" id="{FAECDBFE-91F5-100B-1BB8-58E0D0BC7416}"/>
              </a:ext>
            </a:extLst>
          </p:cNvPr>
          <p:cNvPicPr>
            <a:picLocks noChangeAspect="1"/>
          </p:cNvPicPr>
          <p:nvPr/>
        </p:nvPicPr>
        <p:blipFill>
          <a:blip r:embed="rId3"/>
          <a:stretch>
            <a:fillRect/>
          </a:stretch>
        </p:blipFill>
        <p:spPr>
          <a:xfrm>
            <a:off x="631527" y="837159"/>
            <a:ext cx="2978883" cy="2925926"/>
          </a:xfrm>
          <a:prstGeom prst="rect">
            <a:avLst/>
          </a:prstGeom>
        </p:spPr>
      </p:pic>
      <p:pic>
        <p:nvPicPr>
          <p:cNvPr id="7" name="Picture 6">
            <a:extLst>
              <a:ext uri="{FF2B5EF4-FFF2-40B4-BE49-F238E27FC236}">
                <a16:creationId xmlns:a16="http://schemas.microsoft.com/office/drawing/2014/main" id="{15F617D5-AFEA-DB9E-7D8D-C4722F0A88AB}"/>
              </a:ext>
            </a:extLst>
          </p:cNvPr>
          <p:cNvPicPr>
            <a:picLocks noChangeAspect="1"/>
          </p:cNvPicPr>
          <p:nvPr/>
        </p:nvPicPr>
        <p:blipFill>
          <a:blip r:embed="rId4"/>
          <a:stretch>
            <a:fillRect/>
          </a:stretch>
        </p:blipFill>
        <p:spPr>
          <a:xfrm>
            <a:off x="4462850" y="1000861"/>
            <a:ext cx="2895060" cy="2643582"/>
          </a:xfrm>
          <a:prstGeom prst="rect">
            <a:avLst/>
          </a:prstGeom>
        </p:spPr>
      </p:pic>
    </p:spTree>
    <p:extLst>
      <p:ext uri="{BB962C8B-B14F-4D97-AF65-F5344CB8AC3E}">
        <p14:creationId xmlns:p14="http://schemas.microsoft.com/office/powerpoint/2010/main" val="238584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US" sz="1400" dirty="0">
                <a:solidFill>
                  <a:srgbClr val="2D3B45"/>
                </a:solidFill>
                <a:highlight>
                  <a:srgbClr val="FFFFFF"/>
                </a:highlight>
              </a:rPr>
              <a:t>We observed that there were no duplicate values or missing values.</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While there are a large number of outliers in age, this is valuable data that we need to capture for our analysis so we do not treat.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We encoded Geography and Gender column so that we can use it in the neural network.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Of the 10,000 rows in the data set, we used 20% for the test set, 64% for the training set, and 16% for the validation set.</a:t>
            </a: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For all neural networks, we chose epochs at 50 and a batch size of 6400 (which is equal to the size of the test set) since computational efficiency isn’t an issue with such a small dataset.</a:t>
            </a: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We used </a:t>
            </a:r>
            <a:r>
              <a:rPr lang="en-US" sz="1400" dirty="0" err="1">
                <a:solidFill>
                  <a:srgbClr val="2D3B45"/>
                </a:solidFill>
                <a:highlight>
                  <a:srgbClr val="FFFFFF"/>
                </a:highlight>
              </a:rPr>
              <a:t>StandardScaler</a:t>
            </a:r>
            <a:r>
              <a:rPr lang="en-US" sz="1400" dirty="0">
                <a:solidFill>
                  <a:srgbClr val="2D3B45"/>
                </a:solidFill>
                <a:highlight>
                  <a:srgbClr val="FFFFFF"/>
                </a:highlight>
              </a:rPr>
              <a:t>() on </a:t>
            </a:r>
            <a:r>
              <a:rPr lang="en-US" sz="1400" dirty="0" err="1">
                <a:solidFill>
                  <a:srgbClr val="2D3B45"/>
                </a:solidFill>
                <a:highlight>
                  <a:srgbClr val="FFFFFF"/>
                </a:highlight>
              </a:rPr>
              <a:t>CreditScore</a:t>
            </a:r>
            <a:r>
              <a:rPr lang="en-US" sz="1400" dirty="0">
                <a:solidFill>
                  <a:srgbClr val="2D3B45"/>
                </a:solidFill>
                <a:highlight>
                  <a:srgbClr val="FFFFFF"/>
                </a:highlight>
              </a:rPr>
              <a:t>, Age, Tenure, Balance, And Estimated Salary range variables to normalize the distributions.</a:t>
            </a:r>
          </a:p>
          <a:p>
            <a:pPr marL="457200" lvl="0" indent="-317500" algn="l" rtl="0">
              <a:lnSpc>
                <a:spcPct val="115000"/>
              </a:lnSpc>
              <a:spcBef>
                <a:spcPts val="1000"/>
              </a:spcBef>
              <a:spcAft>
                <a:spcPts val="0"/>
              </a:spcAft>
              <a:buClr>
                <a:srgbClr val="2D3B45"/>
              </a:buClr>
              <a:buSzPts val="1400"/>
              <a:buChar char="●"/>
            </a:pPr>
            <a:r>
              <a:rPr lang="en-US" sz="1400" dirty="0">
                <a:solidFill>
                  <a:srgbClr val="2D3B45"/>
                </a:solidFill>
                <a:highlight>
                  <a:srgbClr val="FFFFFF"/>
                </a:highlight>
              </a:rPr>
              <a:t>For this business scenario, like other churning problems, we would like to use the recall metric to judge a neural networks performance since we would like to minimize false negatives, which in this case would be predicting that a customer will NOT churn, when they actually would.</a:t>
            </a: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197944" y="24642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4" name="Google Shape;144;p6"/>
          <p:cNvSpPr txBox="1">
            <a:spLocks noGrp="1"/>
          </p:cNvSpPr>
          <p:nvPr>
            <p:ph type="body" idx="1"/>
          </p:nvPr>
        </p:nvSpPr>
        <p:spPr>
          <a:xfrm>
            <a:off x="202550" y="861975"/>
            <a:ext cx="8629800" cy="76756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100" dirty="0">
                <a:solidFill>
                  <a:schemeClr val="dk1"/>
                </a:solidFill>
              </a:rPr>
              <a:t>For all networks, we used the full 6400 test set as the </a:t>
            </a:r>
            <a:r>
              <a:rPr lang="en-US" sz="1100" dirty="0" err="1">
                <a:solidFill>
                  <a:schemeClr val="dk1"/>
                </a:solidFill>
              </a:rPr>
              <a:t>batch_size</a:t>
            </a:r>
            <a:r>
              <a:rPr lang="en-US" sz="1100" dirty="0">
                <a:solidFill>
                  <a:schemeClr val="dk1"/>
                </a:solidFill>
              </a:rPr>
              <a:t> and 50 epochs. We used sigmoid activation function for all output layers and </a:t>
            </a:r>
            <a:r>
              <a:rPr lang="en-US" sz="1100" dirty="0" err="1">
                <a:solidFill>
                  <a:schemeClr val="dk1"/>
                </a:solidFill>
              </a:rPr>
              <a:t>ReLU</a:t>
            </a:r>
            <a:r>
              <a:rPr lang="en-US" sz="1100" dirty="0">
                <a:solidFill>
                  <a:schemeClr val="dk1"/>
                </a:solidFill>
              </a:rPr>
              <a:t> activation functions for all hidden layers. When dropout technique is used, we specified .5 value.  Our goal was to maximize the recall for performance to minimize misclassifying actual churners as non-churners.</a:t>
            </a:r>
            <a:endParaRPr sz="1100" dirty="0">
              <a:solidFill>
                <a:schemeClr val="dk1"/>
              </a:solidFill>
            </a:endParaRPr>
          </a:p>
          <a:p>
            <a:pPr marL="0" lvl="0" indent="0" algn="l" rtl="0">
              <a:lnSpc>
                <a:spcPct val="115000"/>
              </a:lnSpc>
              <a:spcBef>
                <a:spcPts val="1000"/>
              </a:spcBef>
              <a:spcAft>
                <a:spcPts val="0"/>
              </a:spcAft>
              <a:buSzPts val="1500"/>
              <a:buNone/>
            </a:pPr>
            <a:endParaRPr sz="1200" dirty="0">
              <a:solidFill>
                <a:srgbClr val="000000"/>
              </a:solidFill>
            </a:endParaRPr>
          </a:p>
        </p:txBody>
      </p:sp>
      <p:sp>
        <p:nvSpPr>
          <p:cNvPr id="10" name="Google Shape;144;p6">
            <a:extLst>
              <a:ext uri="{FF2B5EF4-FFF2-40B4-BE49-F238E27FC236}">
                <a16:creationId xmlns:a16="http://schemas.microsoft.com/office/drawing/2014/main" id="{27D63ACE-66B5-7C45-61BF-B9A1F586B313}"/>
              </a:ext>
            </a:extLst>
          </p:cNvPr>
          <p:cNvSpPr txBox="1">
            <a:spLocks/>
          </p:cNvSpPr>
          <p:nvPr/>
        </p:nvSpPr>
        <p:spPr>
          <a:xfrm>
            <a:off x="143344" y="3920600"/>
            <a:ext cx="8629800" cy="76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0" indent="0">
              <a:spcBef>
                <a:spcPts val="1000"/>
              </a:spcBef>
              <a:buFont typeface="Nunito"/>
              <a:buNone/>
            </a:pPr>
            <a:r>
              <a:rPr lang="en-US" sz="1400" dirty="0">
                <a:solidFill>
                  <a:srgbClr val="000000"/>
                </a:solidFill>
              </a:rPr>
              <a:t>Based on the results that we saw, it appears that NN with SMOTE &amp; Adam optimizer had the best performance on both the training set and the Validation set. So it would be the best to use among those that we built. Fitting this to the test set produces a .68 recall score.</a:t>
            </a:r>
          </a:p>
        </p:txBody>
      </p:sp>
      <p:pic>
        <p:nvPicPr>
          <p:cNvPr id="12" name="Picture 11">
            <a:extLst>
              <a:ext uri="{FF2B5EF4-FFF2-40B4-BE49-F238E27FC236}">
                <a16:creationId xmlns:a16="http://schemas.microsoft.com/office/drawing/2014/main" id="{4E3275C2-008A-B62B-7FAC-2ED91FA12868}"/>
              </a:ext>
            </a:extLst>
          </p:cNvPr>
          <p:cNvPicPr>
            <a:picLocks noChangeAspect="1"/>
          </p:cNvPicPr>
          <p:nvPr/>
        </p:nvPicPr>
        <p:blipFill>
          <a:blip r:embed="rId3"/>
          <a:stretch>
            <a:fillRect/>
          </a:stretch>
        </p:blipFill>
        <p:spPr>
          <a:xfrm>
            <a:off x="489198" y="1622383"/>
            <a:ext cx="2934109" cy="2305372"/>
          </a:xfrm>
          <a:prstGeom prst="rect">
            <a:avLst/>
          </a:prstGeom>
        </p:spPr>
      </p:pic>
      <p:pic>
        <p:nvPicPr>
          <p:cNvPr id="14" name="Picture 13">
            <a:extLst>
              <a:ext uri="{FF2B5EF4-FFF2-40B4-BE49-F238E27FC236}">
                <a16:creationId xmlns:a16="http://schemas.microsoft.com/office/drawing/2014/main" id="{A31533BF-FABC-D781-3E02-FCE160C77AEB}"/>
              </a:ext>
            </a:extLst>
          </p:cNvPr>
          <p:cNvPicPr>
            <a:picLocks noChangeAspect="1"/>
          </p:cNvPicPr>
          <p:nvPr/>
        </p:nvPicPr>
        <p:blipFill>
          <a:blip r:embed="rId4"/>
          <a:stretch>
            <a:fillRect/>
          </a:stretch>
        </p:blipFill>
        <p:spPr>
          <a:xfrm>
            <a:off x="3353109" y="1622383"/>
            <a:ext cx="2924583" cy="2267266"/>
          </a:xfrm>
          <a:prstGeom prst="rect">
            <a:avLst/>
          </a:prstGeom>
        </p:spPr>
      </p:pic>
      <p:pic>
        <p:nvPicPr>
          <p:cNvPr id="16" name="Picture 15">
            <a:extLst>
              <a:ext uri="{FF2B5EF4-FFF2-40B4-BE49-F238E27FC236}">
                <a16:creationId xmlns:a16="http://schemas.microsoft.com/office/drawing/2014/main" id="{BB3EE6F1-A50D-2652-A201-2E967F19ED27}"/>
              </a:ext>
            </a:extLst>
          </p:cNvPr>
          <p:cNvPicPr>
            <a:picLocks noChangeAspect="1"/>
          </p:cNvPicPr>
          <p:nvPr/>
        </p:nvPicPr>
        <p:blipFill>
          <a:blip r:embed="rId5"/>
          <a:stretch>
            <a:fillRect/>
          </a:stretch>
        </p:blipFill>
        <p:spPr>
          <a:xfrm>
            <a:off x="6287218" y="2453750"/>
            <a:ext cx="2570227" cy="941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1974D2"/>
                </a:solidFill>
              </a:rPr>
              <a:t>Neural Network with Stochastic Gradient Descent (SGD)</a:t>
            </a: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endParaRPr sz="1400" dirty="0">
              <a:solidFill>
                <a:schemeClr val="dk1"/>
              </a:solidFill>
            </a:endParaRPr>
          </a:p>
        </p:txBody>
      </p:sp>
      <p:pic>
        <p:nvPicPr>
          <p:cNvPr id="3" name="Picture 2">
            <a:extLst>
              <a:ext uri="{FF2B5EF4-FFF2-40B4-BE49-F238E27FC236}">
                <a16:creationId xmlns:a16="http://schemas.microsoft.com/office/drawing/2014/main" id="{456EDA42-60DC-8FAD-DE5B-FAABFAB6DB80}"/>
              </a:ext>
            </a:extLst>
          </p:cNvPr>
          <p:cNvPicPr>
            <a:picLocks noChangeAspect="1"/>
          </p:cNvPicPr>
          <p:nvPr/>
        </p:nvPicPr>
        <p:blipFill>
          <a:blip r:embed="rId3"/>
          <a:stretch>
            <a:fillRect/>
          </a:stretch>
        </p:blipFill>
        <p:spPr>
          <a:xfrm>
            <a:off x="202550" y="861975"/>
            <a:ext cx="3297168" cy="1838805"/>
          </a:xfrm>
          <a:prstGeom prst="rect">
            <a:avLst/>
          </a:prstGeom>
        </p:spPr>
      </p:pic>
      <p:pic>
        <p:nvPicPr>
          <p:cNvPr id="5" name="Picture 4">
            <a:extLst>
              <a:ext uri="{FF2B5EF4-FFF2-40B4-BE49-F238E27FC236}">
                <a16:creationId xmlns:a16="http://schemas.microsoft.com/office/drawing/2014/main" id="{32AA0970-F1CC-4537-5DD8-53EED80E4C18}"/>
              </a:ext>
            </a:extLst>
          </p:cNvPr>
          <p:cNvPicPr>
            <a:picLocks noChangeAspect="1"/>
          </p:cNvPicPr>
          <p:nvPr/>
        </p:nvPicPr>
        <p:blipFill>
          <a:blip r:embed="rId4"/>
          <a:stretch>
            <a:fillRect/>
          </a:stretch>
        </p:blipFill>
        <p:spPr>
          <a:xfrm>
            <a:off x="6535221" y="900133"/>
            <a:ext cx="2110512" cy="1671617"/>
          </a:xfrm>
          <a:prstGeom prst="rect">
            <a:avLst/>
          </a:prstGeom>
        </p:spPr>
      </p:pic>
      <p:pic>
        <p:nvPicPr>
          <p:cNvPr id="7" name="Picture 6">
            <a:extLst>
              <a:ext uri="{FF2B5EF4-FFF2-40B4-BE49-F238E27FC236}">
                <a16:creationId xmlns:a16="http://schemas.microsoft.com/office/drawing/2014/main" id="{0296F819-1FB7-F5CB-2007-37E69DFDF616}"/>
              </a:ext>
            </a:extLst>
          </p:cNvPr>
          <p:cNvPicPr>
            <a:picLocks noChangeAspect="1"/>
          </p:cNvPicPr>
          <p:nvPr/>
        </p:nvPicPr>
        <p:blipFill>
          <a:blip r:embed="rId5"/>
          <a:stretch>
            <a:fillRect/>
          </a:stretch>
        </p:blipFill>
        <p:spPr>
          <a:xfrm>
            <a:off x="6535221" y="2794410"/>
            <a:ext cx="2247774" cy="1789970"/>
          </a:xfrm>
          <a:prstGeom prst="rect">
            <a:avLst/>
          </a:prstGeom>
        </p:spPr>
      </p:pic>
      <p:pic>
        <p:nvPicPr>
          <p:cNvPr id="9" name="Picture 8">
            <a:extLst>
              <a:ext uri="{FF2B5EF4-FFF2-40B4-BE49-F238E27FC236}">
                <a16:creationId xmlns:a16="http://schemas.microsoft.com/office/drawing/2014/main" id="{05881CF6-CAE3-7EC4-7425-29A4C8DD86C7}"/>
              </a:ext>
            </a:extLst>
          </p:cNvPr>
          <p:cNvPicPr>
            <a:picLocks noChangeAspect="1"/>
          </p:cNvPicPr>
          <p:nvPr/>
        </p:nvPicPr>
        <p:blipFill>
          <a:blip r:embed="rId6"/>
          <a:stretch>
            <a:fillRect/>
          </a:stretch>
        </p:blipFill>
        <p:spPr>
          <a:xfrm>
            <a:off x="202550" y="2794410"/>
            <a:ext cx="2477760" cy="1805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1974D2"/>
                </a:solidFill>
              </a:rPr>
              <a:t>Neural Network with Adam Optimizer</a:t>
            </a: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endParaRPr sz="1400" dirty="0">
              <a:solidFill>
                <a:schemeClr val="dk1"/>
              </a:solidFill>
            </a:endParaRPr>
          </a:p>
        </p:txBody>
      </p:sp>
      <p:pic>
        <p:nvPicPr>
          <p:cNvPr id="4" name="Picture 3">
            <a:extLst>
              <a:ext uri="{FF2B5EF4-FFF2-40B4-BE49-F238E27FC236}">
                <a16:creationId xmlns:a16="http://schemas.microsoft.com/office/drawing/2014/main" id="{F9D6B228-17C8-146E-4FFA-7A27B4A19304}"/>
              </a:ext>
            </a:extLst>
          </p:cNvPr>
          <p:cNvPicPr>
            <a:picLocks noChangeAspect="1"/>
          </p:cNvPicPr>
          <p:nvPr/>
        </p:nvPicPr>
        <p:blipFill>
          <a:blip r:embed="rId3"/>
          <a:stretch>
            <a:fillRect/>
          </a:stretch>
        </p:blipFill>
        <p:spPr>
          <a:xfrm>
            <a:off x="202551" y="913440"/>
            <a:ext cx="3552952" cy="1967907"/>
          </a:xfrm>
          <a:prstGeom prst="rect">
            <a:avLst/>
          </a:prstGeom>
        </p:spPr>
      </p:pic>
      <p:pic>
        <p:nvPicPr>
          <p:cNvPr id="8" name="Picture 7">
            <a:extLst>
              <a:ext uri="{FF2B5EF4-FFF2-40B4-BE49-F238E27FC236}">
                <a16:creationId xmlns:a16="http://schemas.microsoft.com/office/drawing/2014/main" id="{2FCB16DC-BF29-E1A8-732D-D4B862CB5E5F}"/>
              </a:ext>
            </a:extLst>
          </p:cNvPr>
          <p:cNvPicPr>
            <a:picLocks noChangeAspect="1"/>
          </p:cNvPicPr>
          <p:nvPr/>
        </p:nvPicPr>
        <p:blipFill>
          <a:blip r:embed="rId4"/>
          <a:stretch>
            <a:fillRect/>
          </a:stretch>
        </p:blipFill>
        <p:spPr>
          <a:xfrm>
            <a:off x="6012673" y="913440"/>
            <a:ext cx="2760471" cy="2246315"/>
          </a:xfrm>
          <a:prstGeom prst="rect">
            <a:avLst/>
          </a:prstGeom>
        </p:spPr>
      </p:pic>
      <p:pic>
        <p:nvPicPr>
          <p:cNvPr id="11" name="Picture 10">
            <a:extLst>
              <a:ext uri="{FF2B5EF4-FFF2-40B4-BE49-F238E27FC236}">
                <a16:creationId xmlns:a16="http://schemas.microsoft.com/office/drawing/2014/main" id="{42FE141C-C5AB-9018-D687-DA8A38A67D65}"/>
              </a:ext>
            </a:extLst>
          </p:cNvPr>
          <p:cNvPicPr>
            <a:picLocks noChangeAspect="1"/>
          </p:cNvPicPr>
          <p:nvPr/>
        </p:nvPicPr>
        <p:blipFill>
          <a:blip r:embed="rId5"/>
          <a:stretch>
            <a:fillRect/>
          </a:stretch>
        </p:blipFill>
        <p:spPr>
          <a:xfrm>
            <a:off x="6295546" y="3048776"/>
            <a:ext cx="2421026" cy="1958582"/>
          </a:xfrm>
          <a:prstGeom prst="rect">
            <a:avLst/>
          </a:prstGeom>
        </p:spPr>
      </p:pic>
      <p:pic>
        <p:nvPicPr>
          <p:cNvPr id="13" name="Picture 12">
            <a:extLst>
              <a:ext uri="{FF2B5EF4-FFF2-40B4-BE49-F238E27FC236}">
                <a16:creationId xmlns:a16="http://schemas.microsoft.com/office/drawing/2014/main" id="{0F6646A7-1624-868C-A04B-D2ADE29BD348}"/>
              </a:ext>
            </a:extLst>
          </p:cNvPr>
          <p:cNvPicPr>
            <a:picLocks noChangeAspect="1"/>
          </p:cNvPicPr>
          <p:nvPr/>
        </p:nvPicPr>
        <p:blipFill>
          <a:blip r:embed="rId6"/>
          <a:stretch>
            <a:fillRect/>
          </a:stretch>
        </p:blipFill>
        <p:spPr>
          <a:xfrm>
            <a:off x="202549" y="2900069"/>
            <a:ext cx="2342085" cy="2107289"/>
          </a:xfrm>
          <a:prstGeom prst="rect">
            <a:avLst/>
          </a:prstGeom>
        </p:spPr>
      </p:pic>
    </p:spTree>
    <p:extLst>
      <p:ext uri="{BB962C8B-B14F-4D97-AF65-F5344CB8AC3E}">
        <p14:creationId xmlns:p14="http://schemas.microsoft.com/office/powerpoint/2010/main" val="363203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1974D2"/>
                </a:solidFill>
              </a:rPr>
              <a:t>Neural Network with Adam Optimizer &amp; Dropout (.5)</a:t>
            </a: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endParaRPr sz="1400" dirty="0">
              <a:solidFill>
                <a:schemeClr val="dk1"/>
              </a:solidFill>
            </a:endParaRPr>
          </a:p>
        </p:txBody>
      </p:sp>
      <p:pic>
        <p:nvPicPr>
          <p:cNvPr id="3" name="Picture 2">
            <a:extLst>
              <a:ext uri="{FF2B5EF4-FFF2-40B4-BE49-F238E27FC236}">
                <a16:creationId xmlns:a16="http://schemas.microsoft.com/office/drawing/2014/main" id="{E76F010E-5B4F-EFF7-C2A2-D521879D1D3A}"/>
              </a:ext>
            </a:extLst>
          </p:cNvPr>
          <p:cNvPicPr>
            <a:picLocks noChangeAspect="1"/>
          </p:cNvPicPr>
          <p:nvPr/>
        </p:nvPicPr>
        <p:blipFill>
          <a:blip r:embed="rId3"/>
          <a:stretch>
            <a:fillRect/>
          </a:stretch>
        </p:blipFill>
        <p:spPr>
          <a:xfrm>
            <a:off x="202550" y="861975"/>
            <a:ext cx="2733464" cy="2114463"/>
          </a:xfrm>
          <a:prstGeom prst="rect">
            <a:avLst/>
          </a:prstGeom>
        </p:spPr>
      </p:pic>
      <p:pic>
        <p:nvPicPr>
          <p:cNvPr id="6" name="Picture 5">
            <a:extLst>
              <a:ext uri="{FF2B5EF4-FFF2-40B4-BE49-F238E27FC236}">
                <a16:creationId xmlns:a16="http://schemas.microsoft.com/office/drawing/2014/main" id="{D9D81C9D-4BC3-CC8B-1C99-B2270A035B5A}"/>
              </a:ext>
            </a:extLst>
          </p:cNvPr>
          <p:cNvPicPr>
            <a:picLocks noChangeAspect="1"/>
          </p:cNvPicPr>
          <p:nvPr/>
        </p:nvPicPr>
        <p:blipFill>
          <a:blip r:embed="rId4"/>
          <a:stretch>
            <a:fillRect/>
          </a:stretch>
        </p:blipFill>
        <p:spPr>
          <a:xfrm>
            <a:off x="5989686" y="793542"/>
            <a:ext cx="2733464" cy="2117472"/>
          </a:xfrm>
          <a:prstGeom prst="rect">
            <a:avLst/>
          </a:prstGeom>
        </p:spPr>
      </p:pic>
      <p:pic>
        <p:nvPicPr>
          <p:cNvPr id="9" name="Picture 8">
            <a:extLst>
              <a:ext uri="{FF2B5EF4-FFF2-40B4-BE49-F238E27FC236}">
                <a16:creationId xmlns:a16="http://schemas.microsoft.com/office/drawing/2014/main" id="{B3B34F63-36A1-6F70-8120-032D636615C5}"/>
              </a:ext>
            </a:extLst>
          </p:cNvPr>
          <p:cNvPicPr>
            <a:picLocks noChangeAspect="1"/>
          </p:cNvPicPr>
          <p:nvPr/>
        </p:nvPicPr>
        <p:blipFill>
          <a:blip r:embed="rId5"/>
          <a:stretch>
            <a:fillRect/>
          </a:stretch>
        </p:blipFill>
        <p:spPr>
          <a:xfrm>
            <a:off x="6207988" y="2911014"/>
            <a:ext cx="2475126" cy="1979199"/>
          </a:xfrm>
          <a:prstGeom prst="rect">
            <a:avLst/>
          </a:prstGeom>
        </p:spPr>
      </p:pic>
      <p:pic>
        <p:nvPicPr>
          <p:cNvPr id="12" name="Picture 11">
            <a:extLst>
              <a:ext uri="{FF2B5EF4-FFF2-40B4-BE49-F238E27FC236}">
                <a16:creationId xmlns:a16="http://schemas.microsoft.com/office/drawing/2014/main" id="{308E8B54-CB6B-2C66-EAC4-01F970B41AA9}"/>
              </a:ext>
            </a:extLst>
          </p:cNvPr>
          <p:cNvPicPr>
            <a:picLocks noChangeAspect="1"/>
          </p:cNvPicPr>
          <p:nvPr/>
        </p:nvPicPr>
        <p:blipFill>
          <a:blip r:embed="rId6"/>
          <a:stretch>
            <a:fillRect/>
          </a:stretch>
        </p:blipFill>
        <p:spPr>
          <a:xfrm>
            <a:off x="53314" y="2927801"/>
            <a:ext cx="2475126" cy="2213670"/>
          </a:xfrm>
          <a:prstGeom prst="rect">
            <a:avLst/>
          </a:prstGeom>
        </p:spPr>
      </p:pic>
    </p:spTree>
    <p:extLst>
      <p:ext uri="{BB962C8B-B14F-4D97-AF65-F5344CB8AC3E}">
        <p14:creationId xmlns:p14="http://schemas.microsoft.com/office/powerpoint/2010/main" val="158898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1974D2"/>
                </a:solidFill>
              </a:rPr>
              <a:t>Neural Network with SMOTE balanced data &amp; SGD</a:t>
            </a: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endParaRPr sz="1400" dirty="0">
              <a:solidFill>
                <a:schemeClr val="dk1"/>
              </a:solidFill>
            </a:endParaRPr>
          </a:p>
        </p:txBody>
      </p:sp>
      <p:pic>
        <p:nvPicPr>
          <p:cNvPr id="4" name="Picture 3">
            <a:extLst>
              <a:ext uri="{FF2B5EF4-FFF2-40B4-BE49-F238E27FC236}">
                <a16:creationId xmlns:a16="http://schemas.microsoft.com/office/drawing/2014/main" id="{0E5D400C-A79E-ADA8-9BCC-05FB8B342DBC}"/>
              </a:ext>
            </a:extLst>
          </p:cNvPr>
          <p:cNvPicPr>
            <a:picLocks noChangeAspect="1"/>
          </p:cNvPicPr>
          <p:nvPr/>
        </p:nvPicPr>
        <p:blipFill>
          <a:blip r:embed="rId3"/>
          <a:stretch>
            <a:fillRect/>
          </a:stretch>
        </p:blipFill>
        <p:spPr>
          <a:xfrm>
            <a:off x="202550" y="861219"/>
            <a:ext cx="2842769" cy="1710531"/>
          </a:xfrm>
          <a:prstGeom prst="rect">
            <a:avLst/>
          </a:prstGeom>
        </p:spPr>
      </p:pic>
      <p:pic>
        <p:nvPicPr>
          <p:cNvPr id="7" name="Picture 6">
            <a:extLst>
              <a:ext uri="{FF2B5EF4-FFF2-40B4-BE49-F238E27FC236}">
                <a16:creationId xmlns:a16="http://schemas.microsoft.com/office/drawing/2014/main" id="{37D74DDF-1228-B958-3D2D-D1944A7D4A97}"/>
              </a:ext>
            </a:extLst>
          </p:cNvPr>
          <p:cNvPicPr>
            <a:picLocks noChangeAspect="1"/>
          </p:cNvPicPr>
          <p:nvPr/>
        </p:nvPicPr>
        <p:blipFill>
          <a:blip r:embed="rId4"/>
          <a:stretch>
            <a:fillRect/>
          </a:stretch>
        </p:blipFill>
        <p:spPr>
          <a:xfrm>
            <a:off x="6433692" y="2715375"/>
            <a:ext cx="2398658" cy="1975094"/>
          </a:xfrm>
          <a:prstGeom prst="rect">
            <a:avLst/>
          </a:prstGeom>
        </p:spPr>
      </p:pic>
      <p:pic>
        <p:nvPicPr>
          <p:cNvPr id="10" name="Picture 9">
            <a:extLst>
              <a:ext uri="{FF2B5EF4-FFF2-40B4-BE49-F238E27FC236}">
                <a16:creationId xmlns:a16="http://schemas.microsoft.com/office/drawing/2014/main" id="{E78ABF0F-6A05-2694-F92A-8B6C381147AB}"/>
              </a:ext>
            </a:extLst>
          </p:cNvPr>
          <p:cNvPicPr>
            <a:picLocks noChangeAspect="1"/>
          </p:cNvPicPr>
          <p:nvPr/>
        </p:nvPicPr>
        <p:blipFill>
          <a:blip r:embed="rId5"/>
          <a:stretch>
            <a:fillRect/>
          </a:stretch>
        </p:blipFill>
        <p:spPr>
          <a:xfrm>
            <a:off x="6324492" y="784524"/>
            <a:ext cx="2398658" cy="1864681"/>
          </a:xfrm>
          <a:prstGeom prst="rect">
            <a:avLst/>
          </a:prstGeom>
        </p:spPr>
      </p:pic>
      <p:pic>
        <p:nvPicPr>
          <p:cNvPr id="13" name="Picture 12">
            <a:extLst>
              <a:ext uri="{FF2B5EF4-FFF2-40B4-BE49-F238E27FC236}">
                <a16:creationId xmlns:a16="http://schemas.microsoft.com/office/drawing/2014/main" id="{DC4A69A6-B63C-F70E-9BE0-35A729E5C035}"/>
              </a:ext>
            </a:extLst>
          </p:cNvPr>
          <p:cNvPicPr>
            <a:picLocks noChangeAspect="1"/>
          </p:cNvPicPr>
          <p:nvPr/>
        </p:nvPicPr>
        <p:blipFill>
          <a:blip r:embed="rId6"/>
          <a:stretch>
            <a:fillRect/>
          </a:stretch>
        </p:blipFill>
        <p:spPr>
          <a:xfrm>
            <a:off x="202550" y="2571750"/>
            <a:ext cx="2755089" cy="2433662"/>
          </a:xfrm>
          <a:prstGeom prst="rect">
            <a:avLst/>
          </a:prstGeom>
        </p:spPr>
      </p:pic>
    </p:spTree>
    <p:extLst>
      <p:ext uri="{BB962C8B-B14F-4D97-AF65-F5344CB8AC3E}">
        <p14:creationId xmlns:p14="http://schemas.microsoft.com/office/powerpoint/2010/main" val="2355802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1974D2"/>
                </a:solidFill>
              </a:rPr>
              <a:t>Neural Network with SMOTE balanced data &amp; Adam optimizer</a:t>
            </a: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endParaRPr sz="1400" dirty="0">
              <a:solidFill>
                <a:schemeClr val="dk1"/>
              </a:solidFill>
            </a:endParaRPr>
          </a:p>
        </p:txBody>
      </p:sp>
      <p:pic>
        <p:nvPicPr>
          <p:cNvPr id="3" name="Picture 2">
            <a:extLst>
              <a:ext uri="{FF2B5EF4-FFF2-40B4-BE49-F238E27FC236}">
                <a16:creationId xmlns:a16="http://schemas.microsoft.com/office/drawing/2014/main" id="{BDEE3C60-E171-F00D-EFF6-62611C5051B1}"/>
              </a:ext>
            </a:extLst>
          </p:cNvPr>
          <p:cNvPicPr>
            <a:picLocks noChangeAspect="1"/>
          </p:cNvPicPr>
          <p:nvPr/>
        </p:nvPicPr>
        <p:blipFill>
          <a:blip r:embed="rId3"/>
          <a:stretch>
            <a:fillRect/>
          </a:stretch>
        </p:blipFill>
        <p:spPr>
          <a:xfrm>
            <a:off x="202550" y="915212"/>
            <a:ext cx="3816863" cy="2270697"/>
          </a:xfrm>
          <a:prstGeom prst="rect">
            <a:avLst/>
          </a:prstGeom>
        </p:spPr>
      </p:pic>
      <p:pic>
        <p:nvPicPr>
          <p:cNvPr id="6" name="Picture 5">
            <a:extLst>
              <a:ext uri="{FF2B5EF4-FFF2-40B4-BE49-F238E27FC236}">
                <a16:creationId xmlns:a16="http://schemas.microsoft.com/office/drawing/2014/main" id="{46B61405-7197-F867-002B-13CC60FA0B37}"/>
              </a:ext>
            </a:extLst>
          </p:cNvPr>
          <p:cNvPicPr>
            <a:picLocks noChangeAspect="1"/>
          </p:cNvPicPr>
          <p:nvPr/>
        </p:nvPicPr>
        <p:blipFill>
          <a:blip r:embed="rId4"/>
          <a:stretch>
            <a:fillRect/>
          </a:stretch>
        </p:blipFill>
        <p:spPr>
          <a:xfrm>
            <a:off x="6176869" y="915212"/>
            <a:ext cx="2676130" cy="2121262"/>
          </a:xfrm>
          <a:prstGeom prst="rect">
            <a:avLst/>
          </a:prstGeom>
        </p:spPr>
      </p:pic>
      <p:pic>
        <p:nvPicPr>
          <p:cNvPr id="9" name="Picture 8">
            <a:extLst>
              <a:ext uri="{FF2B5EF4-FFF2-40B4-BE49-F238E27FC236}">
                <a16:creationId xmlns:a16="http://schemas.microsoft.com/office/drawing/2014/main" id="{0B4360D4-E561-FE24-C129-F5841CB8354E}"/>
              </a:ext>
            </a:extLst>
          </p:cNvPr>
          <p:cNvPicPr>
            <a:picLocks noChangeAspect="1"/>
          </p:cNvPicPr>
          <p:nvPr/>
        </p:nvPicPr>
        <p:blipFill>
          <a:blip r:embed="rId5"/>
          <a:stretch>
            <a:fillRect/>
          </a:stretch>
        </p:blipFill>
        <p:spPr>
          <a:xfrm>
            <a:off x="6171130" y="3020209"/>
            <a:ext cx="2661220" cy="2121262"/>
          </a:xfrm>
          <a:prstGeom prst="rect">
            <a:avLst/>
          </a:prstGeom>
        </p:spPr>
      </p:pic>
      <p:pic>
        <p:nvPicPr>
          <p:cNvPr id="12" name="Picture 11">
            <a:extLst>
              <a:ext uri="{FF2B5EF4-FFF2-40B4-BE49-F238E27FC236}">
                <a16:creationId xmlns:a16="http://schemas.microsoft.com/office/drawing/2014/main" id="{FF45A877-C989-8A69-82E2-49E06ED1130F}"/>
              </a:ext>
            </a:extLst>
          </p:cNvPr>
          <p:cNvPicPr>
            <a:picLocks noChangeAspect="1"/>
          </p:cNvPicPr>
          <p:nvPr/>
        </p:nvPicPr>
        <p:blipFill>
          <a:blip r:embed="rId6"/>
          <a:stretch>
            <a:fillRect/>
          </a:stretch>
        </p:blipFill>
        <p:spPr>
          <a:xfrm>
            <a:off x="202550" y="3185909"/>
            <a:ext cx="2635463" cy="1887632"/>
          </a:xfrm>
          <a:prstGeom prst="rect">
            <a:avLst/>
          </a:prstGeom>
        </p:spPr>
      </p:pic>
    </p:spTree>
    <p:extLst>
      <p:ext uri="{BB962C8B-B14F-4D97-AF65-F5344CB8AC3E}">
        <p14:creationId xmlns:p14="http://schemas.microsoft.com/office/powerpoint/2010/main" val="272460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Executive Summary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Overview and Solution Approach</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Results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Data Preprocessing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Model Performance Summary</a:t>
            </a:r>
            <a:endParaRPr sz="14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Appendix</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1974D2"/>
                </a:solidFill>
              </a:rPr>
              <a:t>Neural Network with SMOTE &amp; Adam w/ dropout (.5)</a:t>
            </a: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endParaRPr sz="1400" dirty="0">
              <a:solidFill>
                <a:schemeClr val="dk1"/>
              </a:solidFill>
            </a:endParaRPr>
          </a:p>
        </p:txBody>
      </p:sp>
      <p:pic>
        <p:nvPicPr>
          <p:cNvPr id="4" name="Picture 3">
            <a:extLst>
              <a:ext uri="{FF2B5EF4-FFF2-40B4-BE49-F238E27FC236}">
                <a16:creationId xmlns:a16="http://schemas.microsoft.com/office/drawing/2014/main" id="{BA974415-BD70-C245-A22B-5A3246DB45B3}"/>
              </a:ext>
            </a:extLst>
          </p:cNvPr>
          <p:cNvPicPr>
            <a:picLocks noChangeAspect="1"/>
          </p:cNvPicPr>
          <p:nvPr/>
        </p:nvPicPr>
        <p:blipFill>
          <a:blip r:embed="rId3"/>
          <a:stretch>
            <a:fillRect/>
          </a:stretch>
        </p:blipFill>
        <p:spPr>
          <a:xfrm>
            <a:off x="202550" y="861975"/>
            <a:ext cx="3039626" cy="2056218"/>
          </a:xfrm>
          <a:prstGeom prst="rect">
            <a:avLst/>
          </a:prstGeom>
        </p:spPr>
      </p:pic>
      <p:pic>
        <p:nvPicPr>
          <p:cNvPr id="7" name="Picture 6">
            <a:extLst>
              <a:ext uri="{FF2B5EF4-FFF2-40B4-BE49-F238E27FC236}">
                <a16:creationId xmlns:a16="http://schemas.microsoft.com/office/drawing/2014/main" id="{1EA49F8F-2013-CA0A-5508-F509CF9481D6}"/>
              </a:ext>
            </a:extLst>
          </p:cNvPr>
          <p:cNvPicPr>
            <a:picLocks noChangeAspect="1"/>
          </p:cNvPicPr>
          <p:nvPr/>
        </p:nvPicPr>
        <p:blipFill>
          <a:blip r:embed="rId4"/>
          <a:stretch>
            <a:fillRect/>
          </a:stretch>
        </p:blipFill>
        <p:spPr>
          <a:xfrm>
            <a:off x="6407378" y="772767"/>
            <a:ext cx="2424972" cy="1942609"/>
          </a:xfrm>
          <a:prstGeom prst="rect">
            <a:avLst/>
          </a:prstGeom>
        </p:spPr>
      </p:pic>
      <p:pic>
        <p:nvPicPr>
          <p:cNvPr id="10" name="Picture 9">
            <a:extLst>
              <a:ext uri="{FF2B5EF4-FFF2-40B4-BE49-F238E27FC236}">
                <a16:creationId xmlns:a16="http://schemas.microsoft.com/office/drawing/2014/main" id="{6F30793D-5168-CE55-4460-86EDC8965481}"/>
              </a:ext>
            </a:extLst>
          </p:cNvPr>
          <p:cNvPicPr>
            <a:picLocks noChangeAspect="1"/>
          </p:cNvPicPr>
          <p:nvPr/>
        </p:nvPicPr>
        <p:blipFill>
          <a:blip r:embed="rId5"/>
          <a:stretch>
            <a:fillRect/>
          </a:stretch>
        </p:blipFill>
        <p:spPr>
          <a:xfrm>
            <a:off x="6362607" y="2720106"/>
            <a:ext cx="2360543" cy="1848669"/>
          </a:xfrm>
          <a:prstGeom prst="rect">
            <a:avLst/>
          </a:prstGeom>
        </p:spPr>
      </p:pic>
      <p:pic>
        <p:nvPicPr>
          <p:cNvPr id="13" name="Picture 12">
            <a:extLst>
              <a:ext uri="{FF2B5EF4-FFF2-40B4-BE49-F238E27FC236}">
                <a16:creationId xmlns:a16="http://schemas.microsoft.com/office/drawing/2014/main" id="{271DFF31-8144-6ADA-D163-FD9FA321667A}"/>
              </a:ext>
            </a:extLst>
          </p:cNvPr>
          <p:cNvPicPr>
            <a:picLocks noChangeAspect="1"/>
          </p:cNvPicPr>
          <p:nvPr/>
        </p:nvPicPr>
        <p:blipFill>
          <a:blip r:embed="rId6"/>
          <a:stretch>
            <a:fillRect/>
          </a:stretch>
        </p:blipFill>
        <p:spPr>
          <a:xfrm>
            <a:off x="202550" y="3038623"/>
            <a:ext cx="2423798" cy="2104877"/>
          </a:xfrm>
          <a:prstGeom prst="rect">
            <a:avLst/>
          </a:prstGeom>
        </p:spPr>
      </p:pic>
    </p:spTree>
    <p:extLst>
      <p:ext uri="{BB962C8B-B14F-4D97-AF65-F5344CB8AC3E}">
        <p14:creationId xmlns:p14="http://schemas.microsoft.com/office/powerpoint/2010/main" val="108978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6" name="Google Shape;176;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119" name="Google Shape;119;g10e9006cb6c_1_2"/>
          <p:cNvSpPr txBox="1">
            <a:spLocks noGrp="1"/>
          </p:cNvSpPr>
          <p:nvPr>
            <p:ph type="body" idx="1"/>
          </p:nvPr>
        </p:nvSpPr>
        <p:spPr>
          <a:xfrm>
            <a:off x="202550" y="677780"/>
            <a:ext cx="8629800" cy="941809"/>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050" dirty="0">
                <a:solidFill>
                  <a:srgbClr val="000000"/>
                </a:solidFill>
              </a:rPr>
              <a:t>The goal of the project was to build 6 different neural networks using different methods of class balancing, weight optimizers, a the dropout method and see which would work better. Our results are below:</a:t>
            </a:r>
          </a:p>
          <a:p>
            <a:pPr marL="457200" lvl="0" indent="-317500" algn="l" rtl="0">
              <a:lnSpc>
                <a:spcPct val="115000"/>
              </a:lnSpc>
              <a:spcBef>
                <a:spcPts val="1000"/>
              </a:spcBef>
              <a:spcAft>
                <a:spcPts val="1000"/>
              </a:spcAft>
              <a:buClr>
                <a:srgbClr val="000000"/>
              </a:buClr>
              <a:buSzPts val="1400"/>
              <a:buChar char="●"/>
            </a:pPr>
            <a:endParaRPr sz="1400" dirty="0">
              <a:solidFill>
                <a:srgbClr val="000000"/>
              </a:solidFill>
            </a:endParaRPr>
          </a:p>
        </p:txBody>
      </p:sp>
      <p:pic>
        <p:nvPicPr>
          <p:cNvPr id="2" name="Picture 1">
            <a:extLst>
              <a:ext uri="{FF2B5EF4-FFF2-40B4-BE49-F238E27FC236}">
                <a16:creationId xmlns:a16="http://schemas.microsoft.com/office/drawing/2014/main" id="{4F8FA1F9-7C46-B7FD-8617-87D85015FC35}"/>
              </a:ext>
            </a:extLst>
          </p:cNvPr>
          <p:cNvPicPr>
            <a:picLocks noChangeAspect="1"/>
          </p:cNvPicPr>
          <p:nvPr/>
        </p:nvPicPr>
        <p:blipFill>
          <a:blip r:embed="rId3"/>
          <a:stretch>
            <a:fillRect/>
          </a:stretch>
        </p:blipFill>
        <p:spPr>
          <a:xfrm>
            <a:off x="513088" y="1442057"/>
            <a:ext cx="2468809" cy="1939779"/>
          </a:xfrm>
          <a:prstGeom prst="rect">
            <a:avLst/>
          </a:prstGeom>
        </p:spPr>
      </p:pic>
      <p:pic>
        <p:nvPicPr>
          <p:cNvPr id="3" name="Picture 2">
            <a:extLst>
              <a:ext uri="{FF2B5EF4-FFF2-40B4-BE49-F238E27FC236}">
                <a16:creationId xmlns:a16="http://schemas.microsoft.com/office/drawing/2014/main" id="{5D93D823-939D-CFE4-BCAC-34A74A42A4F6}"/>
              </a:ext>
            </a:extLst>
          </p:cNvPr>
          <p:cNvPicPr>
            <a:picLocks noChangeAspect="1"/>
          </p:cNvPicPr>
          <p:nvPr/>
        </p:nvPicPr>
        <p:blipFill>
          <a:blip r:embed="rId4"/>
          <a:stretch>
            <a:fillRect/>
          </a:stretch>
        </p:blipFill>
        <p:spPr>
          <a:xfrm>
            <a:off x="2981552" y="1392902"/>
            <a:ext cx="2524609" cy="1957189"/>
          </a:xfrm>
          <a:prstGeom prst="rect">
            <a:avLst/>
          </a:prstGeom>
        </p:spPr>
      </p:pic>
      <p:pic>
        <p:nvPicPr>
          <p:cNvPr id="4" name="Picture 3">
            <a:extLst>
              <a:ext uri="{FF2B5EF4-FFF2-40B4-BE49-F238E27FC236}">
                <a16:creationId xmlns:a16="http://schemas.microsoft.com/office/drawing/2014/main" id="{19A7A855-7BBF-3C1B-3CB8-FA307531B468}"/>
              </a:ext>
            </a:extLst>
          </p:cNvPr>
          <p:cNvPicPr>
            <a:picLocks noChangeAspect="1"/>
          </p:cNvPicPr>
          <p:nvPr/>
        </p:nvPicPr>
        <p:blipFill>
          <a:blip r:embed="rId5"/>
          <a:stretch>
            <a:fillRect/>
          </a:stretch>
        </p:blipFill>
        <p:spPr>
          <a:xfrm>
            <a:off x="5714936" y="1565350"/>
            <a:ext cx="2570227" cy="941809"/>
          </a:xfrm>
          <a:prstGeom prst="rect">
            <a:avLst/>
          </a:prstGeom>
        </p:spPr>
      </p:pic>
      <p:sp>
        <p:nvSpPr>
          <p:cNvPr id="6" name="TextBox 5">
            <a:extLst>
              <a:ext uri="{FF2B5EF4-FFF2-40B4-BE49-F238E27FC236}">
                <a16:creationId xmlns:a16="http://schemas.microsoft.com/office/drawing/2014/main" id="{2963FF34-08F1-9FFF-3104-F85A625C4D14}"/>
              </a:ext>
            </a:extLst>
          </p:cNvPr>
          <p:cNvSpPr txBox="1"/>
          <p:nvPr/>
        </p:nvSpPr>
        <p:spPr>
          <a:xfrm>
            <a:off x="202550" y="3419541"/>
            <a:ext cx="8202476" cy="1652055"/>
          </a:xfrm>
          <a:prstGeom prst="rect">
            <a:avLst/>
          </a:prstGeom>
          <a:noFill/>
        </p:spPr>
        <p:txBody>
          <a:bodyPr wrap="square">
            <a:spAutoFit/>
          </a:bodyPr>
          <a:lstStyle/>
          <a:p>
            <a:pPr marL="457200" lvl="0" indent="-317500" algn="l" rtl="0">
              <a:lnSpc>
                <a:spcPct val="115000"/>
              </a:lnSpc>
              <a:spcBef>
                <a:spcPts val="1000"/>
              </a:spcBef>
              <a:spcAft>
                <a:spcPts val="1000"/>
              </a:spcAft>
              <a:buClr>
                <a:srgbClr val="000000"/>
              </a:buClr>
              <a:buSzPts val="1400"/>
              <a:buChar char="●"/>
            </a:pPr>
            <a:r>
              <a:rPr lang="en" sz="1000" dirty="0">
                <a:solidFill>
                  <a:srgbClr val="000000"/>
                </a:solidFill>
              </a:rPr>
              <a:t>Based on these scores, we would recommend deployment of the Neural network with Smote class balancing and the Adam optimizer for weights to predict which customers will churn and which will not.</a:t>
            </a:r>
          </a:p>
          <a:p>
            <a:pPr marL="457200" lvl="0" indent="-317500" algn="l" rtl="0">
              <a:lnSpc>
                <a:spcPct val="115000"/>
              </a:lnSpc>
              <a:spcBef>
                <a:spcPts val="1000"/>
              </a:spcBef>
              <a:spcAft>
                <a:spcPts val="1000"/>
              </a:spcAft>
              <a:buClr>
                <a:srgbClr val="000000"/>
              </a:buClr>
              <a:buSzPts val="1400"/>
              <a:buChar char="●"/>
            </a:pPr>
            <a:r>
              <a:rPr lang="en" sz="1000" dirty="0">
                <a:solidFill>
                  <a:srgbClr val="000000"/>
                </a:solidFill>
              </a:rPr>
              <a:t>It produced the highest recall score among training/validation and then as well on unseen testing data. Further tinkering with hyperparameters – adding more nodes per player, or an additional layer, might be recommended to finer tune performance.</a:t>
            </a:r>
          </a:p>
          <a:p>
            <a:pPr marL="457200" lvl="0" indent="-317500" algn="l" rtl="0">
              <a:lnSpc>
                <a:spcPct val="115000"/>
              </a:lnSpc>
              <a:spcBef>
                <a:spcPts val="1000"/>
              </a:spcBef>
              <a:spcAft>
                <a:spcPts val="1000"/>
              </a:spcAft>
              <a:buClr>
                <a:srgbClr val="000000"/>
              </a:buClr>
              <a:buSzPts val="1400"/>
              <a:buChar char="●"/>
            </a:pPr>
            <a:r>
              <a:rPr lang="en" sz="1000" dirty="0"/>
              <a:t>We can then run this network on unseen test data and target those that we believe will churn in the next 6 months with special promotions or incentives to stay with the bank.</a:t>
            </a:r>
            <a:endParaRPr lang="en" sz="10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200" b="0" i="0" dirty="0">
                <a:solidFill>
                  <a:srgbClr val="212121"/>
                </a:solidFill>
                <a:effectLst/>
                <a:highlight>
                  <a:srgbClr val="FFFFFF"/>
                </a:highlight>
                <a:latin typeface="Roboto" panose="02000000000000000000" pitchFamily="2" charset="0"/>
              </a:rPr>
              <a:t>Businesses like banks that provide service have to worry about the problem of 'Customer Churn' i.e. customers leaving and joining another service provider. It is important to understand which aspects of the service influence a customer's decision in this regard. Management can concentrate efforts on the improvement of service, keeping in mind these priorities</a:t>
            </a:r>
            <a:r>
              <a:rPr lang="en-US" sz="1600" b="0" i="0" dirty="0">
                <a:solidFill>
                  <a:srgbClr val="212121"/>
                </a:solidFill>
                <a:effectLst/>
                <a:highlight>
                  <a:srgbClr val="FFFFFF"/>
                </a:highlight>
                <a:latin typeface="Roboto" panose="02000000000000000000" pitchFamily="2" charset="0"/>
              </a:rPr>
              <a:t>.</a:t>
            </a:r>
          </a:p>
          <a:p>
            <a:pPr marL="457200" lvl="0" indent="-317500" algn="l" rtl="0">
              <a:lnSpc>
                <a:spcPct val="115000"/>
              </a:lnSpc>
              <a:spcBef>
                <a:spcPts val="1000"/>
              </a:spcBef>
              <a:spcAft>
                <a:spcPts val="0"/>
              </a:spcAft>
              <a:buClr>
                <a:srgbClr val="000000"/>
              </a:buClr>
              <a:buSzPts val="1400"/>
              <a:buChar char="●"/>
            </a:pPr>
            <a:r>
              <a:rPr lang="en-US" sz="1200" b="0" i="0" dirty="0">
                <a:solidFill>
                  <a:srgbClr val="212121"/>
                </a:solidFill>
                <a:effectLst/>
                <a:highlight>
                  <a:srgbClr val="FFFFFF"/>
                </a:highlight>
                <a:latin typeface="Roboto" panose="02000000000000000000" pitchFamily="2" charset="0"/>
              </a:rPr>
              <a:t>You as a Data scientist with the bank need to build a neural network-based classifier that can determine whether a customer will leave the bank or not in the next 6 months.</a:t>
            </a:r>
            <a:endParaRPr lang="en-US" sz="1050" dirty="0">
              <a:solidFill>
                <a:srgbClr val="212121"/>
              </a:solidFill>
              <a:highlight>
                <a:srgbClr val="FFFFFF"/>
              </a:highlight>
              <a:latin typeface="Roboto" panose="02000000000000000000" pitchFamily="2" charset="0"/>
            </a:endParaRPr>
          </a:p>
          <a:p>
            <a:pPr marL="457200" lvl="0" indent="-317500" algn="l" rtl="0">
              <a:lnSpc>
                <a:spcPct val="115000"/>
              </a:lnSpc>
              <a:spcBef>
                <a:spcPts val="1000"/>
              </a:spcBef>
              <a:spcAft>
                <a:spcPts val="0"/>
              </a:spcAft>
              <a:buClr>
                <a:srgbClr val="000000"/>
              </a:buClr>
              <a:buSzPts val="1400"/>
              <a:buChar char="●"/>
            </a:pPr>
            <a:endParaRPr lang="en-US" sz="1200" dirty="0">
              <a:solidFill>
                <a:srgbClr val="212121"/>
              </a:solidFill>
              <a:highlight>
                <a:srgbClr val="FFFFFF"/>
              </a:highlight>
              <a:latin typeface="Roboto" panose="02000000000000000000" pitchFamily="2" charset="0"/>
            </a:endParaRPr>
          </a:p>
          <a:p>
            <a:pPr marL="457200" lvl="0" indent="-317500" algn="l" rtl="0">
              <a:lnSpc>
                <a:spcPct val="115000"/>
              </a:lnSpc>
              <a:spcBef>
                <a:spcPts val="1000"/>
              </a:spcBef>
              <a:spcAft>
                <a:spcPts val="0"/>
              </a:spcAft>
              <a:buClr>
                <a:srgbClr val="000000"/>
              </a:buClr>
              <a:buSzPts val="1400"/>
              <a:buChar char="●"/>
            </a:pPr>
            <a:r>
              <a:rPr lang="en-US" sz="1200" dirty="0">
                <a:solidFill>
                  <a:srgbClr val="212121"/>
                </a:solidFill>
                <a:highlight>
                  <a:srgbClr val="FFFFFF"/>
                </a:highlight>
                <a:latin typeface="Roboto" panose="02000000000000000000" pitchFamily="2" charset="0"/>
              </a:rPr>
              <a:t>We will build a neural network that will predict if a customer is likely to churn in the next 6 months starting with a SGD as an optimizer. We will then try and improve the model by using Adam as an optimizer, Adam with the dropout technique. After building these 3 networks, we will balance the sample data using SMOTE (to oversample the minority class) and build them all again to see the potential performance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 Dataset Information</a:t>
            </a:r>
            <a:endParaRPr dirty="0">
              <a:solidFill>
                <a:srgbClr val="1974D2"/>
              </a:solidFill>
            </a:endParaRPr>
          </a:p>
        </p:txBody>
      </p:sp>
      <p:sp>
        <p:nvSpPr>
          <p:cNvPr id="3" name="Text Placeholder 2">
            <a:extLst>
              <a:ext uri="{FF2B5EF4-FFF2-40B4-BE49-F238E27FC236}">
                <a16:creationId xmlns:a16="http://schemas.microsoft.com/office/drawing/2014/main" id="{082E3263-2E96-4953-C920-68588542117C}"/>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E5040BF6-A0BC-1526-FA50-0E325848FF04}"/>
              </a:ext>
            </a:extLst>
          </p:cNvPr>
          <p:cNvPicPr>
            <a:picLocks noChangeAspect="1"/>
          </p:cNvPicPr>
          <p:nvPr/>
        </p:nvPicPr>
        <p:blipFill>
          <a:blip r:embed="rId3"/>
          <a:stretch>
            <a:fillRect/>
          </a:stretch>
        </p:blipFill>
        <p:spPr>
          <a:xfrm>
            <a:off x="1012670" y="863315"/>
            <a:ext cx="6900360" cy="3990906"/>
          </a:xfrm>
          <a:prstGeom prst="rect">
            <a:avLst/>
          </a:prstGeom>
        </p:spPr>
      </p:pic>
    </p:spTree>
    <p:extLst>
      <p:ext uri="{BB962C8B-B14F-4D97-AF65-F5344CB8AC3E}">
        <p14:creationId xmlns:p14="http://schemas.microsoft.com/office/powerpoint/2010/main" val="39901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Univariate Analysis</a:t>
            </a:r>
            <a:endParaRPr dirty="0">
              <a:solidFill>
                <a:srgbClr val="1974D2"/>
              </a:solidFill>
            </a:endParaRPr>
          </a:p>
        </p:txBody>
      </p:sp>
      <p:sp>
        <p:nvSpPr>
          <p:cNvPr id="131" name="Google Shape;131;g10e9006cb6c_1_7"/>
          <p:cNvSpPr txBox="1">
            <a:spLocks noGrp="1"/>
          </p:cNvSpPr>
          <p:nvPr>
            <p:ph type="body" idx="1"/>
          </p:nvPr>
        </p:nvSpPr>
        <p:spPr>
          <a:xfrm>
            <a:off x="202550" y="3760027"/>
            <a:ext cx="8629800" cy="1094194"/>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200" i="1" dirty="0">
                <a:solidFill>
                  <a:srgbClr val="000000"/>
                </a:solidFill>
              </a:rPr>
              <a:t>In the data set, 79.6% of customers did not churn while 20.4% did. The data set is imbalanced for our target variable. We will balance this using SMOTE in 3 of our 6 NN.</a:t>
            </a:r>
          </a:p>
          <a:p>
            <a:pPr marL="457200" lvl="0" indent="-317500" algn="l" rtl="0">
              <a:lnSpc>
                <a:spcPct val="115000"/>
              </a:lnSpc>
              <a:spcBef>
                <a:spcPts val="0"/>
              </a:spcBef>
              <a:spcAft>
                <a:spcPts val="0"/>
              </a:spcAft>
              <a:buClr>
                <a:srgbClr val="000000"/>
              </a:buClr>
              <a:buSzPts val="1400"/>
              <a:buChar char="●"/>
            </a:pPr>
            <a:r>
              <a:rPr lang="en-US" sz="1200" i="1" dirty="0">
                <a:solidFill>
                  <a:srgbClr val="000000"/>
                </a:solidFill>
              </a:rPr>
              <a:t>The data set is roughly balanced by gender, with slightly more males</a:t>
            </a:r>
          </a:p>
          <a:p>
            <a:pPr marL="457200" lvl="0" indent="-317500" algn="l" rtl="0">
              <a:lnSpc>
                <a:spcPct val="115000"/>
              </a:lnSpc>
              <a:spcBef>
                <a:spcPts val="0"/>
              </a:spcBef>
              <a:spcAft>
                <a:spcPts val="0"/>
              </a:spcAft>
              <a:buClr>
                <a:srgbClr val="000000"/>
              </a:buClr>
              <a:buSzPts val="1400"/>
              <a:buChar char="●"/>
            </a:pPr>
            <a:r>
              <a:rPr lang="en-US" sz="1200" i="1" dirty="0">
                <a:solidFill>
                  <a:srgbClr val="000000"/>
                </a:solidFill>
              </a:rPr>
              <a:t>A large majority of customers only have 1-2 products from the bank. A very small percentage have 3+</a:t>
            </a:r>
          </a:p>
          <a:p>
            <a:pPr marL="457200" lvl="0" indent="-317500" algn="l" rtl="0">
              <a:lnSpc>
                <a:spcPct val="115000"/>
              </a:lnSpc>
              <a:spcBef>
                <a:spcPts val="0"/>
              </a:spcBef>
              <a:spcAft>
                <a:spcPts val="0"/>
              </a:spcAft>
              <a:buClr>
                <a:srgbClr val="000000"/>
              </a:buClr>
              <a:buSzPts val="1400"/>
              <a:buChar char="●"/>
            </a:pPr>
            <a:r>
              <a:rPr lang="en-US" sz="1200" i="1" dirty="0">
                <a:solidFill>
                  <a:srgbClr val="000000"/>
                </a:solidFill>
              </a:rPr>
              <a:t>70.5% of customers in the data set had credit cards.</a:t>
            </a:r>
          </a:p>
          <a:p>
            <a:pPr marL="457200" lvl="0" indent="-317500" algn="l" rtl="0">
              <a:lnSpc>
                <a:spcPct val="115000"/>
              </a:lnSpc>
              <a:spcBef>
                <a:spcPts val="0"/>
              </a:spcBef>
              <a:spcAft>
                <a:spcPts val="0"/>
              </a:spcAft>
              <a:buClr>
                <a:srgbClr val="000000"/>
              </a:buClr>
              <a:buSzPts val="1400"/>
              <a:buChar char="●"/>
            </a:pPr>
            <a:endParaRPr lang="en-US" sz="1200" i="1" dirty="0">
              <a:solidFill>
                <a:srgbClr val="000000"/>
              </a:solidFill>
            </a:endParaRPr>
          </a:p>
          <a:p>
            <a:pPr marL="457200" lvl="0" indent="-317500" algn="l" rtl="0">
              <a:lnSpc>
                <a:spcPct val="115000"/>
              </a:lnSpc>
              <a:spcBef>
                <a:spcPts val="0"/>
              </a:spcBef>
              <a:spcAft>
                <a:spcPts val="0"/>
              </a:spcAft>
              <a:buClr>
                <a:srgbClr val="000000"/>
              </a:buClr>
              <a:buSzPts val="1400"/>
              <a:buChar char="●"/>
            </a:pPr>
            <a:endParaRPr lang="en-US" sz="1200" i="1" dirty="0">
              <a:solidFill>
                <a:srgbClr val="000000"/>
              </a:solidFill>
            </a:endParaRPr>
          </a:p>
          <a:p>
            <a:pPr marL="457200" lvl="0" indent="-317500" algn="l" rtl="0">
              <a:lnSpc>
                <a:spcPct val="115000"/>
              </a:lnSpc>
              <a:spcBef>
                <a:spcPts val="0"/>
              </a:spcBef>
              <a:spcAft>
                <a:spcPts val="0"/>
              </a:spcAft>
              <a:buClr>
                <a:srgbClr val="000000"/>
              </a:buClr>
              <a:buSzPts val="1400"/>
              <a:buChar char="●"/>
            </a:pPr>
            <a:endParaRPr sz="1200" i="1" dirty="0">
              <a:solidFill>
                <a:srgbClr val="000000"/>
              </a:solidFill>
            </a:endParaRPr>
          </a:p>
        </p:txBody>
      </p:sp>
      <p:pic>
        <p:nvPicPr>
          <p:cNvPr id="3" name="Picture 2">
            <a:extLst>
              <a:ext uri="{FF2B5EF4-FFF2-40B4-BE49-F238E27FC236}">
                <a16:creationId xmlns:a16="http://schemas.microsoft.com/office/drawing/2014/main" id="{E256AD69-EEC0-9899-21AC-E8E340E76E4B}"/>
              </a:ext>
            </a:extLst>
          </p:cNvPr>
          <p:cNvPicPr>
            <a:picLocks noChangeAspect="1"/>
          </p:cNvPicPr>
          <p:nvPr/>
        </p:nvPicPr>
        <p:blipFill>
          <a:blip r:embed="rId3"/>
          <a:stretch>
            <a:fillRect/>
          </a:stretch>
        </p:blipFill>
        <p:spPr>
          <a:xfrm>
            <a:off x="249981" y="861975"/>
            <a:ext cx="1915969" cy="2898053"/>
          </a:xfrm>
          <a:prstGeom prst="rect">
            <a:avLst/>
          </a:prstGeom>
        </p:spPr>
      </p:pic>
      <p:pic>
        <p:nvPicPr>
          <p:cNvPr id="5" name="Picture 4">
            <a:extLst>
              <a:ext uri="{FF2B5EF4-FFF2-40B4-BE49-F238E27FC236}">
                <a16:creationId xmlns:a16="http://schemas.microsoft.com/office/drawing/2014/main" id="{2C02DF80-A671-7AE3-AC78-C25D5957905D}"/>
              </a:ext>
            </a:extLst>
          </p:cNvPr>
          <p:cNvPicPr>
            <a:picLocks noChangeAspect="1"/>
          </p:cNvPicPr>
          <p:nvPr/>
        </p:nvPicPr>
        <p:blipFill>
          <a:blip r:embed="rId4"/>
          <a:stretch>
            <a:fillRect/>
          </a:stretch>
        </p:blipFill>
        <p:spPr>
          <a:xfrm>
            <a:off x="2213381" y="861975"/>
            <a:ext cx="1634993" cy="2838102"/>
          </a:xfrm>
          <a:prstGeom prst="rect">
            <a:avLst/>
          </a:prstGeom>
        </p:spPr>
      </p:pic>
      <p:pic>
        <p:nvPicPr>
          <p:cNvPr id="7" name="Picture 6">
            <a:extLst>
              <a:ext uri="{FF2B5EF4-FFF2-40B4-BE49-F238E27FC236}">
                <a16:creationId xmlns:a16="http://schemas.microsoft.com/office/drawing/2014/main" id="{EBB63452-084B-AFB0-592A-F91EC8A3C05D}"/>
              </a:ext>
            </a:extLst>
          </p:cNvPr>
          <p:cNvPicPr>
            <a:picLocks noChangeAspect="1"/>
          </p:cNvPicPr>
          <p:nvPr/>
        </p:nvPicPr>
        <p:blipFill>
          <a:blip r:embed="rId5"/>
          <a:stretch>
            <a:fillRect/>
          </a:stretch>
        </p:blipFill>
        <p:spPr>
          <a:xfrm>
            <a:off x="4186338" y="861975"/>
            <a:ext cx="2744281" cy="2838102"/>
          </a:xfrm>
          <a:prstGeom prst="rect">
            <a:avLst/>
          </a:prstGeom>
        </p:spPr>
      </p:pic>
      <p:pic>
        <p:nvPicPr>
          <p:cNvPr id="9" name="Picture 8">
            <a:extLst>
              <a:ext uri="{FF2B5EF4-FFF2-40B4-BE49-F238E27FC236}">
                <a16:creationId xmlns:a16="http://schemas.microsoft.com/office/drawing/2014/main" id="{C1A37D1E-C465-4251-056E-A37079E00565}"/>
              </a:ext>
            </a:extLst>
          </p:cNvPr>
          <p:cNvPicPr>
            <a:picLocks noChangeAspect="1"/>
          </p:cNvPicPr>
          <p:nvPr/>
        </p:nvPicPr>
        <p:blipFill>
          <a:blip r:embed="rId6"/>
          <a:stretch>
            <a:fillRect/>
          </a:stretch>
        </p:blipFill>
        <p:spPr>
          <a:xfrm>
            <a:off x="7148820" y="861975"/>
            <a:ext cx="1792630" cy="26384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Univariate Analysis - Balance</a:t>
            </a:r>
            <a:endParaRPr dirty="0">
              <a:solidFill>
                <a:srgbClr val="1974D2"/>
              </a:solidFill>
            </a:endParaRPr>
          </a:p>
        </p:txBody>
      </p:sp>
      <p:sp>
        <p:nvSpPr>
          <p:cNvPr id="131" name="Google Shape;131;g10e9006cb6c_1_7"/>
          <p:cNvSpPr txBox="1">
            <a:spLocks noGrp="1"/>
          </p:cNvSpPr>
          <p:nvPr>
            <p:ph type="body" idx="1"/>
          </p:nvPr>
        </p:nvSpPr>
        <p:spPr>
          <a:xfrm>
            <a:off x="202550" y="4104931"/>
            <a:ext cx="8629800" cy="83546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200" i="1" dirty="0">
                <a:solidFill>
                  <a:srgbClr val="000000"/>
                </a:solidFill>
              </a:rPr>
              <a:t>The balance almost looks normally distributed if it weren’t for the very high number of members that have a zero or very small balance close to zero, as seen on the right-most bin in the histogram.</a:t>
            </a:r>
            <a:endParaRPr sz="1200" i="1" dirty="0">
              <a:solidFill>
                <a:srgbClr val="000000"/>
              </a:solidFill>
            </a:endParaRPr>
          </a:p>
        </p:txBody>
      </p:sp>
      <p:pic>
        <p:nvPicPr>
          <p:cNvPr id="3" name="Picture 2">
            <a:extLst>
              <a:ext uri="{FF2B5EF4-FFF2-40B4-BE49-F238E27FC236}">
                <a16:creationId xmlns:a16="http://schemas.microsoft.com/office/drawing/2014/main" id="{7EC66C4A-0462-FF2B-2483-D257C8158AB5}"/>
              </a:ext>
            </a:extLst>
          </p:cNvPr>
          <p:cNvPicPr>
            <a:picLocks noChangeAspect="1"/>
          </p:cNvPicPr>
          <p:nvPr/>
        </p:nvPicPr>
        <p:blipFill>
          <a:blip r:embed="rId3"/>
          <a:stretch>
            <a:fillRect/>
          </a:stretch>
        </p:blipFill>
        <p:spPr>
          <a:xfrm>
            <a:off x="1341997" y="786983"/>
            <a:ext cx="5637242" cy="3396067"/>
          </a:xfrm>
          <a:prstGeom prst="rect">
            <a:avLst/>
          </a:prstGeom>
        </p:spPr>
      </p:pic>
    </p:spTree>
    <p:extLst>
      <p:ext uri="{BB962C8B-B14F-4D97-AF65-F5344CB8AC3E}">
        <p14:creationId xmlns:p14="http://schemas.microsoft.com/office/powerpoint/2010/main" val="195349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Univariate Analysis – Estimated Salary</a:t>
            </a:r>
            <a:endParaRPr dirty="0">
              <a:solidFill>
                <a:srgbClr val="1974D2"/>
              </a:solidFill>
            </a:endParaRPr>
          </a:p>
        </p:txBody>
      </p:sp>
      <p:sp>
        <p:nvSpPr>
          <p:cNvPr id="131" name="Google Shape;131;g10e9006cb6c_1_7"/>
          <p:cNvSpPr txBox="1">
            <a:spLocks noGrp="1"/>
          </p:cNvSpPr>
          <p:nvPr>
            <p:ph type="body" idx="1"/>
          </p:nvPr>
        </p:nvSpPr>
        <p:spPr>
          <a:xfrm>
            <a:off x="202550" y="3874688"/>
            <a:ext cx="8629800" cy="108879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solidFill>
                  <a:srgbClr val="000000"/>
                </a:solidFill>
              </a:rPr>
              <a:t>There is a fairly even distribution among estimated salary range.</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p:txBody>
      </p:sp>
      <p:pic>
        <p:nvPicPr>
          <p:cNvPr id="3" name="Picture 2">
            <a:extLst>
              <a:ext uri="{FF2B5EF4-FFF2-40B4-BE49-F238E27FC236}">
                <a16:creationId xmlns:a16="http://schemas.microsoft.com/office/drawing/2014/main" id="{DF12D4BC-690E-662C-181E-C45AE03FC352}"/>
              </a:ext>
            </a:extLst>
          </p:cNvPr>
          <p:cNvPicPr>
            <a:picLocks noChangeAspect="1"/>
          </p:cNvPicPr>
          <p:nvPr/>
        </p:nvPicPr>
        <p:blipFill>
          <a:blip r:embed="rId3"/>
          <a:stretch>
            <a:fillRect/>
          </a:stretch>
        </p:blipFill>
        <p:spPr>
          <a:xfrm>
            <a:off x="1870564" y="737628"/>
            <a:ext cx="5184571" cy="3137060"/>
          </a:xfrm>
          <a:prstGeom prst="rect">
            <a:avLst/>
          </a:prstGeom>
        </p:spPr>
      </p:pic>
    </p:spTree>
    <p:extLst>
      <p:ext uri="{BB962C8B-B14F-4D97-AF65-F5344CB8AC3E}">
        <p14:creationId xmlns:p14="http://schemas.microsoft.com/office/powerpoint/2010/main" val="385669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Bivariate Analysis - Heatmap</a:t>
            </a:r>
            <a:endParaRPr dirty="0">
              <a:solidFill>
                <a:srgbClr val="1974D2"/>
              </a:solidFill>
            </a:endParaRPr>
          </a:p>
        </p:txBody>
      </p:sp>
      <p:sp>
        <p:nvSpPr>
          <p:cNvPr id="131" name="Google Shape;131;g10e9006cb6c_1_7"/>
          <p:cNvSpPr txBox="1">
            <a:spLocks noGrp="1"/>
          </p:cNvSpPr>
          <p:nvPr>
            <p:ph type="body" idx="1"/>
          </p:nvPr>
        </p:nvSpPr>
        <p:spPr>
          <a:xfrm>
            <a:off x="93350" y="4387119"/>
            <a:ext cx="8629800" cy="118767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200" i="1" dirty="0">
                <a:solidFill>
                  <a:srgbClr val="000000"/>
                </a:solidFill>
              </a:rPr>
              <a:t>Examining the correlation heatmap, we can see that account balance and number of products are slightly negatively correlated and Age seems to be the most positively correlated value relating to the target variable Exited.</a:t>
            </a:r>
            <a:endParaRPr sz="1200" i="1" dirty="0">
              <a:solidFill>
                <a:srgbClr val="000000"/>
              </a:solidFill>
            </a:endParaRPr>
          </a:p>
        </p:txBody>
      </p:sp>
      <p:pic>
        <p:nvPicPr>
          <p:cNvPr id="3" name="Picture 2">
            <a:extLst>
              <a:ext uri="{FF2B5EF4-FFF2-40B4-BE49-F238E27FC236}">
                <a16:creationId xmlns:a16="http://schemas.microsoft.com/office/drawing/2014/main" id="{11443842-4045-7EEE-D88A-34EE6314F70B}"/>
              </a:ext>
            </a:extLst>
          </p:cNvPr>
          <p:cNvPicPr>
            <a:picLocks noChangeAspect="1"/>
          </p:cNvPicPr>
          <p:nvPr/>
        </p:nvPicPr>
        <p:blipFill>
          <a:blip r:embed="rId3"/>
          <a:stretch>
            <a:fillRect/>
          </a:stretch>
        </p:blipFill>
        <p:spPr>
          <a:xfrm>
            <a:off x="1420937" y="756381"/>
            <a:ext cx="5615967" cy="3630738"/>
          </a:xfrm>
          <a:prstGeom prst="rect">
            <a:avLst/>
          </a:prstGeom>
        </p:spPr>
      </p:pic>
    </p:spTree>
    <p:extLst>
      <p:ext uri="{BB962C8B-B14F-4D97-AF65-F5344CB8AC3E}">
        <p14:creationId xmlns:p14="http://schemas.microsoft.com/office/powerpoint/2010/main" val="902191996"/>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1124</Words>
  <Application>Microsoft Office PowerPoint</Application>
  <PresentationFormat>On-screen Show (16:9)</PresentationFormat>
  <Paragraphs>59</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Inter</vt:lpstr>
      <vt:lpstr>Nunito ExtraBold</vt:lpstr>
      <vt:lpstr>Calibri</vt:lpstr>
      <vt:lpstr>Nunito SemiBold</vt:lpstr>
      <vt:lpstr>Arial</vt:lpstr>
      <vt:lpstr>Roboto</vt:lpstr>
      <vt:lpstr>Nunito</vt:lpstr>
      <vt:lpstr>Microsoft JhengHei UI Light</vt:lpstr>
      <vt:lpstr>Just Logo</vt:lpstr>
      <vt:lpstr>Just Logo</vt:lpstr>
      <vt:lpstr>Nick Lutostanski</vt:lpstr>
      <vt:lpstr>Contents / Agenda</vt:lpstr>
      <vt:lpstr>Executive Summary </vt:lpstr>
      <vt:lpstr>Business Problem Overview and Solution Approach</vt:lpstr>
      <vt:lpstr>Business Problem Overview - Dataset Information</vt:lpstr>
      <vt:lpstr>EDA Results – Univariate Analysis</vt:lpstr>
      <vt:lpstr>EDA Results – Univariate Analysis - Balance</vt:lpstr>
      <vt:lpstr>EDA Results – Univariate Analysis – Estimated Salary</vt:lpstr>
      <vt:lpstr>EDA Results – Bivariate Analysis - Heatmap</vt:lpstr>
      <vt:lpstr>EDA Results – Bivariate Analysis – Geog, Gender, </vt:lpstr>
      <vt:lpstr>EDA Results – Bivariate Analysis – Age &amp; Balance</vt:lpstr>
      <vt:lpstr>Data Preprocessing </vt:lpstr>
      <vt:lpstr>Model Performance Summary</vt:lpstr>
      <vt:lpstr>APPENDIX</vt:lpstr>
      <vt:lpstr>Neural Network with Stochastic Gradient Descent (SGD)</vt:lpstr>
      <vt:lpstr>Neural Network with Adam Optimizer</vt:lpstr>
      <vt:lpstr>Neural Network with Adam Optimizer &amp; Dropout (.5)</vt:lpstr>
      <vt:lpstr>Neural Network with SMOTE balanced data &amp; SGD</vt:lpstr>
      <vt:lpstr>Neural Network with SMOTE balanced data &amp; Adam optimizer</vt:lpstr>
      <vt:lpstr>Neural Network with SMOTE &amp; Adam w/ dropout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Nick Lutostanski</dc:creator>
  <cp:lastModifiedBy>Nick Lutostanski</cp:lastModifiedBy>
  <cp:revision>8</cp:revision>
  <dcterms:modified xsi:type="dcterms:W3CDTF">2024-04-05T15:50:54Z</dcterms:modified>
</cp:coreProperties>
</file>