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29"/>
  </p:notesMasterIdLst>
  <p:sldIdLst>
    <p:sldId id="256" r:id="rId4"/>
    <p:sldId id="257" r:id="rId5"/>
    <p:sldId id="258" r:id="rId6"/>
    <p:sldId id="259" r:id="rId7"/>
    <p:sldId id="287" r:id="rId8"/>
    <p:sldId id="260" r:id="rId9"/>
    <p:sldId id="275" r:id="rId10"/>
    <p:sldId id="271" r:id="rId11"/>
    <p:sldId id="272" r:id="rId12"/>
    <p:sldId id="273" r:id="rId13"/>
    <p:sldId id="274" r:id="rId14"/>
    <p:sldId id="261" r:id="rId15"/>
    <p:sldId id="284" r:id="rId16"/>
    <p:sldId id="285" r:id="rId17"/>
    <p:sldId id="262" r:id="rId18"/>
    <p:sldId id="282" r:id="rId19"/>
    <p:sldId id="280" r:id="rId20"/>
    <p:sldId id="283" r:id="rId21"/>
    <p:sldId id="281" r:id="rId22"/>
    <p:sldId id="288" r:id="rId23"/>
    <p:sldId id="289" r:id="rId24"/>
    <p:sldId id="286" r:id="rId25"/>
    <p:sldId id="263" r:id="rId26"/>
    <p:sldId id="265" r:id="rId27"/>
    <p:sldId id="268" r:id="rId28"/>
  </p:sldIdLst>
  <p:sldSz cx="9144000" cy="5143500" type="screen16x9"/>
  <p:notesSz cx="6858000" cy="9144000"/>
  <p:embeddedFontLst>
    <p:embeddedFont>
      <p:font typeface="Century Gothic" panose="020B0502020202020204" pitchFamily="34" charset="0"/>
      <p:regular r:id="rId30"/>
      <p:bold r:id="rId31"/>
      <p:italic r:id="rId32"/>
      <p:boldItalic r:id="rId33"/>
    </p:embeddedFont>
    <p:embeddedFont>
      <p:font typeface="Nunito" pitchFamily="2" charset="0"/>
      <p:regular r:id="rId34"/>
      <p:bold r:id="rId35"/>
      <p:italic r:id="rId36"/>
      <p:boldItalic r:id="rId37"/>
    </p:embeddedFont>
    <p:embeddedFont>
      <p:font typeface="Nunito ExtraBold" pitchFamily="2" charset="0"/>
      <p:bold r:id="rId38"/>
      <p:boldItalic r:id="rId39"/>
    </p:embeddedFont>
    <p:embeddedFont>
      <p:font typeface="Nunito SemiBold"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9413B6-06D9-4716-A5BC-8756103C35D0}">
  <a:tblStyle styleId="{2B9413B6-06D9-4716-A5BC-8756103C35D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6" autoAdjust="0"/>
    <p:restoredTop sz="86425" autoAdjust="0"/>
  </p:normalViewPr>
  <p:slideViewPr>
    <p:cSldViewPr snapToGrid="0">
      <p:cViewPr varScale="1">
        <p:scale>
          <a:sx n="128" d="100"/>
          <a:sy n="128" d="100"/>
        </p:scale>
        <p:origin x="126" y="10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5bbe0229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5bbe0229a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71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317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52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54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85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41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647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32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5bbe0229a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5bbe0229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068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142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99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f5bbe0229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f5bbe0229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5bbe0229a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f5bbe0229a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f5bbe0229a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1f5bbe0229a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1f5bbe0229a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
        <p:nvSpPr>
          <p:cNvPr id="289" name="Google Shape;289;g1f5bbe0229a_0_50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5bbe0229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5bbe0229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5bbe0229a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5bbe0229a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51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94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049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1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1" name="Google Shape;61;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4" name="Google Shape;64;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7" name="Google Shape;67;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8" name="Google Shape;68;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1" name="Google Shape;71;p17"/>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2" name="Google Shape;72;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5" name="Google Shape;7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0" name="Google Shape;80;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3" name="Google Shape;83;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9" name="Google Shape;89;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2"/>
        <p:cNvGrpSpPr/>
        <p:nvPr/>
      </p:nvGrpSpPr>
      <p:grpSpPr>
        <a:xfrm>
          <a:off x="0" y="0"/>
          <a:ext cx="0" cy="0"/>
          <a:chOff x="0" y="0"/>
          <a:chExt cx="0" cy="0"/>
        </a:xfrm>
      </p:grpSpPr>
      <p:sp>
        <p:nvSpPr>
          <p:cNvPr id="93" name="Google Shape;93;p2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4" name="Google Shape;94;p23"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5" name="Google Shape;95;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6" name="Google Shape;96;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97" name="Google Shape;97;p23"/>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2500"/>
              <a:buNone/>
              <a:defRPr sz="1800"/>
            </a:lvl2pPr>
            <a:lvl3pPr lvl="2" rtl="0">
              <a:spcBef>
                <a:spcPts val="0"/>
              </a:spcBef>
              <a:spcAft>
                <a:spcPts val="0"/>
              </a:spcAft>
              <a:buSzPts val="2500"/>
              <a:buNone/>
              <a:defRPr sz="1800"/>
            </a:lvl3pPr>
            <a:lvl4pPr lvl="3" rtl="0">
              <a:spcBef>
                <a:spcPts val="0"/>
              </a:spcBef>
              <a:spcAft>
                <a:spcPts val="0"/>
              </a:spcAft>
              <a:buSzPts val="2500"/>
              <a:buNone/>
              <a:defRPr sz="1800"/>
            </a:lvl4pPr>
            <a:lvl5pPr lvl="4" rtl="0">
              <a:spcBef>
                <a:spcPts val="0"/>
              </a:spcBef>
              <a:spcAft>
                <a:spcPts val="0"/>
              </a:spcAft>
              <a:buSzPts val="2500"/>
              <a:buNone/>
              <a:defRPr sz="1800"/>
            </a:lvl5pPr>
            <a:lvl6pPr lvl="5" rtl="0">
              <a:spcBef>
                <a:spcPts val="0"/>
              </a:spcBef>
              <a:spcAft>
                <a:spcPts val="0"/>
              </a:spcAft>
              <a:buSzPts val="2500"/>
              <a:buNone/>
              <a:defRPr sz="1800"/>
            </a:lvl6pPr>
            <a:lvl7pPr lvl="6" rtl="0">
              <a:spcBef>
                <a:spcPts val="0"/>
              </a:spcBef>
              <a:spcAft>
                <a:spcPts val="0"/>
              </a:spcAft>
              <a:buSzPts val="2500"/>
              <a:buNone/>
              <a:defRPr sz="1800"/>
            </a:lvl7pPr>
            <a:lvl8pPr lvl="7" rtl="0">
              <a:spcBef>
                <a:spcPts val="0"/>
              </a:spcBef>
              <a:spcAft>
                <a:spcPts val="0"/>
              </a:spcAft>
              <a:buSzPts val="2500"/>
              <a:buNone/>
              <a:defRPr sz="1800"/>
            </a:lvl8pPr>
            <a:lvl9pPr lvl="8" rtl="0">
              <a:spcBef>
                <a:spcPts val="0"/>
              </a:spcBef>
              <a:spcAft>
                <a:spcPts val="0"/>
              </a:spcAft>
              <a:buSzPts val="2500"/>
              <a:buNone/>
              <a:defRPr sz="1800"/>
            </a:lvl9pPr>
          </a:lstStyle>
          <a:p>
            <a:endParaRPr/>
          </a:p>
        </p:txBody>
      </p:sp>
      <p:sp>
        <p:nvSpPr>
          <p:cNvPr id="100" name="Google Shape;100;p24"/>
          <p:cNvSpPr txBox="1">
            <a:spLocks noGrp="1"/>
          </p:cNvSpPr>
          <p:nvPr>
            <p:ph type="body" idx="1"/>
          </p:nvPr>
        </p:nvSpPr>
        <p:spPr>
          <a:xfrm>
            <a:off x="457200" y="1021842"/>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101" name="Google Shape;101;p24"/>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4"/>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24"/>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4"/>
        <p:cNvGrpSpPr/>
        <p:nvPr/>
      </p:nvGrpSpPr>
      <p:grpSpPr>
        <a:xfrm>
          <a:off x="0" y="0"/>
          <a:ext cx="0" cy="0"/>
          <a:chOff x="0" y="0"/>
          <a:chExt cx="0" cy="0"/>
        </a:xfrm>
      </p:grpSpPr>
      <p:sp>
        <p:nvSpPr>
          <p:cNvPr id="105" name="Google Shape;105;p25"/>
          <p:cNvSpPr txBox="1">
            <a:spLocks noGrp="1"/>
          </p:cNvSpPr>
          <p:nvPr>
            <p:ph type="dt" idx="10"/>
          </p:nvPr>
        </p:nvSpPr>
        <p:spPr>
          <a:xfrm>
            <a:off x="457200" y="4857749"/>
            <a:ext cx="21336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25"/>
          <p:cNvSpPr txBox="1">
            <a:spLocks noGrp="1"/>
          </p:cNvSpPr>
          <p:nvPr>
            <p:ph type="ftr" idx="11"/>
          </p:nvPr>
        </p:nvSpPr>
        <p:spPr>
          <a:xfrm>
            <a:off x="2640596" y="4857749"/>
            <a:ext cx="55077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25"/>
          <p:cNvSpPr txBox="1">
            <a:spLocks noGrp="1"/>
          </p:cNvSpPr>
          <p:nvPr>
            <p:ph type="sldNum" idx="12"/>
          </p:nvPr>
        </p:nvSpPr>
        <p:spPr>
          <a:xfrm>
            <a:off x="8204396" y="4857749"/>
            <a:ext cx="733800" cy="205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569519" y="142741"/>
            <a:ext cx="8004900" cy="934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0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0" name="Google Shape;110;p26"/>
          <p:cNvSpPr txBox="1">
            <a:spLocks noGrp="1"/>
          </p:cNvSpPr>
          <p:nvPr>
            <p:ph type="body" idx="1"/>
          </p:nvPr>
        </p:nvSpPr>
        <p:spPr>
          <a:xfrm>
            <a:off x="1412081" y="930269"/>
            <a:ext cx="6319800" cy="2363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sz="1900" b="0" i="0">
                <a:solidFill>
                  <a:schemeClr val="dk1"/>
                </a:solidFill>
                <a:latin typeface="Calibri"/>
                <a:ea typeface="Calibri"/>
                <a:cs typeface="Calibri"/>
                <a:sym typeface="Calibri"/>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11" name="Google Shape;111;p26"/>
          <p:cNvSpPr txBox="1">
            <a:spLocks noGrp="1"/>
          </p:cNvSpPr>
          <p:nvPr>
            <p:ph type="ftr" idx="11"/>
          </p:nvPr>
        </p:nvSpPr>
        <p:spPr>
          <a:xfrm>
            <a:off x="1574006" y="4988871"/>
            <a:ext cx="55650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_1">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6" name="Google Shape;116;p27"/>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7"/>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_2">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1" name="Google Shape;121;p28"/>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8"/>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 Only_3">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90424" y="497078"/>
            <a:ext cx="8363100" cy="452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2800" b="0"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6" name="Google Shape;126;p29"/>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cSld name="OBJECT_1">
    <p:spTree>
      <p:nvGrpSpPr>
        <p:cNvPr id="1" name="Shape 129"/>
        <p:cNvGrpSpPr/>
        <p:nvPr/>
      </p:nvGrpSpPr>
      <p:grpSpPr>
        <a:xfrm>
          <a:off x="0" y="0"/>
          <a:ext cx="0" cy="0"/>
          <a:chOff x="0" y="0"/>
          <a:chExt cx="0" cy="0"/>
        </a:xfrm>
      </p:grpSpPr>
      <p:sp>
        <p:nvSpPr>
          <p:cNvPr id="130" name="Google Shape;130;p30"/>
          <p:cNvSpPr txBox="1">
            <a:spLocks noGrp="1"/>
          </p:cNvSpPr>
          <p:nvPr>
            <p:ph type="ctrTitle"/>
          </p:nvPr>
        </p:nvSpPr>
        <p:spPr>
          <a:xfrm>
            <a:off x="2938259" y="1851799"/>
            <a:ext cx="3267600" cy="81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5200" b="0" i="0">
                <a:solidFill>
                  <a:srgbClr val="365F9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1" name="Google Shape;131;p3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500"/>
              <a:buNone/>
              <a:defRPr/>
            </a:lvl1pPr>
            <a:lvl2pPr lvl="1" algn="l" rtl="0">
              <a:spcBef>
                <a:spcPts val="1600"/>
              </a:spcBef>
              <a:spcAft>
                <a:spcPts val="0"/>
              </a:spcAft>
              <a:buSzPts val="1300"/>
              <a:buNone/>
              <a:defRPr/>
            </a:lvl2pPr>
            <a:lvl3pPr lvl="2" algn="l" rtl="0">
              <a:spcBef>
                <a:spcPts val="1600"/>
              </a:spcBef>
              <a:spcAft>
                <a:spcPts val="0"/>
              </a:spcAft>
              <a:buSzPts val="1200"/>
              <a:buNone/>
              <a:defRPr/>
            </a:lvl3pPr>
            <a:lvl4pPr lvl="3" algn="l" rtl="0">
              <a:spcBef>
                <a:spcPts val="1600"/>
              </a:spcBef>
              <a:spcAft>
                <a:spcPts val="0"/>
              </a:spcAft>
              <a:buSzPts val="1100"/>
              <a:buNone/>
              <a:defRPr/>
            </a:lvl4pPr>
            <a:lvl5pPr lvl="4" algn="l" rtl="0">
              <a:spcBef>
                <a:spcPts val="1600"/>
              </a:spcBef>
              <a:spcAft>
                <a:spcPts val="0"/>
              </a:spcAft>
              <a:buSzPts val="1000"/>
              <a:buNone/>
              <a:defRPr/>
            </a:lvl5pPr>
            <a:lvl6pPr lvl="5" algn="l" rtl="0">
              <a:spcBef>
                <a:spcPts val="1600"/>
              </a:spcBef>
              <a:spcAft>
                <a:spcPts val="0"/>
              </a:spcAft>
              <a:buSzPts val="900"/>
              <a:buNone/>
              <a:defRPr/>
            </a:lvl6pPr>
            <a:lvl7pPr lvl="6" algn="l" rtl="0">
              <a:spcBef>
                <a:spcPts val="1600"/>
              </a:spcBef>
              <a:spcAft>
                <a:spcPts val="0"/>
              </a:spcAft>
              <a:buSzPts val="800"/>
              <a:buNone/>
              <a:defRPr/>
            </a:lvl7pPr>
            <a:lvl8pPr lvl="7" algn="l" rtl="0">
              <a:spcBef>
                <a:spcPts val="1600"/>
              </a:spcBef>
              <a:spcAft>
                <a:spcPts val="0"/>
              </a:spcAft>
              <a:buSzPts val="700"/>
              <a:buNone/>
              <a:defRPr/>
            </a:lvl8pPr>
            <a:lvl9pPr lvl="8" algn="l" rtl="0">
              <a:spcBef>
                <a:spcPts val="1600"/>
              </a:spcBef>
              <a:spcAft>
                <a:spcPts val="1600"/>
              </a:spcAft>
              <a:buSzPts val="600"/>
              <a:buNone/>
              <a:defRPr/>
            </a:lvl9pPr>
          </a:lstStyle>
          <a:p>
            <a:endParaRPr/>
          </a:p>
        </p:txBody>
      </p:sp>
      <p:sp>
        <p:nvSpPr>
          <p:cNvPr id="132" name="Google Shape;132;p30"/>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3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OBJECT_2">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7" name="Google Shape;137;p3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3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31"/>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u="none" strike="noStrike" cap="none">
                <a:solidFill>
                  <a:srgbClr val="7E7E7E"/>
                </a:solidFill>
                <a:latin typeface="Arial"/>
                <a:ea typeface="Arial"/>
                <a:cs typeface="Arial"/>
                <a:sym typeface="Arial"/>
              </a:defRPr>
            </a:lvl1pPr>
            <a:lvl2pPr marL="25400" marR="0" lvl="1" indent="0" algn="l" rtl="0">
              <a:lnSpc>
                <a:spcPct val="100000"/>
              </a:lnSpc>
              <a:spcBef>
                <a:spcPts val="0"/>
              </a:spcBef>
              <a:buNone/>
              <a:defRPr sz="800" b="0" i="0" u="none" strike="noStrike" cap="none">
                <a:solidFill>
                  <a:srgbClr val="7E7E7E"/>
                </a:solidFill>
                <a:latin typeface="Arial"/>
                <a:ea typeface="Arial"/>
                <a:cs typeface="Arial"/>
                <a:sym typeface="Arial"/>
              </a:defRPr>
            </a:lvl2pPr>
            <a:lvl3pPr marL="25400" marR="0" lvl="2" indent="0" algn="l" rtl="0">
              <a:lnSpc>
                <a:spcPct val="100000"/>
              </a:lnSpc>
              <a:spcBef>
                <a:spcPts val="0"/>
              </a:spcBef>
              <a:buNone/>
              <a:defRPr sz="800" b="0" i="0" u="none" strike="noStrike" cap="none">
                <a:solidFill>
                  <a:srgbClr val="7E7E7E"/>
                </a:solidFill>
                <a:latin typeface="Arial"/>
                <a:ea typeface="Arial"/>
                <a:cs typeface="Arial"/>
                <a:sym typeface="Arial"/>
              </a:defRPr>
            </a:lvl3pPr>
            <a:lvl4pPr marL="25400" marR="0" lvl="3" indent="0" algn="l" rtl="0">
              <a:lnSpc>
                <a:spcPct val="100000"/>
              </a:lnSpc>
              <a:spcBef>
                <a:spcPts val="0"/>
              </a:spcBef>
              <a:buNone/>
              <a:defRPr sz="800" b="0" i="0" u="none" strike="noStrike" cap="none">
                <a:solidFill>
                  <a:srgbClr val="7E7E7E"/>
                </a:solidFill>
                <a:latin typeface="Arial"/>
                <a:ea typeface="Arial"/>
                <a:cs typeface="Arial"/>
                <a:sym typeface="Arial"/>
              </a:defRPr>
            </a:lvl4pPr>
            <a:lvl5pPr marL="25400" marR="0" lvl="4" indent="0" algn="l" rtl="0">
              <a:lnSpc>
                <a:spcPct val="100000"/>
              </a:lnSpc>
              <a:spcBef>
                <a:spcPts val="0"/>
              </a:spcBef>
              <a:buNone/>
              <a:defRPr sz="800" b="0" i="0" u="none" strike="noStrike" cap="none">
                <a:solidFill>
                  <a:srgbClr val="7E7E7E"/>
                </a:solidFill>
                <a:latin typeface="Arial"/>
                <a:ea typeface="Arial"/>
                <a:cs typeface="Arial"/>
                <a:sym typeface="Arial"/>
              </a:defRPr>
            </a:lvl5pPr>
            <a:lvl6pPr marL="25400" marR="0" lvl="5" indent="0" algn="l" rtl="0">
              <a:lnSpc>
                <a:spcPct val="100000"/>
              </a:lnSpc>
              <a:spcBef>
                <a:spcPts val="0"/>
              </a:spcBef>
              <a:buNone/>
              <a:defRPr sz="800" b="0" i="0" u="none" strike="noStrike" cap="none">
                <a:solidFill>
                  <a:srgbClr val="7E7E7E"/>
                </a:solidFill>
                <a:latin typeface="Arial"/>
                <a:ea typeface="Arial"/>
                <a:cs typeface="Arial"/>
                <a:sym typeface="Arial"/>
              </a:defRPr>
            </a:lvl6pPr>
            <a:lvl7pPr marL="25400" marR="0" lvl="6" indent="0" algn="l" rtl="0">
              <a:lnSpc>
                <a:spcPct val="100000"/>
              </a:lnSpc>
              <a:spcBef>
                <a:spcPts val="0"/>
              </a:spcBef>
              <a:buNone/>
              <a:defRPr sz="800" b="0" i="0" u="none" strike="noStrike" cap="none">
                <a:solidFill>
                  <a:srgbClr val="7E7E7E"/>
                </a:solidFill>
                <a:latin typeface="Arial"/>
                <a:ea typeface="Arial"/>
                <a:cs typeface="Arial"/>
                <a:sym typeface="Arial"/>
              </a:defRPr>
            </a:lvl7pPr>
            <a:lvl8pPr marL="25400" marR="0" lvl="7" indent="0" algn="l" rtl="0">
              <a:lnSpc>
                <a:spcPct val="100000"/>
              </a:lnSpc>
              <a:spcBef>
                <a:spcPts val="0"/>
              </a:spcBef>
              <a:buNone/>
              <a:defRPr sz="800" b="0" i="0" u="none" strike="noStrike" cap="none">
                <a:solidFill>
                  <a:srgbClr val="7E7E7E"/>
                </a:solidFill>
                <a:latin typeface="Arial"/>
                <a:ea typeface="Arial"/>
                <a:cs typeface="Arial"/>
                <a:sym typeface="Arial"/>
              </a:defRPr>
            </a:lvl8pPr>
            <a:lvl9pPr marL="25400" marR="0" lvl="8" indent="0" algn="l" rtl="0">
              <a:lnSpc>
                <a:spcPct val="100000"/>
              </a:lnSpc>
              <a:spcBef>
                <a:spcPts val="0"/>
              </a:spcBef>
              <a:buNone/>
              <a:defRPr sz="800" b="0" i="0" u="none" strike="noStrike" cap="none">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2">
  <p:cSld name="Blank">
    <p:spTree>
      <p:nvGrpSpPr>
        <p:cNvPr id="1" name="Shape 140"/>
        <p:cNvGrpSpPr/>
        <p:nvPr/>
      </p:nvGrpSpPr>
      <p:grpSpPr>
        <a:xfrm>
          <a:off x="0" y="0"/>
          <a:ext cx="0" cy="0"/>
          <a:chOff x="0" y="0"/>
          <a:chExt cx="0" cy="0"/>
        </a:xfrm>
      </p:grpSpPr>
      <p:sp>
        <p:nvSpPr>
          <p:cNvPr id="141" name="Google Shape;141;p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6" name="Google Shape;146;p3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7" name="Google Shape;147;p3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8" name="Google Shape;148;p3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3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33"/>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1">
  <p:cSld name="OBJECT_1_1">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2936867" y="2199322"/>
            <a:ext cx="3275400" cy="673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4300" b="1" i="0">
                <a:solidFill>
                  <a:schemeClr val="accent2"/>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53" name="Google Shape;153;p34"/>
          <p:cNvSpPr txBox="1">
            <a:spLocks noGrp="1"/>
          </p:cNvSpPr>
          <p:nvPr>
            <p:ph type="ftr" idx="11"/>
          </p:nvPr>
        </p:nvSpPr>
        <p:spPr>
          <a:xfrm>
            <a:off x="708292" y="4920311"/>
            <a:ext cx="6447300" cy="17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4" name="Google Shape;154;p34"/>
          <p:cNvSpPr txBox="1">
            <a:spLocks noGrp="1"/>
          </p:cNvSpPr>
          <p:nvPr>
            <p:ph type="dt" idx="10"/>
          </p:nvPr>
        </p:nvSpPr>
        <p:spPr>
          <a:xfrm>
            <a:off x="457452" y="4783454"/>
            <a:ext cx="21042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400">
                <a:solidFill>
                  <a:srgbClr val="888888"/>
                </a:solidFil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5" name="Google Shape;155;p34"/>
          <p:cNvSpPr txBox="1">
            <a:spLocks noGrp="1"/>
          </p:cNvSpPr>
          <p:nvPr>
            <p:ph type="sldNum" idx="12"/>
          </p:nvPr>
        </p:nvSpPr>
        <p:spPr>
          <a:xfrm>
            <a:off x="7529030" y="4838548"/>
            <a:ext cx="188400" cy="1692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1100" b="0" i="0">
                <a:solidFill>
                  <a:srgbClr val="585858"/>
                </a:solidFill>
                <a:latin typeface="Arial"/>
                <a:ea typeface="Arial"/>
                <a:cs typeface="Arial"/>
                <a:sym typeface="Arial"/>
              </a:defRPr>
            </a:lvl1pPr>
            <a:lvl2pPr marL="25400" marR="0" lvl="1" indent="0" algn="l" rtl="0">
              <a:lnSpc>
                <a:spcPct val="100000"/>
              </a:lnSpc>
              <a:spcBef>
                <a:spcPts val="0"/>
              </a:spcBef>
              <a:buNone/>
              <a:defRPr sz="1100" b="0" i="0">
                <a:solidFill>
                  <a:srgbClr val="585858"/>
                </a:solidFill>
                <a:latin typeface="Arial"/>
                <a:ea typeface="Arial"/>
                <a:cs typeface="Arial"/>
                <a:sym typeface="Arial"/>
              </a:defRPr>
            </a:lvl2pPr>
            <a:lvl3pPr marL="25400" marR="0" lvl="2" indent="0" algn="l" rtl="0">
              <a:lnSpc>
                <a:spcPct val="100000"/>
              </a:lnSpc>
              <a:spcBef>
                <a:spcPts val="0"/>
              </a:spcBef>
              <a:buNone/>
              <a:defRPr sz="1100" b="0" i="0">
                <a:solidFill>
                  <a:srgbClr val="585858"/>
                </a:solidFill>
                <a:latin typeface="Arial"/>
                <a:ea typeface="Arial"/>
                <a:cs typeface="Arial"/>
                <a:sym typeface="Arial"/>
              </a:defRPr>
            </a:lvl3pPr>
            <a:lvl4pPr marL="25400" marR="0" lvl="3" indent="0" algn="l" rtl="0">
              <a:lnSpc>
                <a:spcPct val="100000"/>
              </a:lnSpc>
              <a:spcBef>
                <a:spcPts val="0"/>
              </a:spcBef>
              <a:buNone/>
              <a:defRPr sz="1100" b="0" i="0">
                <a:solidFill>
                  <a:srgbClr val="585858"/>
                </a:solidFill>
                <a:latin typeface="Arial"/>
                <a:ea typeface="Arial"/>
                <a:cs typeface="Arial"/>
                <a:sym typeface="Arial"/>
              </a:defRPr>
            </a:lvl4pPr>
            <a:lvl5pPr marL="25400" marR="0" lvl="4" indent="0" algn="l" rtl="0">
              <a:lnSpc>
                <a:spcPct val="100000"/>
              </a:lnSpc>
              <a:spcBef>
                <a:spcPts val="0"/>
              </a:spcBef>
              <a:buNone/>
              <a:defRPr sz="1100" b="0" i="0">
                <a:solidFill>
                  <a:srgbClr val="585858"/>
                </a:solidFill>
                <a:latin typeface="Arial"/>
                <a:ea typeface="Arial"/>
                <a:cs typeface="Arial"/>
                <a:sym typeface="Arial"/>
              </a:defRPr>
            </a:lvl5pPr>
            <a:lvl6pPr marL="25400" marR="0" lvl="5" indent="0" algn="l" rtl="0">
              <a:lnSpc>
                <a:spcPct val="100000"/>
              </a:lnSpc>
              <a:spcBef>
                <a:spcPts val="0"/>
              </a:spcBef>
              <a:buNone/>
              <a:defRPr sz="1100" b="0" i="0">
                <a:solidFill>
                  <a:srgbClr val="585858"/>
                </a:solidFill>
                <a:latin typeface="Arial"/>
                <a:ea typeface="Arial"/>
                <a:cs typeface="Arial"/>
                <a:sym typeface="Arial"/>
              </a:defRPr>
            </a:lvl6pPr>
            <a:lvl7pPr marL="25400" marR="0" lvl="6" indent="0" algn="l" rtl="0">
              <a:lnSpc>
                <a:spcPct val="100000"/>
              </a:lnSpc>
              <a:spcBef>
                <a:spcPts val="0"/>
              </a:spcBef>
              <a:buNone/>
              <a:defRPr sz="1100" b="0" i="0">
                <a:solidFill>
                  <a:srgbClr val="585858"/>
                </a:solidFill>
                <a:latin typeface="Arial"/>
                <a:ea typeface="Arial"/>
                <a:cs typeface="Arial"/>
                <a:sym typeface="Arial"/>
              </a:defRPr>
            </a:lvl7pPr>
            <a:lvl8pPr marL="25400" marR="0" lvl="7" indent="0" algn="l" rtl="0">
              <a:lnSpc>
                <a:spcPct val="100000"/>
              </a:lnSpc>
              <a:spcBef>
                <a:spcPts val="0"/>
              </a:spcBef>
              <a:buNone/>
              <a:defRPr sz="1100" b="0" i="0">
                <a:solidFill>
                  <a:srgbClr val="585858"/>
                </a:solidFill>
                <a:latin typeface="Arial"/>
                <a:ea typeface="Arial"/>
                <a:cs typeface="Arial"/>
                <a:sym typeface="Arial"/>
              </a:defRPr>
            </a:lvl8pPr>
            <a:lvl9pPr marL="25400" marR="0" lvl="8" indent="0" algn="l" rtl="0">
              <a:lnSpc>
                <a:spcPct val="100000"/>
              </a:lnSpc>
              <a:spcBef>
                <a:spcPts val="0"/>
              </a:spcBef>
              <a:buNone/>
              <a:defRPr sz="1100" b="0" i="0">
                <a:solidFill>
                  <a:srgbClr val="585858"/>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sz="800" b="1">
              <a:solidFill>
                <a:srgbClr val="43434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
  <p:cSld name="TITLE_AND_BODY_1">
    <p:spTree>
      <p:nvGrpSpPr>
        <p:cNvPr id="1" name="Shape 156"/>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2 1">
  <p:cSld name="Blank 2">
    <p:spTree>
      <p:nvGrpSpPr>
        <p:cNvPr id="1" name="Shape 157"/>
        <p:cNvGrpSpPr/>
        <p:nvPr/>
      </p:nvGrpSpPr>
      <p:grpSpPr>
        <a:xfrm>
          <a:off x="0" y="0"/>
          <a:ext cx="0" cy="0"/>
          <a:chOff x="0" y="0"/>
          <a:chExt cx="0" cy="0"/>
        </a:xfrm>
      </p:grpSpPr>
      <p:sp>
        <p:nvSpPr>
          <p:cNvPr id="158" name="Google Shape;158;p36"/>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8"/>
        <p:cNvGrpSpPr/>
        <p:nvPr/>
      </p:nvGrpSpPr>
      <p:grpSpPr>
        <a:xfrm>
          <a:off x="0" y="0"/>
          <a:ext cx="0" cy="0"/>
          <a:chOff x="0" y="0"/>
          <a:chExt cx="0" cy="0"/>
        </a:xfrm>
      </p:grpSpPr>
      <p:sp>
        <p:nvSpPr>
          <p:cNvPr id="169" name="Google Shape;169;p38"/>
          <p:cNvSpPr txBox="1">
            <a:spLocks noGrp="1"/>
          </p:cNvSpPr>
          <p:nvPr>
            <p:ph type="ctrTitle"/>
          </p:nvPr>
        </p:nvSpPr>
        <p:spPr>
          <a:xfrm>
            <a:off x="1260908" y="717750"/>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70" name="Google Shape;170;p38"/>
          <p:cNvSpPr txBox="1">
            <a:spLocks noGrp="1"/>
          </p:cNvSpPr>
          <p:nvPr>
            <p:ph type="subTitle" idx="1"/>
          </p:nvPr>
        </p:nvSpPr>
        <p:spPr>
          <a:xfrm>
            <a:off x="1260902" y="2770350"/>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73" name="Google Shape;173;p3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76" name="Google Shape;176;p4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177" name="Google Shape;177;p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180" name="Google Shape;180;p41"/>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181" name="Google Shape;181;p4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sp>
        <p:nvSpPr>
          <p:cNvPr id="183" name="Google Shape;183;p42"/>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4" name="Google Shape;184;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5" name="Google Shape;185;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6" name="Google Shape;186;p4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9" name="Google Shape;189;p4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2" name="Google Shape;192;p4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6" name="Google Shape;196;p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4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198" name="Google Shape;198;p4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9"/>
        <p:cNvGrpSpPr/>
        <p:nvPr/>
      </p:nvGrpSpPr>
      <p:grpSpPr>
        <a:xfrm>
          <a:off x="0" y="0"/>
          <a:ext cx="0" cy="0"/>
          <a:chOff x="0" y="0"/>
          <a:chExt cx="0" cy="0"/>
        </a:xfrm>
      </p:grpSpPr>
      <p:sp>
        <p:nvSpPr>
          <p:cNvPr id="200" name="Google Shape;200;p4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1"/>
        <p:cNvGrpSpPr/>
        <p:nvPr/>
      </p:nvGrpSpPr>
      <p:grpSpPr>
        <a:xfrm>
          <a:off x="0" y="0"/>
          <a:ext cx="0" cy="0"/>
          <a:chOff x="0" y="0"/>
          <a:chExt cx="0" cy="0"/>
        </a:xfrm>
      </p:grpSpPr>
      <p:sp>
        <p:nvSpPr>
          <p:cNvPr id="202" name="Google Shape;202;p47"/>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203" name="Google Shape;203;p47"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204" name="Google Shape;204;p47"/>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205" name="Google Shape;205;p47"/>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206" name="Google Shape;206;p47"/>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pn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3.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3" name="Google Shape;53;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4" name="Google Shape;54;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25">
            <a:alphaModFix/>
          </a:blip>
          <a:stretch>
            <a:fillRect/>
          </a:stretch>
        </p:blipFill>
        <p:spPr>
          <a:xfrm>
            <a:off x="7669500" y="68264"/>
            <a:ext cx="1395476" cy="572701"/>
          </a:xfrm>
          <a:prstGeom prst="rect">
            <a:avLst/>
          </a:prstGeom>
          <a:noFill/>
          <a:ln>
            <a:noFill/>
          </a:ln>
        </p:spPr>
      </p:pic>
      <p:grpSp>
        <p:nvGrpSpPr>
          <p:cNvPr id="56" name="Google Shape;56;p13"/>
          <p:cNvGrpSpPr/>
          <p:nvPr/>
        </p:nvGrpSpPr>
        <p:grpSpPr>
          <a:xfrm>
            <a:off x="6593" y="10"/>
            <a:ext cx="175500" cy="709221"/>
            <a:chOff x="6593" y="10"/>
            <a:chExt cx="175500" cy="709221"/>
          </a:xfrm>
        </p:grpSpPr>
        <p:sp>
          <p:nvSpPr>
            <p:cNvPr id="57" name="Google Shape;57;p13"/>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9"/>
        <p:cNvGrpSpPr/>
        <p:nvPr/>
      </p:nvGrpSpPr>
      <p:grpSpPr>
        <a:xfrm>
          <a:off x="0" y="0"/>
          <a:ext cx="0" cy="0"/>
          <a:chOff x="0" y="0"/>
          <a:chExt cx="0" cy="0"/>
        </a:xfrm>
      </p:grpSpPr>
      <p:sp>
        <p:nvSpPr>
          <p:cNvPr id="160" name="Google Shape;160;p3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161" name="Google Shape;161;p37"/>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162" name="Google Shape;162;p37"/>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163" name="Google Shape;163;p3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64" name="Google Shape;164;p37"/>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65" name="Google Shape;165;p37"/>
          <p:cNvGrpSpPr/>
          <p:nvPr/>
        </p:nvGrpSpPr>
        <p:grpSpPr>
          <a:xfrm>
            <a:off x="6593" y="10"/>
            <a:ext cx="175500" cy="709221"/>
            <a:chOff x="6593" y="10"/>
            <a:chExt cx="175500" cy="709221"/>
          </a:xfrm>
        </p:grpSpPr>
        <p:sp>
          <p:nvSpPr>
            <p:cNvPr id="166" name="Google Shape;166;p37"/>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7"/>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p:nvPr/>
        </p:nvSpPr>
        <p:spPr>
          <a:xfrm>
            <a:off x="1632725" y="1227550"/>
            <a:ext cx="5411100" cy="14465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b="1" dirty="0">
                <a:solidFill>
                  <a:srgbClr val="0E39A9"/>
                </a:solidFill>
                <a:latin typeface="Nunito"/>
                <a:ea typeface="Nunito"/>
                <a:cs typeface="Nunito"/>
                <a:sym typeface="Nunito"/>
              </a:rPr>
              <a:t>Machine Learning:</a:t>
            </a:r>
          </a:p>
          <a:p>
            <a:pPr marL="0" lvl="0" indent="0" algn="l" rtl="0">
              <a:spcBef>
                <a:spcPts val="0"/>
              </a:spcBef>
              <a:spcAft>
                <a:spcPts val="0"/>
              </a:spcAft>
              <a:buNone/>
            </a:pPr>
            <a:r>
              <a:rPr lang="en" sz="4100" b="1" dirty="0">
                <a:solidFill>
                  <a:srgbClr val="0E39A9"/>
                </a:solidFill>
                <a:latin typeface="Nunito"/>
                <a:ea typeface="Nunito"/>
                <a:cs typeface="Nunito"/>
                <a:sym typeface="Nunito"/>
              </a:rPr>
              <a:t>S</a:t>
            </a:r>
            <a:r>
              <a:rPr lang="en-US" sz="4100" b="1" dirty="0">
                <a:solidFill>
                  <a:srgbClr val="0E39A9"/>
                </a:solidFill>
                <a:latin typeface="Nunito"/>
                <a:ea typeface="Nunito"/>
                <a:cs typeface="Nunito"/>
                <a:sym typeface="Nunito"/>
              </a:rPr>
              <a:t>u</a:t>
            </a:r>
            <a:r>
              <a:rPr lang="en" sz="4100" b="1" dirty="0">
                <a:solidFill>
                  <a:srgbClr val="0E39A9"/>
                </a:solidFill>
                <a:latin typeface="Nunito"/>
                <a:ea typeface="Nunito"/>
                <a:cs typeface="Nunito"/>
                <a:sym typeface="Nunito"/>
              </a:rPr>
              <a:t>pervised Learning</a:t>
            </a:r>
            <a:endParaRPr sz="4100" b="1" dirty="0">
              <a:solidFill>
                <a:srgbClr val="0E39A9"/>
              </a:solidFill>
              <a:latin typeface="Nunito"/>
              <a:ea typeface="Nunito"/>
              <a:cs typeface="Nunito"/>
              <a:sym typeface="Nunito"/>
            </a:endParaRPr>
          </a:p>
        </p:txBody>
      </p:sp>
      <p:sp>
        <p:nvSpPr>
          <p:cNvPr id="212" name="Google Shape;212;p48"/>
          <p:cNvSpPr txBox="1"/>
          <p:nvPr/>
        </p:nvSpPr>
        <p:spPr>
          <a:xfrm>
            <a:off x="1685353" y="2674070"/>
            <a:ext cx="5199300" cy="15234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dirty="0">
                <a:solidFill>
                  <a:srgbClr val="0E39A9"/>
                </a:solidFill>
                <a:latin typeface="Nunito"/>
                <a:ea typeface="Nunito"/>
                <a:cs typeface="Nunito"/>
                <a:sym typeface="Nunito"/>
              </a:rPr>
              <a:t>Nick Lutostanski</a:t>
            </a:r>
          </a:p>
          <a:p>
            <a:pPr marL="0" lvl="0" indent="0" algn="l" rtl="0">
              <a:spcBef>
                <a:spcPts val="0"/>
              </a:spcBef>
              <a:spcAft>
                <a:spcPts val="0"/>
              </a:spcAft>
              <a:buNone/>
            </a:pPr>
            <a:r>
              <a:rPr lang="en" sz="2900" dirty="0">
                <a:solidFill>
                  <a:srgbClr val="0E39A9"/>
                </a:solidFill>
                <a:latin typeface="Nunito"/>
                <a:ea typeface="Nunito"/>
                <a:cs typeface="Nunito"/>
                <a:sym typeface="Nunito"/>
              </a:rPr>
              <a:t>PGP AI/ML for Business Applications</a:t>
            </a:r>
          </a:p>
        </p:txBody>
      </p:sp>
      <p:sp>
        <p:nvSpPr>
          <p:cNvPr id="213" name="Google Shape;213;p48"/>
          <p:cNvSpPr txBox="1"/>
          <p:nvPr/>
        </p:nvSpPr>
        <p:spPr>
          <a:xfrm>
            <a:off x="1685353" y="4250161"/>
            <a:ext cx="1170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rgbClr val="0E39A9"/>
                </a:solidFill>
                <a:latin typeface="Nunito"/>
                <a:ea typeface="Nunito"/>
                <a:cs typeface="Nunito"/>
                <a:sym typeface="Nunito"/>
              </a:rPr>
              <a:t>2.1.24</a:t>
            </a:r>
            <a:endParaRPr sz="2200" dirty="0">
              <a:solidFill>
                <a:srgbClr val="0E39A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Income</a:t>
            </a:r>
            <a:endParaRPr sz="2400" dirty="0">
              <a:solidFill>
                <a:srgbClr val="0E39A9"/>
              </a:solidFill>
            </a:endParaRPr>
          </a:p>
        </p:txBody>
      </p:sp>
      <p:sp>
        <p:nvSpPr>
          <p:cNvPr id="5" name="TextBox 4">
            <a:extLst>
              <a:ext uri="{FF2B5EF4-FFF2-40B4-BE49-F238E27FC236}">
                <a16:creationId xmlns:a16="http://schemas.microsoft.com/office/drawing/2014/main" id="{C2A7A80F-ADE9-38A0-D9E9-52E5EC22B07C}"/>
              </a:ext>
            </a:extLst>
          </p:cNvPr>
          <p:cNvSpPr txBox="1"/>
          <p:nvPr/>
        </p:nvSpPr>
        <p:spPr>
          <a:xfrm>
            <a:off x="361813" y="3846840"/>
            <a:ext cx="8584834" cy="954107"/>
          </a:xfrm>
          <a:prstGeom prst="rect">
            <a:avLst/>
          </a:prstGeom>
          <a:noFill/>
        </p:spPr>
        <p:txBody>
          <a:bodyPr wrap="square" rtlCol="0">
            <a:spAutoFit/>
          </a:bodyPr>
          <a:lstStyle/>
          <a:p>
            <a:pPr marL="285750" indent="-285750">
              <a:buFont typeface="Arial" panose="020B0604020202020204" pitchFamily="34" charset="0"/>
              <a:buChar char="•"/>
            </a:pPr>
            <a:r>
              <a:rPr lang="en-US" dirty="0"/>
              <a:t>Higher income individuals seem to, on average, take more personal loans.</a:t>
            </a:r>
          </a:p>
          <a:p>
            <a:pPr marL="285750" indent="-285750">
              <a:buFont typeface="Arial" panose="020B0604020202020204" pitchFamily="34" charset="0"/>
              <a:buChar char="•"/>
            </a:pPr>
            <a:r>
              <a:rPr lang="en-US" dirty="0"/>
              <a:t>There are quite a few outliers in income that do not take personal loans, despite having a higher than average income. These customers might possibly just be averse to borrowing.</a:t>
            </a:r>
          </a:p>
          <a:p>
            <a:pPr marL="285750" indent="-285750">
              <a:buFont typeface="Arial" panose="020B0604020202020204" pitchFamily="34" charset="0"/>
              <a:buChar char="•"/>
            </a:pPr>
            <a:r>
              <a:rPr lang="en-US" dirty="0"/>
              <a:t>One more variable we will look at when considering the feature importance of our models.</a:t>
            </a:r>
          </a:p>
        </p:txBody>
      </p:sp>
      <p:pic>
        <p:nvPicPr>
          <p:cNvPr id="7" name="Picture 6">
            <a:extLst>
              <a:ext uri="{FF2B5EF4-FFF2-40B4-BE49-F238E27FC236}">
                <a16:creationId xmlns:a16="http://schemas.microsoft.com/office/drawing/2014/main" id="{CEE7E040-FCE9-5CE8-2896-33E8B068C479}"/>
              </a:ext>
            </a:extLst>
          </p:cNvPr>
          <p:cNvPicPr>
            <a:picLocks noChangeAspect="1"/>
          </p:cNvPicPr>
          <p:nvPr/>
        </p:nvPicPr>
        <p:blipFill>
          <a:blip r:embed="rId3"/>
          <a:stretch>
            <a:fillRect/>
          </a:stretch>
        </p:blipFill>
        <p:spPr>
          <a:xfrm>
            <a:off x="703284" y="557996"/>
            <a:ext cx="7519131" cy="3138867"/>
          </a:xfrm>
          <a:prstGeom prst="rect">
            <a:avLst/>
          </a:prstGeom>
        </p:spPr>
      </p:pic>
    </p:spTree>
    <p:extLst>
      <p:ext uri="{BB962C8B-B14F-4D97-AF65-F5344CB8AC3E}">
        <p14:creationId xmlns:p14="http://schemas.microsoft.com/office/powerpoint/2010/main" val="187503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CCAvg</a:t>
            </a:r>
            <a:endParaRPr sz="2400" dirty="0">
              <a:solidFill>
                <a:srgbClr val="0E39A9"/>
              </a:solidFill>
            </a:endParaRPr>
          </a:p>
        </p:txBody>
      </p:sp>
      <p:sp>
        <p:nvSpPr>
          <p:cNvPr id="5" name="TextBox 4">
            <a:extLst>
              <a:ext uri="{FF2B5EF4-FFF2-40B4-BE49-F238E27FC236}">
                <a16:creationId xmlns:a16="http://schemas.microsoft.com/office/drawing/2014/main" id="{C2A7A80F-ADE9-38A0-D9E9-52E5EC22B07C}"/>
              </a:ext>
            </a:extLst>
          </p:cNvPr>
          <p:cNvSpPr txBox="1"/>
          <p:nvPr/>
        </p:nvSpPr>
        <p:spPr>
          <a:xfrm>
            <a:off x="361813" y="3846840"/>
            <a:ext cx="8584834" cy="954107"/>
          </a:xfrm>
          <a:prstGeom prst="rect">
            <a:avLst/>
          </a:prstGeom>
          <a:noFill/>
        </p:spPr>
        <p:txBody>
          <a:bodyPr wrap="square" rtlCol="0">
            <a:spAutoFit/>
          </a:bodyPr>
          <a:lstStyle/>
          <a:p>
            <a:pPr marL="285750" indent="-285750">
              <a:buFont typeface="Arial" panose="020B0604020202020204" pitchFamily="34" charset="0"/>
              <a:buChar char="•"/>
            </a:pPr>
            <a:r>
              <a:rPr lang="en-US" dirty="0"/>
              <a:t>Those with higher average spending on credit cards are more likely to take personal loans</a:t>
            </a:r>
          </a:p>
          <a:p>
            <a:pPr marL="285750" indent="-285750">
              <a:buFont typeface="Arial" panose="020B0604020202020204" pitchFamily="34" charset="0"/>
              <a:buChar char="•"/>
            </a:pPr>
            <a:r>
              <a:rPr lang="en-US" dirty="0"/>
              <a:t>There are quite a few outliers in income that do not take personal loans, despite having a higher than average monthly credit card spending.</a:t>
            </a:r>
          </a:p>
          <a:p>
            <a:pPr marL="285750" indent="-285750">
              <a:buFont typeface="Arial" panose="020B0604020202020204" pitchFamily="34" charset="0"/>
              <a:buChar char="•"/>
            </a:pPr>
            <a:r>
              <a:rPr lang="en-US" dirty="0"/>
              <a:t>We will consider this in feature importance of our models.</a:t>
            </a:r>
          </a:p>
        </p:txBody>
      </p:sp>
      <p:pic>
        <p:nvPicPr>
          <p:cNvPr id="3" name="Picture 2">
            <a:extLst>
              <a:ext uri="{FF2B5EF4-FFF2-40B4-BE49-F238E27FC236}">
                <a16:creationId xmlns:a16="http://schemas.microsoft.com/office/drawing/2014/main" id="{2F4A10EC-2F29-48B7-EDF4-89DA34177687}"/>
              </a:ext>
            </a:extLst>
          </p:cNvPr>
          <p:cNvPicPr>
            <a:picLocks noChangeAspect="1"/>
          </p:cNvPicPr>
          <p:nvPr/>
        </p:nvPicPr>
        <p:blipFill>
          <a:blip r:embed="rId3"/>
          <a:stretch>
            <a:fillRect/>
          </a:stretch>
        </p:blipFill>
        <p:spPr>
          <a:xfrm>
            <a:off x="884191" y="811643"/>
            <a:ext cx="7157317" cy="2933132"/>
          </a:xfrm>
          <a:prstGeom prst="rect">
            <a:avLst/>
          </a:prstGeom>
        </p:spPr>
      </p:pic>
    </p:spTree>
    <p:extLst>
      <p:ext uri="{BB962C8B-B14F-4D97-AF65-F5344CB8AC3E}">
        <p14:creationId xmlns:p14="http://schemas.microsoft.com/office/powerpoint/2010/main" val="404744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Duplicate and Missing Values	</a:t>
            </a:r>
            <a:endParaRPr sz="2400" dirty="0">
              <a:solidFill>
                <a:srgbClr val="0E39A9"/>
              </a:solidFill>
            </a:endParaRPr>
          </a:p>
        </p:txBody>
      </p:sp>
      <p:sp>
        <p:nvSpPr>
          <p:cNvPr id="244" name="Google Shape;244;p53"/>
          <p:cNvSpPr txBox="1"/>
          <p:nvPr/>
        </p:nvSpPr>
        <p:spPr>
          <a:xfrm>
            <a:off x="325250" y="808475"/>
            <a:ext cx="8397900" cy="185688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600" dirty="0">
                <a:latin typeface="Nunito"/>
                <a:ea typeface="Nunito"/>
                <a:cs typeface="Nunito"/>
                <a:sym typeface="Nunito"/>
              </a:rPr>
              <a:t>There were no found duplicate values. Every ID had a unique transaction row.</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US" sz="1600" dirty="0">
                <a:latin typeface="Nunito"/>
                <a:ea typeface="Nunito"/>
                <a:cs typeface="Nunito"/>
                <a:sym typeface="Nunito"/>
              </a:rPr>
              <a:t>No missing values in the dataset, but there were some values in the experience column that were negative. Instead of deleting these rows, we will assume they were data entry error and convert to absolute values to align with the rest of the data set.</a:t>
            </a:r>
            <a:endParaRPr sz="1600" dirty="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Outlier Check &amp; Feature Eng.	</a:t>
            </a:r>
            <a:endParaRPr sz="2400" dirty="0">
              <a:solidFill>
                <a:srgbClr val="0E39A9"/>
              </a:solidFill>
            </a:endParaRPr>
          </a:p>
        </p:txBody>
      </p:sp>
      <p:pic>
        <p:nvPicPr>
          <p:cNvPr id="5" name="Picture 4">
            <a:extLst>
              <a:ext uri="{FF2B5EF4-FFF2-40B4-BE49-F238E27FC236}">
                <a16:creationId xmlns:a16="http://schemas.microsoft.com/office/drawing/2014/main" id="{44A7D09B-FE76-279C-055A-AA19CC66DF8B}"/>
              </a:ext>
            </a:extLst>
          </p:cNvPr>
          <p:cNvPicPr>
            <a:picLocks noChangeAspect="1"/>
          </p:cNvPicPr>
          <p:nvPr/>
        </p:nvPicPr>
        <p:blipFill>
          <a:blip r:embed="rId3"/>
          <a:stretch>
            <a:fillRect/>
          </a:stretch>
        </p:blipFill>
        <p:spPr>
          <a:xfrm>
            <a:off x="294753" y="872096"/>
            <a:ext cx="1581371" cy="1333686"/>
          </a:xfrm>
          <a:prstGeom prst="rect">
            <a:avLst/>
          </a:prstGeom>
        </p:spPr>
      </p:pic>
      <p:sp>
        <p:nvSpPr>
          <p:cNvPr id="6" name="TextBox 5">
            <a:extLst>
              <a:ext uri="{FF2B5EF4-FFF2-40B4-BE49-F238E27FC236}">
                <a16:creationId xmlns:a16="http://schemas.microsoft.com/office/drawing/2014/main" id="{A0449C22-905A-CDA1-02F4-216D05D16650}"/>
              </a:ext>
            </a:extLst>
          </p:cNvPr>
          <p:cNvSpPr txBox="1"/>
          <p:nvPr/>
        </p:nvSpPr>
        <p:spPr>
          <a:xfrm>
            <a:off x="294753" y="2571750"/>
            <a:ext cx="8520600" cy="2462213"/>
          </a:xfrm>
          <a:prstGeom prst="rect">
            <a:avLst/>
          </a:prstGeom>
          <a:noFill/>
        </p:spPr>
        <p:txBody>
          <a:bodyPr wrap="square" rtlCol="0">
            <a:spAutoFit/>
          </a:bodyPr>
          <a:lstStyle/>
          <a:p>
            <a:pPr marL="285750" indent="-285750">
              <a:buFont typeface="Arial" panose="020B0604020202020204" pitchFamily="34" charset="0"/>
              <a:buChar char="•"/>
            </a:pPr>
            <a:r>
              <a:rPr lang="en-US" dirty="0"/>
              <a:t>These values represent the % of rows in the data set that contain outliers (defined as outside 1.5*IQR). Nothing major in any category. Highest % of outliers are in credit card average spend and if they have a mortgage, but the outliers are not too egregious to treat.</a:t>
            </a:r>
          </a:p>
          <a:p>
            <a:endParaRPr lang="en-US" b="1" dirty="0"/>
          </a:p>
          <a:p>
            <a:pPr marL="285750" indent="-285750">
              <a:buFont typeface="Arial" panose="020B0604020202020204" pitchFamily="34" charset="0"/>
              <a:buChar char="•"/>
            </a:pPr>
            <a:r>
              <a:rPr lang="en-US" b="1" dirty="0"/>
              <a:t>Feature engineering choices </a:t>
            </a:r>
            <a:r>
              <a:rPr lang="en-US" dirty="0"/>
              <a:t>– truncate </a:t>
            </a:r>
            <a:r>
              <a:rPr lang="en-US" dirty="0" err="1"/>
              <a:t>zipcode</a:t>
            </a:r>
            <a:r>
              <a:rPr lang="en-US" dirty="0"/>
              <a:t> to first two values. Change Education, </a:t>
            </a:r>
            <a:r>
              <a:rPr lang="en-US" dirty="0" err="1"/>
              <a:t>Personal_Loan</a:t>
            </a:r>
            <a:r>
              <a:rPr lang="en-US" dirty="0"/>
              <a:t>, </a:t>
            </a:r>
            <a:r>
              <a:rPr lang="en-US" dirty="0" err="1"/>
              <a:t>Securities_Account</a:t>
            </a:r>
            <a:r>
              <a:rPr lang="en-US" dirty="0"/>
              <a:t>, </a:t>
            </a:r>
            <a:r>
              <a:rPr lang="en-US" dirty="0" err="1"/>
              <a:t>CD_Account</a:t>
            </a:r>
            <a:r>
              <a:rPr lang="en-US" dirty="0"/>
              <a:t>, Online, </a:t>
            </a:r>
            <a:r>
              <a:rPr lang="en-US" dirty="0" err="1"/>
              <a:t>CreditCard</a:t>
            </a:r>
            <a:r>
              <a:rPr lang="en-US" dirty="0"/>
              <a:t>, And </a:t>
            </a:r>
            <a:r>
              <a:rPr lang="en-US" dirty="0" err="1"/>
              <a:t>Zipcode</a:t>
            </a:r>
            <a:r>
              <a:rPr lang="en-US" dirty="0"/>
              <a:t> from int64 variables into categories for our modeling purposes.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459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Data Preparation for Modeling	</a:t>
            </a:r>
            <a:endParaRPr sz="2400" dirty="0">
              <a:solidFill>
                <a:srgbClr val="0E39A9"/>
              </a:solidFill>
            </a:endParaRPr>
          </a:p>
        </p:txBody>
      </p:sp>
      <p:sp>
        <p:nvSpPr>
          <p:cNvPr id="2" name="TextBox 1">
            <a:extLst>
              <a:ext uri="{FF2B5EF4-FFF2-40B4-BE49-F238E27FC236}">
                <a16:creationId xmlns:a16="http://schemas.microsoft.com/office/drawing/2014/main" id="{861E9142-F3E7-D7FC-DFA3-08C3E3F02033}"/>
              </a:ext>
            </a:extLst>
          </p:cNvPr>
          <p:cNvSpPr txBox="1"/>
          <p:nvPr/>
        </p:nvSpPr>
        <p:spPr>
          <a:xfrm>
            <a:off x="381548" y="1131488"/>
            <a:ext cx="8604570" cy="3754874"/>
          </a:xfrm>
          <a:prstGeom prst="rect">
            <a:avLst/>
          </a:prstGeom>
          <a:noFill/>
        </p:spPr>
        <p:txBody>
          <a:bodyPr wrap="square" rtlCol="0">
            <a:spAutoFit/>
          </a:bodyPr>
          <a:lstStyle/>
          <a:p>
            <a:pPr marL="285750" indent="-285750">
              <a:buFont typeface="Arial" panose="020B0604020202020204" pitchFamily="34" charset="0"/>
              <a:buChar char="•"/>
            </a:pPr>
            <a:r>
              <a:rPr lang="en-US" dirty="0"/>
              <a:t>To prepare data for modeling, we need to separate the independent variables (Mortgage, </a:t>
            </a:r>
            <a:r>
              <a:rPr lang="en-US" dirty="0" err="1"/>
              <a:t>CCAvg</a:t>
            </a:r>
            <a:r>
              <a:rPr lang="en-US" dirty="0"/>
              <a:t>, Family, Income, Age) from the dependent variable that we are looking to predict (</a:t>
            </a:r>
            <a:r>
              <a:rPr lang="en-US" dirty="0" err="1"/>
              <a:t>Personal_Loan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made a subjective decision to drop “Experience” from the data set, since Age is so highly correlated to it that we do not need to count the influence on our dataset twice.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create dummy variables for </a:t>
            </a:r>
            <a:r>
              <a:rPr lang="en-US" dirty="0" err="1"/>
              <a:t>ZipCode</a:t>
            </a:r>
            <a:r>
              <a:rPr lang="en-US" dirty="0"/>
              <a:t> And Education, resulting in the creation of additional rows of Boolean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create a train/test split of 70% train/30% test for our first model. The first model will grow until each of the terminal nodes is pure, meaning contains 100% of each condition. It is understood that this will inevitably overfit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391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Decision Tree – Train v. Test Data</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sp>
        <p:nvSpPr>
          <p:cNvPr id="251" name="Google Shape;251;p54"/>
          <p:cNvSpPr txBox="1"/>
          <p:nvPr/>
        </p:nvSpPr>
        <p:spPr>
          <a:xfrm>
            <a:off x="325250" y="808475"/>
            <a:ext cx="8397900" cy="949973"/>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200" dirty="0">
                <a:solidFill>
                  <a:schemeClr val="dk1"/>
                </a:solidFill>
                <a:latin typeface="Nunito"/>
                <a:ea typeface="Nunito"/>
                <a:cs typeface="Nunito"/>
                <a:sym typeface="Nunito"/>
              </a:rPr>
              <a:t>In the initial decision tree model where the decision nodes continue until the all nodes are pure, the performance is perfect for the training data, however, that makes sense due to the overfitting of the data. Plotting performance data of the test data shows how accurately it fits. Recall is dropped by .11. Decent model, but can we improve it?</a:t>
            </a:r>
          </a:p>
        </p:txBody>
      </p:sp>
      <p:pic>
        <p:nvPicPr>
          <p:cNvPr id="3" name="Picture 2">
            <a:extLst>
              <a:ext uri="{FF2B5EF4-FFF2-40B4-BE49-F238E27FC236}">
                <a16:creationId xmlns:a16="http://schemas.microsoft.com/office/drawing/2014/main" id="{E54816D3-4434-BF58-9C6F-46AE9135E226}"/>
              </a:ext>
            </a:extLst>
          </p:cNvPr>
          <p:cNvPicPr>
            <a:picLocks noChangeAspect="1"/>
          </p:cNvPicPr>
          <p:nvPr/>
        </p:nvPicPr>
        <p:blipFill>
          <a:blip r:embed="rId3"/>
          <a:stretch>
            <a:fillRect/>
          </a:stretch>
        </p:blipFill>
        <p:spPr>
          <a:xfrm>
            <a:off x="325250" y="2011100"/>
            <a:ext cx="3616609" cy="2771474"/>
          </a:xfrm>
          <a:prstGeom prst="rect">
            <a:avLst/>
          </a:prstGeom>
        </p:spPr>
      </p:pic>
      <p:pic>
        <p:nvPicPr>
          <p:cNvPr id="5" name="Picture 4">
            <a:extLst>
              <a:ext uri="{FF2B5EF4-FFF2-40B4-BE49-F238E27FC236}">
                <a16:creationId xmlns:a16="http://schemas.microsoft.com/office/drawing/2014/main" id="{591040D4-1BB4-6F09-993F-ED1482E5A1A1}"/>
              </a:ext>
            </a:extLst>
          </p:cNvPr>
          <p:cNvPicPr>
            <a:picLocks noChangeAspect="1"/>
          </p:cNvPicPr>
          <p:nvPr/>
        </p:nvPicPr>
        <p:blipFill>
          <a:blip r:embed="rId4"/>
          <a:stretch>
            <a:fillRect/>
          </a:stretch>
        </p:blipFill>
        <p:spPr>
          <a:xfrm>
            <a:off x="4111510" y="1970814"/>
            <a:ext cx="4157561" cy="28117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Decision Tree – Feature Importance &amp; Decision rules</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sp>
        <p:nvSpPr>
          <p:cNvPr id="6" name="TextBox 5">
            <a:extLst>
              <a:ext uri="{FF2B5EF4-FFF2-40B4-BE49-F238E27FC236}">
                <a16:creationId xmlns:a16="http://schemas.microsoft.com/office/drawing/2014/main" id="{AED64BB8-2B97-8958-55BA-959897EB1643}"/>
              </a:ext>
            </a:extLst>
          </p:cNvPr>
          <p:cNvSpPr txBox="1"/>
          <p:nvPr/>
        </p:nvSpPr>
        <p:spPr>
          <a:xfrm>
            <a:off x="361813" y="4269393"/>
            <a:ext cx="8433531" cy="738664"/>
          </a:xfrm>
          <a:prstGeom prst="rect">
            <a:avLst/>
          </a:prstGeom>
          <a:noFill/>
        </p:spPr>
        <p:txBody>
          <a:bodyPr wrap="square" rtlCol="0">
            <a:spAutoFit/>
          </a:bodyPr>
          <a:lstStyle/>
          <a:p>
            <a:r>
              <a:rPr lang="en-US" dirty="0"/>
              <a:t>In this model, having an undergraduate degree, your income, number of members in your family, your average monthly credit card spend, and having a CD account were the most important features.</a:t>
            </a:r>
          </a:p>
          <a:p>
            <a:r>
              <a:rPr lang="en-US" dirty="0"/>
              <a:t>Only the top nodes are shown on the decision tree as it is very large.</a:t>
            </a:r>
          </a:p>
        </p:txBody>
      </p:sp>
      <p:pic>
        <p:nvPicPr>
          <p:cNvPr id="8" name="Picture 7">
            <a:extLst>
              <a:ext uri="{FF2B5EF4-FFF2-40B4-BE49-F238E27FC236}">
                <a16:creationId xmlns:a16="http://schemas.microsoft.com/office/drawing/2014/main" id="{0082DEA2-19B4-D2DB-F380-96C2F8F799AC}"/>
              </a:ext>
            </a:extLst>
          </p:cNvPr>
          <p:cNvPicPr>
            <a:picLocks noChangeAspect="1"/>
          </p:cNvPicPr>
          <p:nvPr/>
        </p:nvPicPr>
        <p:blipFill>
          <a:blip r:embed="rId3"/>
          <a:stretch>
            <a:fillRect/>
          </a:stretch>
        </p:blipFill>
        <p:spPr>
          <a:xfrm>
            <a:off x="517159" y="1117036"/>
            <a:ext cx="3660345" cy="3040902"/>
          </a:xfrm>
          <a:prstGeom prst="rect">
            <a:avLst/>
          </a:prstGeom>
        </p:spPr>
      </p:pic>
      <p:pic>
        <p:nvPicPr>
          <p:cNvPr id="11" name="Picture 10">
            <a:extLst>
              <a:ext uri="{FF2B5EF4-FFF2-40B4-BE49-F238E27FC236}">
                <a16:creationId xmlns:a16="http://schemas.microsoft.com/office/drawing/2014/main" id="{16228CF7-EA2A-1DC1-6A96-50C4D14A4E39}"/>
              </a:ext>
            </a:extLst>
          </p:cNvPr>
          <p:cNvPicPr>
            <a:picLocks noChangeAspect="1"/>
          </p:cNvPicPr>
          <p:nvPr/>
        </p:nvPicPr>
        <p:blipFill>
          <a:blip r:embed="rId4"/>
          <a:stretch>
            <a:fillRect/>
          </a:stretch>
        </p:blipFill>
        <p:spPr>
          <a:xfrm>
            <a:off x="4821478" y="1467317"/>
            <a:ext cx="3432662" cy="2340339"/>
          </a:xfrm>
          <a:prstGeom prst="rect">
            <a:avLst/>
          </a:prstGeom>
        </p:spPr>
      </p:pic>
    </p:spTree>
    <p:extLst>
      <p:ext uri="{BB962C8B-B14F-4D97-AF65-F5344CB8AC3E}">
        <p14:creationId xmlns:p14="http://schemas.microsoft.com/office/powerpoint/2010/main" val="270404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Decision Tree – Pre-Pruning with Hyperparameters</a:t>
            </a:r>
            <a:br>
              <a:rPr lang="en" sz="2400" dirty="0">
                <a:solidFill>
                  <a:srgbClr val="0E39A9"/>
                </a:solidFill>
              </a:rPr>
            </a:br>
            <a:r>
              <a:rPr lang="en" sz="2400" dirty="0">
                <a:solidFill>
                  <a:srgbClr val="0E39A9"/>
                </a:solidFill>
              </a:rPr>
              <a:t> </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sp>
        <p:nvSpPr>
          <p:cNvPr id="251" name="Google Shape;251;p54"/>
          <p:cNvSpPr txBox="1"/>
          <p:nvPr/>
        </p:nvSpPr>
        <p:spPr>
          <a:xfrm>
            <a:off x="325250" y="808476"/>
            <a:ext cx="8520600" cy="1556037"/>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900" dirty="0">
                <a:solidFill>
                  <a:schemeClr val="dk1"/>
                </a:solidFill>
                <a:latin typeface="Nunito"/>
                <a:ea typeface="Nunito"/>
                <a:cs typeface="Nunito"/>
                <a:sym typeface="Nunito"/>
              </a:rPr>
              <a:t>This time, we attempt to improve our model by pre-pruning the decision tree using hyperparameters. These are limitations in the Python code that are placed on requirements necessary to generate a subsequent node. If these requirements are not met, a new node is stopped. By doing this, we will be limiting the growth of the tree as it is currently being generated.</a:t>
            </a:r>
          </a:p>
          <a:p>
            <a:pPr marL="457200" lvl="0" indent="-330200" algn="l" rtl="0">
              <a:lnSpc>
                <a:spcPct val="115000"/>
              </a:lnSpc>
              <a:spcBef>
                <a:spcPts val="1000"/>
              </a:spcBef>
              <a:spcAft>
                <a:spcPts val="0"/>
              </a:spcAft>
              <a:buSzPts val="1600"/>
              <a:buFont typeface="Nunito"/>
              <a:buChar char="●"/>
            </a:pPr>
            <a:r>
              <a:rPr lang="en-US" sz="900" dirty="0">
                <a:solidFill>
                  <a:schemeClr val="dk1"/>
                </a:solidFill>
                <a:latin typeface="Nunito"/>
                <a:ea typeface="Nunito"/>
                <a:cs typeface="Nunito"/>
                <a:sym typeface="Nunito"/>
              </a:rPr>
              <a:t>Training data for the model (left) is very close to test data (right). Accuracy, precision, and F1 values of the test data are very similar to the trained data, however, there was a significant delta created for the Recall value, which we identified as the most important to model success for our situation. If we are inaccurate in this area, we will produce more false negatives than we want. Meaning we will miss opportunities to offer loans to people who would have taken them if offered, by assuming that they would not have.</a:t>
            </a:r>
            <a:endParaRPr sz="900" dirty="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8F8DA153-A203-C85A-C9DC-4B63E8F5BE59}"/>
              </a:ext>
            </a:extLst>
          </p:cNvPr>
          <p:cNvPicPr>
            <a:picLocks noChangeAspect="1"/>
          </p:cNvPicPr>
          <p:nvPr/>
        </p:nvPicPr>
        <p:blipFill>
          <a:blip r:embed="rId3"/>
          <a:stretch>
            <a:fillRect/>
          </a:stretch>
        </p:blipFill>
        <p:spPr>
          <a:xfrm>
            <a:off x="333390" y="2253969"/>
            <a:ext cx="4190810" cy="2698844"/>
          </a:xfrm>
          <a:prstGeom prst="rect">
            <a:avLst/>
          </a:prstGeom>
        </p:spPr>
      </p:pic>
      <p:pic>
        <p:nvPicPr>
          <p:cNvPr id="5" name="Picture 4">
            <a:extLst>
              <a:ext uri="{FF2B5EF4-FFF2-40B4-BE49-F238E27FC236}">
                <a16:creationId xmlns:a16="http://schemas.microsoft.com/office/drawing/2014/main" id="{8C4FE873-1487-9930-4E8F-BBF4EE8468F2}"/>
              </a:ext>
            </a:extLst>
          </p:cNvPr>
          <p:cNvPicPr>
            <a:picLocks noChangeAspect="1"/>
          </p:cNvPicPr>
          <p:nvPr/>
        </p:nvPicPr>
        <p:blipFill>
          <a:blip r:embed="rId4"/>
          <a:stretch>
            <a:fillRect/>
          </a:stretch>
        </p:blipFill>
        <p:spPr>
          <a:xfrm>
            <a:off x="4815403" y="2253969"/>
            <a:ext cx="3010736" cy="2684382"/>
          </a:xfrm>
          <a:prstGeom prst="rect">
            <a:avLst/>
          </a:prstGeom>
        </p:spPr>
      </p:pic>
    </p:spTree>
    <p:extLst>
      <p:ext uri="{BB962C8B-B14F-4D97-AF65-F5344CB8AC3E}">
        <p14:creationId xmlns:p14="http://schemas.microsoft.com/office/powerpoint/2010/main" val="98194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Pre-Pruning – Feature Importance</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pic>
        <p:nvPicPr>
          <p:cNvPr id="4" name="Picture 3">
            <a:extLst>
              <a:ext uri="{FF2B5EF4-FFF2-40B4-BE49-F238E27FC236}">
                <a16:creationId xmlns:a16="http://schemas.microsoft.com/office/drawing/2014/main" id="{FC4D9703-5CC1-64DC-A975-542FA705C790}"/>
              </a:ext>
            </a:extLst>
          </p:cNvPr>
          <p:cNvPicPr>
            <a:picLocks noChangeAspect="1"/>
          </p:cNvPicPr>
          <p:nvPr/>
        </p:nvPicPr>
        <p:blipFill>
          <a:blip r:embed="rId3"/>
          <a:stretch>
            <a:fillRect/>
          </a:stretch>
        </p:blipFill>
        <p:spPr>
          <a:xfrm>
            <a:off x="624950" y="709579"/>
            <a:ext cx="3822060" cy="3240442"/>
          </a:xfrm>
          <a:prstGeom prst="rect">
            <a:avLst/>
          </a:prstGeom>
        </p:spPr>
      </p:pic>
      <p:sp>
        <p:nvSpPr>
          <p:cNvPr id="6" name="TextBox 5">
            <a:extLst>
              <a:ext uri="{FF2B5EF4-FFF2-40B4-BE49-F238E27FC236}">
                <a16:creationId xmlns:a16="http://schemas.microsoft.com/office/drawing/2014/main" id="{AED64BB8-2B97-8958-55BA-959897EB1643}"/>
              </a:ext>
            </a:extLst>
          </p:cNvPr>
          <p:cNvSpPr txBox="1"/>
          <p:nvPr/>
        </p:nvSpPr>
        <p:spPr>
          <a:xfrm>
            <a:off x="390364" y="4091834"/>
            <a:ext cx="8113292" cy="861774"/>
          </a:xfrm>
          <a:prstGeom prst="rect">
            <a:avLst/>
          </a:prstGeom>
          <a:noFill/>
        </p:spPr>
        <p:txBody>
          <a:bodyPr wrap="square" rtlCol="0">
            <a:spAutoFit/>
          </a:bodyPr>
          <a:lstStyle/>
          <a:p>
            <a:r>
              <a:rPr lang="en-US" sz="1200" dirty="0"/>
              <a:t>In this model, having an undergraduate degree, your income, the number of members in your family, your average monthly credit card spend, and having a CD account were the most important features, but slightly more muted than the initial decision tree model.</a:t>
            </a:r>
          </a:p>
          <a:p>
            <a:r>
              <a:rPr lang="en-US" sz="1200" dirty="0"/>
              <a:t>The decision tree is much simpler.</a:t>
            </a:r>
          </a:p>
        </p:txBody>
      </p:sp>
      <p:pic>
        <p:nvPicPr>
          <p:cNvPr id="3" name="Picture 2">
            <a:extLst>
              <a:ext uri="{FF2B5EF4-FFF2-40B4-BE49-F238E27FC236}">
                <a16:creationId xmlns:a16="http://schemas.microsoft.com/office/drawing/2014/main" id="{68276A5C-2118-C4A0-1DD9-4EC5F264872B}"/>
              </a:ext>
            </a:extLst>
          </p:cNvPr>
          <p:cNvPicPr>
            <a:picLocks noChangeAspect="1"/>
          </p:cNvPicPr>
          <p:nvPr/>
        </p:nvPicPr>
        <p:blipFill>
          <a:blip r:embed="rId4"/>
          <a:stretch>
            <a:fillRect/>
          </a:stretch>
        </p:blipFill>
        <p:spPr>
          <a:xfrm>
            <a:off x="4970852" y="869429"/>
            <a:ext cx="3228455" cy="3134818"/>
          </a:xfrm>
          <a:prstGeom prst="rect">
            <a:avLst/>
          </a:prstGeom>
        </p:spPr>
      </p:pic>
    </p:spTree>
    <p:extLst>
      <p:ext uri="{BB962C8B-B14F-4D97-AF65-F5344CB8AC3E}">
        <p14:creationId xmlns:p14="http://schemas.microsoft.com/office/powerpoint/2010/main" val="52934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Cost Complexity Tuning</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sp>
        <p:nvSpPr>
          <p:cNvPr id="251" name="Google Shape;251;p54"/>
          <p:cNvSpPr txBox="1"/>
          <p:nvPr/>
        </p:nvSpPr>
        <p:spPr>
          <a:xfrm>
            <a:off x="325250" y="808475"/>
            <a:ext cx="8397900" cy="73760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200" dirty="0">
                <a:solidFill>
                  <a:schemeClr val="dk1"/>
                </a:solidFill>
                <a:latin typeface="Nunito"/>
                <a:ea typeface="Nunito"/>
                <a:cs typeface="Nunito"/>
                <a:sym typeface="Nunito"/>
              </a:rPr>
              <a:t>In this model, we are going to prune the decision tree after it has already been created, which is known as Post-Pruning. The recall for training and test set are best between .006 and ~.024. We will choose our alpha to be .01. </a:t>
            </a:r>
            <a:endParaRPr sz="1200" dirty="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59C5F778-14DF-1BB7-17C2-186D0E5D6AF8}"/>
              </a:ext>
            </a:extLst>
          </p:cNvPr>
          <p:cNvPicPr>
            <a:picLocks noChangeAspect="1"/>
          </p:cNvPicPr>
          <p:nvPr/>
        </p:nvPicPr>
        <p:blipFill>
          <a:blip r:embed="rId3"/>
          <a:stretch>
            <a:fillRect/>
          </a:stretch>
        </p:blipFill>
        <p:spPr>
          <a:xfrm>
            <a:off x="1026826" y="2069710"/>
            <a:ext cx="7090348" cy="2532675"/>
          </a:xfrm>
          <a:prstGeom prst="rect">
            <a:avLst/>
          </a:prstGeom>
        </p:spPr>
      </p:pic>
    </p:spTree>
    <p:extLst>
      <p:ext uri="{BB962C8B-B14F-4D97-AF65-F5344CB8AC3E}">
        <p14:creationId xmlns:p14="http://schemas.microsoft.com/office/powerpoint/2010/main" val="296685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Contents / Agenda</a:t>
            </a:r>
            <a:endParaRPr sz="2400">
              <a:solidFill>
                <a:srgbClr val="0E39A9"/>
              </a:solidFill>
            </a:endParaRPr>
          </a:p>
        </p:txBody>
      </p:sp>
      <p:sp>
        <p:nvSpPr>
          <p:cNvPr id="219" name="Google Shape;219;p49"/>
          <p:cNvSpPr txBox="1"/>
          <p:nvPr/>
        </p:nvSpPr>
        <p:spPr>
          <a:xfrm>
            <a:off x="325250" y="808475"/>
            <a:ext cx="8397900" cy="2488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Executive Summary</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Business Problem Overview and Solution Approach</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EDA Results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Data Preprocessing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Model Performance Summary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Appendix</a:t>
            </a:r>
            <a:endParaRPr sz="16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Cost Complexity Tuning</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sp>
        <p:nvSpPr>
          <p:cNvPr id="251" name="Google Shape;251;p54"/>
          <p:cNvSpPr txBox="1"/>
          <p:nvPr/>
        </p:nvSpPr>
        <p:spPr>
          <a:xfrm>
            <a:off x="325250" y="808475"/>
            <a:ext cx="8397900" cy="73760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200" dirty="0">
                <a:solidFill>
                  <a:schemeClr val="dk1"/>
                </a:solidFill>
                <a:latin typeface="Nunito"/>
                <a:ea typeface="Nunito"/>
                <a:cs typeface="Nunito"/>
                <a:sym typeface="Nunito"/>
              </a:rPr>
              <a:t>Using alpha = .01 yields the following results. Recall of test set is .990, which is very good performance. This should be the recommended model to use for our purposes.</a:t>
            </a:r>
            <a:endParaRPr sz="1200" dirty="0">
              <a:solidFill>
                <a:schemeClr val="dk1"/>
              </a:solidFill>
              <a:latin typeface="Nunito"/>
              <a:ea typeface="Nunito"/>
              <a:cs typeface="Nunito"/>
              <a:sym typeface="Nunito"/>
            </a:endParaRPr>
          </a:p>
        </p:txBody>
      </p:sp>
      <p:pic>
        <p:nvPicPr>
          <p:cNvPr id="4" name="Picture 3">
            <a:extLst>
              <a:ext uri="{FF2B5EF4-FFF2-40B4-BE49-F238E27FC236}">
                <a16:creationId xmlns:a16="http://schemas.microsoft.com/office/drawing/2014/main" id="{D004BAFB-A297-630A-E95D-704CFBCD4A9C}"/>
              </a:ext>
            </a:extLst>
          </p:cNvPr>
          <p:cNvPicPr>
            <a:picLocks noChangeAspect="1"/>
          </p:cNvPicPr>
          <p:nvPr/>
        </p:nvPicPr>
        <p:blipFill>
          <a:blip r:embed="rId3"/>
          <a:stretch>
            <a:fillRect/>
          </a:stretch>
        </p:blipFill>
        <p:spPr>
          <a:xfrm>
            <a:off x="1282631" y="1837808"/>
            <a:ext cx="2189234" cy="2439069"/>
          </a:xfrm>
          <a:prstGeom prst="rect">
            <a:avLst/>
          </a:prstGeom>
        </p:spPr>
      </p:pic>
      <p:pic>
        <p:nvPicPr>
          <p:cNvPr id="3" name="Picture 2">
            <a:extLst>
              <a:ext uri="{FF2B5EF4-FFF2-40B4-BE49-F238E27FC236}">
                <a16:creationId xmlns:a16="http://schemas.microsoft.com/office/drawing/2014/main" id="{BFA9A415-F658-577A-5D69-0E884363E69E}"/>
              </a:ext>
            </a:extLst>
          </p:cNvPr>
          <p:cNvPicPr>
            <a:picLocks noChangeAspect="1"/>
          </p:cNvPicPr>
          <p:nvPr/>
        </p:nvPicPr>
        <p:blipFill>
          <a:blip r:embed="rId4"/>
          <a:stretch>
            <a:fillRect/>
          </a:stretch>
        </p:blipFill>
        <p:spPr>
          <a:xfrm>
            <a:off x="4196625" y="1741019"/>
            <a:ext cx="1970863" cy="2632648"/>
          </a:xfrm>
          <a:prstGeom prst="rect">
            <a:avLst/>
          </a:prstGeom>
        </p:spPr>
      </p:pic>
    </p:spTree>
    <p:extLst>
      <p:ext uri="{BB962C8B-B14F-4D97-AF65-F5344CB8AC3E}">
        <p14:creationId xmlns:p14="http://schemas.microsoft.com/office/powerpoint/2010/main" val="2278888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Cost Complexity Tuning</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sp>
        <p:nvSpPr>
          <p:cNvPr id="251" name="Google Shape;251;p54"/>
          <p:cNvSpPr txBox="1"/>
          <p:nvPr/>
        </p:nvSpPr>
        <p:spPr>
          <a:xfrm>
            <a:off x="325250" y="808475"/>
            <a:ext cx="8397900" cy="73760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200" dirty="0">
                <a:solidFill>
                  <a:schemeClr val="dk1"/>
                </a:solidFill>
                <a:latin typeface="Nunito"/>
                <a:ea typeface="Nunito"/>
                <a:cs typeface="Nunito"/>
                <a:sym typeface="Nunito"/>
              </a:rPr>
              <a:t>Using alpha = .01 yields the following results. Recall of test set is .990, which is very good performance. The decision tree is much simpler looking as well.</a:t>
            </a:r>
            <a:endParaRPr sz="1200" dirty="0">
              <a:solidFill>
                <a:schemeClr val="dk1"/>
              </a:solidFill>
              <a:latin typeface="Nunito"/>
              <a:ea typeface="Nunito"/>
              <a:cs typeface="Nunito"/>
              <a:sym typeface="Nunito"/>
            </a:endParaRPr>
          </a:p>
        </p:txBody>
      </p:sp>
      <p:pic>
        <p:nvPicPr>
          <p:cNvPr id="5" name="Picture 4">
            <a:extLst>
              <a:ext uri="{FF2B5EF4-FFF2-40B4-BE49-F238E27FC236}">
                <a16:creationId xmlns:a16="http://schemas.microsoft.com/office/drawing/2014/main" id="{EC7FACD8-50F5-ACCF-6EC4-B237C2EA2E46}"/>
              </a:ext>
            </a:extLst>
          </p:cNvPr>
          <p:cNvPicPr>
            <a:picLocks noChangeAspect="1"/>
          </p:cNvPicPr>
          <p:nvPr/>
        </p:nvPicPr>
        <p:blipFill>
          <a:blip r:embed="rId3"/>
          <a:stretch>
            <a:fillRect/>
          </a:stretch>
        </p:blipFill>
        <p:spPr>
          <a:xfrm>
            <a:off x="2368446" y="1493130"/>
            <a:ext cx="3550278" cy="3150373"/>
          </a:xfrm>
          <a:prstGeom prst="rect">
            <a:avLst/>
          </a:prstGeom>
        </p:spPr>
      </p:pic>
    </p:spTree>
    <p:extLst>
      <p:ext uri="{BB962C8B-B14F-4D97-AF65-F5344CB8AC3E}">
        <p14:creationId xmlns:p14="http://schemas.microsoft.com/office/powerpoint/2010/main" val="269565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 Cost Complexity Tuning – Feature Importance</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pic>
        <p:nvPicPr>
          <p:cNvPr id="3" name="Picture 2">
            <a:extLst>
              <a:ext uri="{FF2B5EF4-FFF2-40B4-BE49-F238E27FC236}">
                <a16:creationId xmlns:a16="http://schemas.microsoft.com/office/drawing/2014/main" id="{1BB993A4-50B5-DB17-BCF9-A7D8ED2F134D}"/>
              </a:ext>
            </a:extLst>
          </p:cNvPr>
          <p:cNvPicPr>
            <a:picLocks noChangeAspect="1"/>
          </p:cNvPicPr>
          <p:nvPr/>
        </p:nvPicPr>
        <p:blipFill>
          <a:blip r:embed="rId3"/>
          <a:stretch>
            <a:fillRect/>
          </a:stretch>
        </p:blipFill>
        <p:spPr>
          <a:xfrm>
            <a:off x="2295650" y="709579"/>
            <a:ext cx="4109672" cy="3487451"/>
          </a:xfrm>
          <a:prstGeom prst="rect">
            <a:avLst/>
          </a:prstGeom>
        </p:spPr>
      </p:pic>
      <p:sp>
        <p:nvSpPr>
          <p:cNvPr id="5" name="TextBox 4">
            <a:extLst>
              <a:ext uri="{FF2B5EF4-FFF2-40B4-BE49-F238E27FC236}">
                <a16:creationId xmlns:a16="http://schemas.microsoft.com/office/drawing/2014/main" id="{7D7B9211-4EA0-2784-AB99-88DAAF02D108}"/>
              </a:ext>
            </a:extLst>
          </p:cNvPr>
          <p:cNvSpPr txBox="1"/>
          <p:nvPr/>
        </p:nvSpPr>
        <p:spPr>
          <a:xfrm>
            <a:off x="382224" y="4237064"/>
            <a:ext cx="8520600" cy="461665"/>
          </a:xfrm>
          <a:prstGeom prst="rect">
            <a:avLst/>
          </a:prstGeom>
          <a:noFill/>
        </p:spPr>
        <p:txBody>
          <a:bodyPr wrap="square" rtlCol="0">
            <a:spAutoFit/>
          </a:bodyPr>
          <a:lstStyle/>
          <a:p>
            <a:r>
              <a:rPr lang="en-US" sz="1200" dirty="0"/>
              <a:t>In the Post-Pruning Model, it seems that income has overtaken the top spot for feature importance, followed by family. Undergraduate education is less important compared to the decision tree and pre-pruning model. </a:t>
            </a:r>
            <a:r>
              <a:rPr lang="en-US" sz="1200" dirty="0" err="1"/>
              <a:t>CCAvg</a:t>
            </a:r>
            <a:r>
              <a:rPr lang="en-US" sz="1200" dirty="0"/>
              <a:t> is still important.</a:t>
            </a:r>
          </a:p>
        </p:txBody>
      </p:sp>
    </p:spTree>
    <p:extLst>
      <p:ext uri="{BB962C8B-B14F-4D97-AF65-F5344CB8AC3E}">
        <p14:creationId xmlns:p14="http://schemas.microsoft.com/office/powerpoint/2010/main" val="1568173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5"/>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Performance Summary</a:t>
            </a:r>
            <a:endParaRPr sz="2400" dirty="0">
              <a:solidFill>
                <a:srgbClr val="0E39A9"/>
              </a:solidFill>
            </a:endParaRPr>
          </a:p>
        </p:txBody>
      </p:sp>
      <p:sp>
        <p:nvSpPr>
          <p:cNvPr id="258" name="Google Shape;258;p55"/>
          <p:cNvSpPr txBox="1"/>
          <p:nvPr/>
        </p:nvSpPr>
        <p:spPr>
          <a:xfrm>
            <a:off x="325250" y="808475"/>
            <a:ext cx="8397900" cy="2821255"/>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200" dirty="0">
                <a:latin typeface="Nunito"/>
                <a:ea typeface="Nunito"/>
                <a:cs typeface="Nunito"/>
                <a:sym typeface="Nunito"/>
              </a:rPr>
              <a:t>We are evaluating our decision tree models with a preference for the model with the highest Recall value, to minimize false negatives.</a:t>
            </a:r>
            <a:endParaRPr sz="12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US" sz="1200" dirty="0">
                <a:latin typeface="Nunito"/>
                <a:ea typeface="Nunito"/>
                <a:cs typeface="Nunito"/>
                <a:sym typeface="Nunito"/>
              </a:rPr>
              <a:t>We have a decision tree model that grows until all leaves are pure, one that is pre-pruned using hyperparameters, and one that is post-pruned using cost-complexity and finding the idea </a:t>
            </a:r>
            <a:r>
              <a:rPr lang="en-US" sz="1200" dirty="0" err="1">
                <a:latin typeface="Nunito"/>
                <a:ea typeface="Nunito"/>
                <a:cs typeface="Nunito"/>
                <a:sym typeface="Nunito"/>
              </a:rPr>
              <a:t>ccp_alpahs</a:t>
            </a:r>
            <a:r>
              <a:rPr lang="en-US" sz="1200" dirty="0">
                <a:latin typeface="Nunito"/>
                <a:ea typeface="Nunito"/>
                <a:cs typeface="Nunito"/>
                <a:sym typeface="Nunito"/>
              </a:rPr>
              <a:t> value. </a:t>
            </a:r>
            <a:endParaRPr sz="12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US" sz="1200" dirty="0">
                <a:latin typeface="Nunito"/>
                <a:ea typeface="Nunito"/>
                <a:cs typeface="Nunito"/>
                <a:sym typeface="Nunito"/>
              </a:rPr>
              <a:t>In all 3 decision trees, Income, family, Undergraduate education, and monthly spending on credit card were the most important features. In the cost complexity post-pruned tree, the importance of undergraduate education was reduced.</a:t>
            </a:r>
          </a:p>
          <a:p>
            <a:pPr marL="457200" lvl="0" indent="-330200" algn="l" rtl="0">
              <a:lnSpc>
                <a:spcPct val="115000"/>
              </a:lnSpc>
              <a:spcBef>
                <a:spcPts val="1000"/>
              </a:spcBef>
              <a:spcAft>
                <a:spcPts val="0"/>
              </a:spcAft>
              <a:buSzPts val="1600"/>
              <a:buFont typeface="Nunito"/>
              <a:buChar char="●"/>
            </a:pPr>
            <a:r>
              <a:rPr lang="en-US" sz="1200" dirty="0">
                <a:latin typeface="Nunito"/>
                <a:ea typeface="Nunito"/>
                <a:cs typeface="Nunito"/>
                <a:sym typeface="Nunito"/>
              </a:rPr>
              <a:t>Comparing models with the training performance on the left and test performance on the right. It appears that the cost-complexity post-pruning model had the highest recall ability on the test set (.986), so this would be the tree that we recommend for </a:t>
            </a:r>
            <a:r>
              <a:rPr lang="en-US" sz="1200" dirty="0" err="1">
                <a:latin typeface="Nunito"/>
                <a:ea typeface="Nunito"/>
                <a:cs typeface="Nunito"/>
                <a:sym typeface="Nunito"/>
              </a:rPr>
              <a:t>AllBank</a:t>
            </a:r>
            <a:r>
              <a:rPr lang="en-US" sz="1200" dirty="0">
                <a:latin typeface="Nunito"/>
                <a:ea typeface="Nunito"/>
                <a:cs typeface="Nunito"/>
                <a:sym typeface="Nunito"/>
              </a:rPr>
              <a:t>.</a:t>
            </a:r>
            <a:endParaRPr sz="1200" dirty="0">
              <a:latin typeface="Nunito"/>
              <a:ea typeface="Nunito"/>
              <a:cs typeface="Nunito"/>
              <a:sym typeface="Nunito"/>
            </a:endParaRPr>
          </a:p>
        </p:txBody>
      </p:sp>
      <p:pic>
        <p:nvPicPr>
          <p:cNvPr id="5" name="Picture 4">
            <a:extLst>
              <a:ext uri="{FF2B5EF4-FFF2-40B4-BE49-F238E27FC236}">
                <a16:creationId xmlns:a16="http://schemas.microsoft.com/office/drawing/2014/main" id="{A6E34A6B-70C4-EBA2-C818-CDDF9855D364}"/>
              </a:ext>
            </a:extLst>
          </p:cNvPr>
          <p:cNvPicPr>
            <a:picLocks noChangeAspect="1"/>
          </p:cNvPicPr>
          <p:nvPr/>
        </p:nvPicPr>
        <p:blipFill>
          <a:blip r:embed="rId3"/>
          <a:stretch>
            <a:fillRect/>
          </a:stretch>
        </p:blipFill>
        <p:spPr>
          <a:xfrm>
            <a:off x="75133" y="3727953"/>
            <a:ext cx="4669253" cy="1173871"/>
          </a:xfrm>
          <a:prstGeom prst="rect">
            <a:avLst/>
          </a:prstGeom>
        </p:spPr>
      </p:pic>
      <p:pic>
        <p:nvPicPr>
          <p:cNvPr id="11" name="Picture 10">
            <a:extLst>
              <a:ext uri="{FF2B5EF4-FFF2-40B4-BE49-F238E27FC236}">
                <a16:creationId xmlns:a16="http://schemas.microsoft.com/office/drawing/2014/main" id="{BCA6A846-1E65-681E-09E1-9A61A3E469C4}"/>
              </a:ext>
            </a:extLst>
          </p:cNvPr>
          <p:cNvPicPr>
            <a:picLocks noChangeAspect="1"/>
          </p:cNvPicPr>
          <p:nvPr/>
        </p:nvPicPr>
        <p:blipFill>
          <a:blip r:embed="rId4"/>
          <a:stretch>
            <a:fillRect/>
          </a:stretch>
        </p:blipFill>
        <p:spPr>
          <a:xfrm>
            <a:off x="4661942" y="3832532"/>
            <a:ext cx="3969690" cy="10049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7"/>
          <p:cNvSpPr/>
          <p:nvPr/>
        </p:nvSpPr>
        <p:spPr>
          <a:xfrm>
            <a:off x="0" y="3442950"/>
            <a:ext cx="9162600" cy="78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7"/>
          <p:cNvSpPr txBox="1"/>
          <p:nvPr/>
        </p:nvSpPr>
        <p:spPr>
          <a:xfrm>
            <a:off x="32525" y="3526575"/>
            <a:ext cx="44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lt1"/>
                </a:solidFill>
                <a:latin typeface="Nunito"/>
                <a:ea typeface="Nunito"/>
                <a:cs typeface="Nunito"/>
                <a:sym typeface="Nunito"/>
              </a:rPr>
              <a:t>APPENDIX</a:t>
            </a:r>
            <a:endParaRPr sz="2800" b="1">
              <a:solidFill>
                <a:schemeClr val="lt1"/>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0"/>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a:p>
        </p:txBody>
      </p:sp>
      <p:sp>
        <p:nvSpPr>
          <p:cNvPr id="292" name="Google Shape;292;p60"/>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Executive Summary</a:t>
            </a:r>
            <a:endParaRPr sz="2400">
              <a:solidFill>
                <a:srgbClr val="0E39A9"/>
              </a:solidFill>
            </a:endParaRPr>
          </a:p>
        </p:txBody>
      </p:sp>
      <p:sp>
        <p:nvSpPr>
          <p:cNvPr id="225" name="Google Shape;225;p50"/>
          <p:cNvSpPr txBox="1"/>
          <p:nvPr/>
        </p:nvSpPr>
        <p:spPr>
          <a:xfrm>
            <a:off x="0" y="890921"/>
            <a:ext cx="5351489" cy="3936432"/>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Char char="●"/>
            </a:pPr>
            <a:r>
              <a:rPr lang="en-US" sz="1200" dirty="0">
                <a:latin typeface="Nunito"/>
                <a:ea typeface="Nunito"/>
                <a:cs typeface="Nunito"/>
                <a:sym typeface="Nunito"/>
              </a:rPr>
              <a:t>Income, education, family, and monthly credit card spend are the most important features in predicting personal loan customers.</a:t>
            </a:r>
          </a:p>
          <a:p>
            <a:pPr marL="457200" lvl="0" indent="-330200" algn="l" rtl="0">
              <a:lnSpc>
                <a:spcPct val="115000"/>
              </a:lnSpc>
              <a:spcBef>
                <a:spcPts val="0"/>
              </a:spcBef>
              <a:spcAft>
                <a:spcPts val="0"/>
              </a:spcAft>
              <a:buSzPts val="1600"/>
              <a:buFont typeface="Nunito"/>
              <a:buChar char="●"/>
            </a:pPr>
            <a:endParaRPr lang="en-US" sz="12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en-US" sz="1200" dirty="0">
                <a:latin typeface="Nunito"/>
                <a:ea typeface="Nunito"/>
                <a:cs typeface="Nunito"/>
                <a:sym typeface="Nunito"/>
              </a:rPr>
              <a:t>The marketing campaign should be focused on customers who have higher incomes (over $98.5K) with an undergraduate education and a growing family (1 or 2 children). These customers are dramatically more likely to take a personal loan and thus convert into asset customers.</a:t>
            </a:r>
          </a:p>
          <a:p>
            <a:pPr marL="457200" lvl="0" indent="-330200" algn="l" rtl="0">
              <a:lnSpc>
                <a:spcPct val="115000"/>
              </a:lnSpc>
              <a:spcBef>
                <a:spcPts val="0"/>
              </a:spcBef>
              <a:spcAft>
                <a:spcPts val="0"/>
              </a:spcAft>
              <a:buSzPts val="1600"/>
              <a:buFont typeface="Nunito"/>
              <a:buChar char="●"/>
            </a:pPr>
            <a:endParaRPr lang="en-US" sz="12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en-US" sz="1200" dirty="0">
                <a:latin typeface="Nunito"/>
                <a:ea typeface="Nunito"/>
                <a:cs typeface="Nunito"/>
                <a:sym typeface="Nunito"/>
              </a:rPr>
              <a:t>The best model to use is the Cost-Complexity Model with a </a:t>
            </a:r>
            <a:r>
              <a:rPr lang="en-US" sz="1200" dirty="0" err="1">
                <a:latin typeface="Nunito"/>
                <a:ea typeface="Nunito"/>
                <a:cs typeface="Nunito"/>
                <a:sym typeface="Nunito"/>
              </a:rPr>
              <a:t>ccp_value</a:t>
            </a:r>
            <a:r>
              <a:rPr lang="en-US" sz="1200" dirty="0">
                <a:latin typeface="Nunito"/>
                <a:ea typeface="Nunito"/>
                <a:cs typeface="Nunito"/>
                <a:sym typeface="Nunito"/>
              </a:rPr>
              <a:t> of .01. It has a .986 recall value on the test set.</a:t>
            </a:r>
          </a:p>
          <a:p>
            <a:pPr marL="457200" lvl="0" indent="-330200" algn="l" rtl="0">
              <a:lnSpc>
                <a:spcPct val="115000"/>
              </a:lnSpc>
              <a:spcBef>
                <a:spcPts val="0"/>
              </a:spcBef>
              <a:spcAft>
                <a:spcPts val="0"/>
              </a:spcAft>
              <a:buSzPts val="1600"/>
              <a:buFont typeface="Nunito"/>
              <a:buChar char="●"/>
            </a:pPr>
            <a:endParaRPr lang="en-US" sz="12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endParaRPr lang="en-US" sz="12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endParaRPr lang="en-US" sz="12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endParaRPr lang="en-US" sz="12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endParaRPr sz="1600" dirty="0">
              <a:latin typeface="Nunito"/>
              <a:ea typeface="Nunito"/>
              <a:cs typeface="Nunito"/>
              <a:sym typeface="Nunito"/>
            </a:endParaRPr>
          </a:p>
          <a:p>
            <a:pPr marL="457200" lvl="0" indent="0" algn="l" rtl="0">
              <a:lnSpc>
                <a:spcPct val="115000"/>
              </a:lnSpc>
              <a:spcBef>
                <a:spcPts val="0"/>
              </a:spcBef>
              <a:spcAft>
                <a:spcPts val="0"/>
              </a:spcAft>
              <a:buNone/>
            </a:pPr>
            <a:endParaRPr sz="1600" dirty="0">
              <a:latin typeface="Nunito"/>
              <a:ea typeface="Nunito"/>
              <a:cs typeface="Nunito"/>
              <a:sym typeface="Nunito"/>
            </a:endParaRPr>
          </a:p>
        </p:txBody>
      </p:sp>
      <p:pic>
        <p:nvPicPr>
          <p:cNvPr id="4" name="Picture 3">
            <a:extLst>
              <a:ext uri="{FF2B5EF4-FFF2-40B4-BE49-F238E27FC236}">
                <a16:creationId xmlns:a16="http://schemas.microsoft.com/office/drawing/2014/main" id="{93ECF7A0-FF7D-414C-DB6C-7484513849D6}"/>
              </a:ext>
            </a:extLst>
          </p:cNvPr>
          <p:cNvPicPr>
            <a:picLocks noChangeAspect="1"/>
          </p:cNvPicPr>
          <p:nvPr/>
        </p:nvPicPr>
        <p:blipFill>
          <a:blip r:embed="rId3"/>
          <a:stretch>
            <a:fillRect/>
          </a:stretch>
        </p:blipFill>
        <p:spPr>
          <a:xfrm>
            <a:off x="5456420" y="1185832"/>
            <a:ext cx="3550278" cy="31503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1"/>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Business Problem Overview and Solution Approach</a:t>
            </a:r>
            <a:endParaRPr sz="2400" dirty="0">
              <a:solidFill>
                <a:srgbClr val="0E39A9"/>
              </a:solidFill>
            </a:endParaRPr>
          </a:p>
        </p:txBody>
      </p:sp>
      <p:sp>
        <p:nvSpPr>
          <p:cNvPr id="231" name="Google Shape;231;p51"/>
          <p:cNvSpPr txBox="1"/>
          <p:nvPr/>
        </p:nvSpPr>
        <p:spPr>
          <a:xfrm>
            <a:off x="325250" y="808475"/>
            <a:ext cx="8397900" cy="2480649"/>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000"/>
              </a:spcBef>
              <a:spcAft>
                <a:spcPts val="0"/>
              </a:spcAft>
              <a:buClr>
                <a:srgbClr val="000000"/>
              </a:buClr>
              <a:buSzPts val="1400"/>
              <a:buChar char="●"/>
            </a:pPr>
            <a:r>
              <a:rPr lang="en-US" sz="1200" dirty="0" err="1">
                <a:solidFill>
                  <a:srgbClr val="000000"/>
                </a:solidFill>
              </a:rPr>
              <a:t>AllLife</a:t>
            </a:r>
            <a:r>
              <a:rPr lang="en-US" sz="1200" dirty="0">
                <a:solidFill>
                  <a:srgbClr val="000000"/>
                </a:solidFill>
              </a:rPr>
              <a:t> Bank is looking for a way to predict which liability customers (depositors) they can convert to asset customers (borrowers) by predicting which of them are likely to take out a personal loan with the bank. To do this, we need to understand which customer attributes are most significant in driving predicting whether or not a customer will take a personal loan so that we can target them with a new campaign.</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We are going to build 3 supervised learning decision tree algorithms and determine which one is most likely to produce the best results to predict which customers should be targeted in the new campaign.</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We are going to consider maximized Recall the best evaluator of the models since we want to minimize False Negatives. A false negative in this context means a customer who was predicted NOT to take a loan would have taken it, leading to a loss of opportunity/profit.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Overview – Features and Description</a:t>
            </a:r>
            <a:endParaRPr sz="2400" dirty="0">
              <a:solidFill>
                <a:srgbClr val="0E39A9"/>
              </a:solidFill>
            </a:endParaRPr>
          </a:p>
        </p:txBody>
      </p:sp>
      <p:pic>
        <p:nvPicPr>
          <p:cNvPr id="4" name="Picture 3">
            <a:extLst>
              <a:ext uri="{FF2B5EF4-FFF2-40B4-BE49-F238E27FC236}">
                <a16:creationId xmlns:a16="http://schemas.microsoft.com/office/drawing/2014/main" id="{45EF85BC-2013-AAE3-B3E2-21DF022659A2}"/>
              </a:ext>
            </a:extLst>
          </p:cNvPr>
          <p:cNvPicPr>
            <a:picLocks noChangeAspect="1"/>
          </p:cNvPicPr>
          <p:nvPr/>
        </p:nvPicPr>
        <p:blipFill>
          <a:blip r:embed="rId3"/>
          <a:stretch>
            <a:fillRect/>
          </a:stretch>
        </p:blipFill>
        <p:spPr>
          <a:xfrm>
            <a:off x="499494" y="642668"/>
            <a:ext cx="8145012" cy="3858163"/>
          </a:xfrm>
          <a:prstGeom prst="rect">
            <a:avLst/>
          </a:prstGeom>
        </p:spPr>
      </p:pic>
    </p:spTree>
    <p:extLst>
      <p:ext uri="{BB962C8B-B14F-4D97-AF65-F5344CB8AC3E}">
        <p14:creationId xmlns:p14="http://schemas.microsoft.com/office/powerpoint/2010/main" val="428353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Describe</a:t>
            </a:r>
            <a:endParaRPr sz="2400" dirty="0">
              <a:solidFill>
                <a:srgbClr val="0E39A9"/>
              </a:solidFill>
            </a:endParaRPr>
          </a:p>
        </p:txBody>
      </p:sp>
      <p:pic>
        <p:nvPicPr>
          <p:cNvPr id="6" name="Picture 5">
            <a:extLst>
              <a:ext uri="{FF2B5EF4-FFF2-40B4-BE49-F238E27FC236}">
                <a16:creationId xmlns:a16="http://schemas.microsoft.com/office/drawing/2014/main" id="{8F6BC958-B998-D871-9274-C4169F13C2DB}"/>
              </a:ext>
            </a:extLst>
          </p:cNvPr>
          <p:cNvPicPr>
            <a:picLocks noChangeAspect="1"/>
          </p:cNvPicPr>
          <p:nvPr/>
        </p:nvPicPr>
        <p:blipFill>
          <a:blip r:embed="rId3"/>
          <a:stretch>
            <a:fillRect/>
          </a:stretch>
        </p:blipFill>
        <p:spPr>
          <a:xfrm>
            <a:off x="202550" y="823747"/>
            <a:ext cx="6224946" cy="2459950"/>
          </a:xfrm>
          <a:prstGeom prst="rect">
            <a:avLst/>
          </a:prstGeom>
        </p:spPr>
      </p:pic>
      <p:sp>
        <p:nvSpPr>
          <p:cNvPr id="7" name="TextBox 6">
            <a:extLst>
              <a:ext uri="{FF2B5EF4-FFF2-40B4-BE49-F238E27FC236}">
                <a16:creationId xmlns:a16="http://schemas.microsoft.com/office/drawing/2014/main" id="{BBC2897A-C339-1339-3375-B26898BEB441}"/>
              </a:ext>
            </a:extLst>
          </p:cNvPr>
          <p:cNvSpPr txBox="1"/>
          <p:nvPr/>
        </p:nvSpPr>
        <p:spPr>
          <a:xfrm>
            <a:off x="256558" y="3539189"/>
            <a:ext cx="8209865" cy="1661993"/>
          </a:xfrm>
          <a:prstGeom prst="rect">
            <a:avLst/>
          </a:prstGeom>
          <a:noFill/>
        </p:spPr>
        <p:txBody>
          <a:bodyPr wrap="square" rtlCol="0">
            <a:spAutoFit/>
          </a:bodyPr>
          <a:lstStyle/>
          <a:p>
            <a:pPr marL="285750" indent="-285750">
              <a:buFont typeface="Arial" panose="020B0604020202020204" pitchFamily="34" charset="0"/>
              <a:buChar char="•"/>
            </a:pPr>
            <a:r>
              <a:rPr lang="en-US" sz="1100" dirty="0"/>
              <a:t>Customers at the bank are 23 – 67 years old, with a mean and median around 45, meaning it’s somewhat normally distributed.</a:t>
            </a:r>
          </a:p>
          <a:p>
            <a:pPr marL="285750" indent="-285750">
              <a:buFont typeface="Arial" panose="020B0604020202020204" pitchFamily="34" charset="0"/>
              <a:buChar char="•"/>
            </a:pPr>
            <a:r>
              <a:rPr lang="en-US" sz="1100" dirty="0"/>
              <a:t>Income is from $8,000 to $224,000, with a mean of 73,774 and a median of $64,000</a:t>
            </a:r>
          </a:p>
          <a:p>
            <a:pPr marL="285750" indent="-285750">
              <a:buFont typeface="Arial" panose="020B0604020202020204" pitchFamily="34" charset="0"/>
              <a:buChar char="•"/>
            </a:pPr>
            <a:r>
              <a:rPr lang="en-US" sz="1100" dirty="0"/>
              <a:t>Average spending (</a:t>
            </a:r>
            <a:r>
              <a:rPr lang="en-US" sz="1100" dirty="0" err="1"/>
              <a:t>CCAvg</a:t>
            </a:r>
            <a:r>
              <a:rPr lang="en-US" sz="1100" dirty="0"/>
              <a:t>) ranges from 0 to $10,000 per month.</a:t>
            </a:r>
          </a:p>
          <a:p>
            <a:pPr marL="285750" indent="-285750">
              <a:buFont typeface="Arial" panose="020B0604020202020204" pitchFamily="34" charset="0"/>
              <a:buChar char="•"/>
            </a:pPr>
            <a:r>
              <a:rPr lang="en-US" sz="1100" dirty="0"/>
              <a:t>It appears that a significant amount of customers who have a bank account with </a:t>
            </a:r>
            <a:r>
              <a:rPr lang="en-US" sz="1100" dirty="0" err="1"/>
              <a:t>AllLife</a:t>
            </a:r>
            <a:r>
              <a:rPr lang="en-US" sz="1100" dirty="0"/>
              <a:t> Bank do not have their mortgages through the bank. We will keep an eye out to see how much this impacts our predictions.</a:t>
            </a:r>
          </a:p>
          <a:p>
            <a:pPr marL="285750" indent="-285750">
              <a:buFont typeface="Arial" panose="020B0604020202020204" pitchFamily="34" charset="0"/>
              <a:buChar char="•"/>
            </a:pPr>
            <a:r>
              <a:rPr lang="en-US" sz="1100" dirty="0"/>
              <a:t>Age and Experience columns have similar standard deviations and similar increments in the interquartile range. Would dropping one be beneficial since it essentially captures the same information twice? </a:t>
            </a:r>
          </a:p>
          <a:p>
            <a:pPr marL="285750" indent="-285750">
              <a:buFont typeface="Arial" panose="020B0604020202020204"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Correlation</a:t>
            </a:r>
            <a:endParaRPr sz="2400" dirty="0">
              <a:solidFill>
                <a:srgbClr val="0E39A9"/>
              </a:solidFill>
            </a:endParaRPr>
          </a:p>
        </p:txBody>
      </p:sp>
      <p:sp>
        <p:nvSpPr>
          <p:cNvPr id="5" name="TextBox 4">
            <a:extLst>
              <a:ext uri="{FF2B5EF4-FFF2-40B4-BE49-F238E27FC236}">
                <a16:creationId xmlns:a16="http://schemas.microsoft.com/office/drawing/2014/main" id="{C2A7A80F-ADE9-38A0-D9E9-52E5EC22B07C}"/>
              </a:ext>
            </a:extLst>
          </p:cNvPr>
          <p:cNvSpPr txBox="1"/>
          <p:nvPr/>
        </p:nvSpPr>
        <p:spPr>
          <a:xfrm>
            <a:off x="381548" y="3960958"/>
            <a:ext cx="8584834" cy="954107"/>
          </a:xfrm>
          <a:prstGeom prst="rect">
            <a:avLst/>
          </a:prstGeom>
          <a:noFill/>
        </p:spPr>
        <p:txBody>
          <a:bodyPr wrap="square" rtlCol="0">
            <a:spAutoFit/>
          </a:bodyPr>
          <a:lstStyle/>
          <a:p>
            <a:pPr marL="285750" indent="-285750">
              <a:buFont typeface="Arial" panose="020B0604020202020204" pitchFamily="34" charset="0"/>
              <a:buChar char="•"/>
            </a:pPr>
            <a:r>
              <a:rPr lang="en-US" dirty="0"/>
              <a:t>Experience and age are highly correlated. We might consider that we are simply counting the same feature twice or not (i.e. can we drop one and still capture the same data without including noise).</a:t>
            </a:r>
          </a:p>
          <a:p>
            <a:pPr marL="285750" indent="-285750">
              <a:buFont typeface="Arial" panose="020B0604020202020204" pitchFamily="34" charset="0"/>
              <a:buChar char="•"/>
            </a:pPr>
            <a:r>
              <a:rPr lang="en-US" dirty="0"/>
              <a:t>Income is highly correlated with average monthly credit card spending, mortgage, and negatively correlated with family size.</a:t>
            </a:r>
          </a:p>
        </p:txBody>
      </p:sp>
      <p:pic>
        <p:nvPicPr>
          <p:cNvPr id="3" name="Picture 2">
            <a:extLst>
              <a:ext uri="{FF2B5EF4-FFF2-40B4-BE49-F238E27FC236}">
                <a16:creationId xmlns:a16="http://schemas.microsoft.com/office/drawing/2014/main" id="{66C3F0FD-5452-495E-7631-FE33054D145D}"/>
              </a:ext>
            </a:extLst>
          </p:cNvPr>
          <p:cNvPicPr>
            <a:picLocks noChangeAspect="1"/>
          </p:cNvPicPr>
          <p:nvPr/>
        </p:nvPicPr>
        <p:blipFill>
          <a:blip r:embed="rId3"/>
          <a:stretch>
            <a:fillRect/>
          </a:stretch>
        </p:blipFill>
        <p:spPr>
          <a:xfrm>
            <a:off x="1217008" y="709579"/>
            <a:ext cx="6041670" cy="3166743"/>
          </a:xfrm>
          <a:prstGeom prst="rect">
            <a:avLst/>
          </a:prstGeom>
        </p:spPr>
      </p:pic>
    </p:spTree>
    <p:extLst>
      <p:ext uri="{BB962C8B-B14F-4D97-AF65-F5344CB8AC3E}">
        <p14:creationId xmlns:p14="http://schemas.microsoft.com/office/powerpoint/2010/main" val="233777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Education</a:t>
            </a:r>
            <a:endParaRPr sz="2400" dirty="0">
              <a:solidFill>
                <a:srgbClr val="0E39A9"/>
              </a:solidFill>
            </a:endParaRPr>
          </a:p>
        </p:txBody>
      </p:sp>
      <p:sp>
        <p:nvSpPr>
          <p:cNvPr id="5" name="TextBox 4">
            <a:extLst>
              <a:ext uri="{FF2B5EF4-FFF2-40B4-BE49-F238E27FC236}">
                <a16:creationId xmlns:a16="http://schemas.microsoft.com/office/drawing/2014/main" id="{C2A7A80F-ADE9-38A0-D9E9-52E5EC22B07C}"/>
              </a:ext>
            </a:extLst>
          </p:cNvPr>
          <p:cNvSpPr txBox="1"/>
          <p:nvPr/>
        </p:nvSpPr>
        <p:spPr>
          <a:xfrm>
            <a:off x="361813" y="3846840"/>
            <a:ext cx="8584834"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There appears to be a large difference between undergraduate customers and Graduate/Professional customers and their propensity to take out a personal loan. We will keep an eye on how significant this is when we examine the feature importance of our decision tree models.</a:t>
            </a:r>
          </a:p>
          <a:p>
            <a:pPr marL="285750" indent="-285750">
              <a:buFont typeface="Arial" panose="020B0604020202020204" pitchFamily="34" charset="0"/>
              <a:buChar char="•"/>
            </a:pPr>
            <a:r>
              <a:rPr lang="en-US" dirty="0"/>
              <a:t>Customers with an undergraduate degree are overrepresented in our data, so this might have a significant impact.</a:t>
            </a:r>
          </a:p>
        </p:txBody>
      </p:sp>
      <p:pic>
        <p:nvPicPr>
          <p:cNvPr id="11" name="Picture 10">
            <a:extLst>
              <a:ext uri="{FF2B5EF4-FFF2-40B4-BE49-F238E27FC236}">
                <a16:creationId xmlns:a16="http://schemas.microsoft.com/office/drawing/2014/main" id="{547E4934-2ACB-A62A-3A91-B281B4E22C20}"/>
              </a:ext>
            </a:extLst>
          </p:cNvPr>
          <p:cNvPicPr>
            <a:picLocks noChangeAspect="1"/>
          </p:cNvPicPr>
          <p:nvPr/>
        </p:nvPicPr>
        <p:blipFill>
          <a:blip r:embed="rId3"/>
          <a:stretch>
            <a:fillRect/>
          </a:stretch>
        </p:blipFill>
        <p:spPr>
          <a:xfrm>
            <a:off x="570317" y="709579"/>
            <a:ext cx="3060969" cy="2909395"/>
          </a:xfrm>
          <a:prstGeom prst="rect">
            <a:avLst/>
          </a:prstGeom>
        </p:spPr>
      </p:pic>
      <p:pic>
        <p:nvPicPr>
          <p:cNvPr id="13" name="Picture 12">
            <a:extLst>
              <a:ext uri="{FF2B5EF4-FFF2-40B4-BE49-F238E27FC236}">
                <a16:creationId xmlns:a16="http://schemas.microsoft.com/office/drawing/2014/main" id="{F10F1016-4871-01C2-BF2B-6726544A459C}"/>
              </a:ext>
            </a:extLst>
          </p:cNvPr>
          <p:cNvPicPr>
            <a:picLocks noChangeAspect="1"/>
          </p:cNvPicPr>
          <p:nvPr/>
        </p:nvPicPr>
        <p:blipFill>
          <a:blip r:embed="rId4"/>
          <a:stretch>
            <a:fillRect/>
          </a:stretch>
        </p:blipFill>
        <p:spPr>
          <a:xfrm>
            <a:off x="5016983" y="709579"/>
            <a:ext cx="1955803" cy="3071299"/>
          </a:xfrm>
          <a:prstGeom prst="rect">
            <a:avLst/>
          </a:prstGeom>
        </p:spPr>
      </p:pic>
    </p:spTree>
    <p:extLst>
      <p:ext uri="{BB962C8B-B14F-4D97-AF65-F5344CB8AC3E}">
        <p14:creationId xmlns:p14="http://schemas.microsoft.com/office/powerpoint/2010/main" val="387620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 CD Accounts</a:t>
            </a:r>
            <a:endParaRPr sz="2400" dirty="0">
              <a:solidFill>
                <a:srgbClr val="0E39A9"/>
              </a:solidFill>
            </a:endParaRPr>
          </a:p>
        </p:txBody>
      </p:sp>
      <p:sp>
        <p:nvSpPr>
          <p:cNvPr id="5" name="TextBox 4">
            <a:extLst>
              <a:ext uri="{FF2B5EF4-FFF2-40B4-BE49-F238E27FC236}">
                <a16:creationId xmlns:a16="http://schemas.microsoft.com/office/drawing/2014/main" id="{C2A7A80F-ADE9-38A0-D9E9-52E5EC22B07C}"/>
              </a:ext>
            </a:extLst>
          </p:cNvPr>
          <p:cNvSpPr txBox="1"/>
          <p:nvPr/>
        </p:nvSpPr>
        <p:spPr>
          <a:xfrm>
            <a:off x="361813" y="3846840"/>
            <a:ext cx="8584834" cy="954107"/>
          </a:xfrm>
          <a:prstGeom prst="rect">
            <a:avLst/>
          </a:prstGeom>
          <a:noFill/>
        </p:spPr>
        <p:txBody>
          <a:bodyPr wrap="square" rtlCol="0">
            <a:spAutoFit/>
          </a:bodyPr>
          <a:lstStyle/>
          <a:p>
            <a:pPr marL="285750" indent="-285750">
              <a:buFont typeface="Arial" panose="020B0604020202020204" pitchFamily="34" charset="0"/>
              <a:buChar char="•"/>
            </a:pPr>
            <a:r>
              <a:rPr lang="en-US" dirty="0"/>
              <a:t>There seems to be a significantly higher proportion of personal loan borrowers that also have CD Accounts with the bank. However, it appears that a very small percentage of customers at the bank own CD accounts. </a:t>
            </a:r>
          </a:p>
          <a:p>
            <a:pPr marL="285750" indent="-285750">
              <a:buFont typeface="Arial" panose="020B0604020202020204" pitchFamily="34" charset="0"/>
              <a:buChar char="•"/>
            </a:pPr>
            <a:r>
              <a:rPr lang="en-US" dirty="0"/>
              <a:t>We will examine the feature importance in our models.</a:t>
            </a:r>
          </a:p>
        </p:txBody>
      </p:sp>
      <p:pic>
        <p:nvPicPr>
          <p:cNvPr id="4" name="Picture 3">
            <a:extLst>
              <a:ext uri="{FF2B5EF4-FFF2-40B4-BE49-F238E27FC236}">
                <a16:creationId xmlns:a16="http://schemas.microsoft.com/office/drawing/2014/main" id="{80EE951F-E311-693D-3352-AE17EB122436}"/>
              </a:ext>
            </a:extLst>
          </p:cNvPr>
          <p:cNvPicPr>
            <a:picLocks noChangeAspect="1"/>
          </p:cNvPicPr>
          <p:nvPr/>
        </p:nvPicPr>
        <p:blipFill>
          <a:blip r:embed="rId3"/>
          <a:stretch>
            <a:fillRect/>
          </a:stretch>
        </p:blipFill>
        <p:spPr>
          <a:xfrm>
            <a:off x="539430" y="814567"/>
            <a:ext cx="3046816" cy="2743534"/>
          </a:xfrm>
          <a:prstGeom prst="rect">
            <a:avLst/>
          </a:prstGeom>
        </p:spPr>
      </p:pic>
      <p:pic>
        <p:nvPicPr>
          <p:cNvPr id="7" name="Picture 6">
            <a:extLst>
              <a:ext uri="{FF2B5EF4-FFF2-40B4-BE49-F238E27FC236}">
                <a16:creationId xmlns:a16="http://schemas.microsoft.com/office/drawing/2014/main" id="{D2A537CE-620F-7A32-0214-7CC954A583F2}"/>
              </a:ext>
            </a:extLst>
          </p:cNvPr>
          <p:cNvPicPr>
            <a:picLocks noChangeAspect="1"/>
          </p:cNvPicPr>
          <p:nvPr/>
        </p:nvPicPr>
        <p:blipFill>
          <a:blip r:embed="rId4"/>
          <a:stretch>
            <a:fillRect/>
          </a:stretch>
        </p:blipFill>
        <p:spPr>
          <a:xfrm>
            <a:off x="4727788" y="519988"/>
            <a:ext cx="2938093" cy="3038113"/>
          </a:xfrm>
          <a:prstGeom prst="rect">
            <a:avLst/>
          </a:prstGeom>
        </p:spPr>
      </p:pic>
    </p:spTree>
    <p:extLst>
      <p:ext uri="{BB962C8B-B14F-4D97-AF65-F5344CB8AC3E}">
        <p14:creationId xmlns:p14="http://schemas.microsoft.com/office/powerpoint/2010/main" val="6572675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1851</Words>
  <Application>Microsoft Office PowerPoint</Application>
  <PresentationFormat>On-screen Show (16:9)</PresentationFormat>
  <Paragraphs>98</Paragraphs>
  <Slides>25</Slides>
  <Notes>25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Calibri</vt:lpstr>
      <vt:lpstr>Nunito SemiBold</vt:lpstr>
      <vt:lpstr>Century Gothic</vt:lpstr>
      <vt:lpstr>Arial</vt:lpstr>
      <vt:lpstr>Nunito</vt:lpstr>
      <vt:lpstr>Nunito ExtraBold</vt:lpstr>
      <vt:lpstr>Simple Light</vt:lpstr>
      <vt:lpstr>Just Logo</vt:lpstr>
      <vt:lpstr>Just Logo</vt:lpstr>
      <vt:lpstr>PowerPoint Presentation</vt:lpstr>
      <vt:lpstr>Contents / Agenda</vt:lpstr>
      <vt:lpstr>Executive Summary</vt:lpstr>
      <vt:lpstr>Business Problem Overview and Solution Approach</vt:lpstr>
      <vt:lpstr>Data Overview – Features and Description</vt:lpstr>
      <vt:lpstr>EDA Results - Describe</vt:lpstr>
      <vt:lpstr>EDA Results - Correlation</vt:lpstr>
      <vt:lpstr>EDA Results - Education</vt:lpstr>
      <vt:lpstr>EDA Results – CD Accounts</vt:lpstr>
      <vt:lpstr>EDA Results – Income</vt:lpstr>
      <vt:lpstr>EDA Results – CCAvg</vt:lpstr>
      <vt:lpstr>Data Preprocessing – Duplicate and Missing Values </vt:lpstr>
      <vt:lpstr>Data Preprocessing – Outlier Check &amp; Feature Eng. </vt:lpstr>
      <vt:lpstr>Data Preprocessing – Data Preparation for Modeling </vt:lpstr>
      <vt:lpstr>Model Building – Decision Tree – Train v. Test Data </vt:lpstr>
      <vt:lpstr>Model Building – Decision Tree – Feature Importance &amp; Decision rules </vt:lpstr>
      <vt:lpstr>Model Building – Decision Tree – Pre-Pruning with Hyperparameters   </vt:lpstr>
      <vt:lpstr>Model Building – Pre-Pruning – Feature Importance </vt:lpstr>
      <vt:lpstr>Model Building – Cost Complexity Tuning </vt:lpstr>
      <vt:lpstr>Model Building – Cost Complexity Tuning </vt:lpstr>
      <vt:lpstr>Model Building – Cost Complexity Tuning </vt:lpstr>
      <vt:lpstr>Model Building – Cost Complexity Tuning – Feature Importance </vt:lpstr>
      <vt:lpstr>Model Performance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Lutostanski</dc:creator>
  <cp:lastModifiedBy>Nick Lutostanski</cp:lastModifiedBy>
  <cp:revision>8</cp:revision>
  <dcterms:modified xsi:type="dcterms:W3CDTF">2024-02-03T02:25:24Z</dcterms:modified>
</cp:coreProperties>
</file>