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9"/>
  </p:notesMasterIdLst>
  <p:sldIdLst>
    <p:sldId id="256" r:id="rId3"/>
    <p:sldId id="257" r:id="rId4"/>
    <p:sldId id="258" r:id="rId5"/>
    <p:sldId id="268" r:id="rId6"/>
    <p:sldId id="259" r:id="rId7"/>
    <p:sldId id="260" r:id="rId8"/>
    <p:sldId id="272" r:id="rId9"/>
    <p:sldId id="261" r:id="rId10"/>
    <p:sldId id="273" r:id="rId11"/>
    <p:sldId id="262" r:id="rId12"/>
    <p:sldId id="269" r:id="rId13"/>
    <p:sldId id="270" r:id="rId14"/>
    <p:sldId id="263" r:id="rId15"/>
    <p:sldId id="264" r:id="rId16"/>
    <p:sldId id="265" r:id="rId17"/>
    <p:sldId id="266" r:id="rId18"/>
  </p:sldIdLst>
  <p:sldSz cx="9144000" cy="5143500" type="screen16x9"/>
  <p:notesSz cx="6858000" cy="9144000"/>
  <p:embeddedFontLst>
    <p:embeddedFont>
      <p:font typeface="Nunito" pitchFamily="2" charset="0"/>
      <p:regular r:id="rId20"/>
      <p:bold r:id="rId21"/>
      <p:italic r:id="rId22"/>
      <p:boldItalic r:id="rId23"/>
    </p:embeddedFont>
    <p:embeddedFont>
      <p:font typeface="Nunito ExtraBold" pitchFamily="2" charset="0"/>
      <p:bold r:id="rId24"/>
      <p:boldItalic r:id="rId25"/>
    </p:embeddedFont>
    <p:embeddedFont>
      <p:font typeface="Nunito SemiBold"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5sLu1WJmMIO70X70PddvIOM0a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183CD-2FBD-483C-B3AF-01ABFB164008}">
  <a:tblStyle styleId="{9D1183CD-2FBD-483C-B3AF-01ABFB164008}"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4660"/>
  </p:normalViewPr>
  <p:slideViewPr>
    <p:cSldViewPr snapToGrid="0">
      <p:cViewPr varScale="1">
        <p:scale>
          <a:sx n="146" d="100"/>
          <a:sy n="146" d="100"/>
        </p:scale>
        <p:origin x="114" y="10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657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828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a450a78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a450a78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
        <p:nvSpPr>
          <p:cNvPr id="164" name="Google Shape;164;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750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999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498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Computer Vision: Seedling Classification</a:t>
            </a:r>
            <a:endParaRPr sz="3600" dirty="0"/>
          </a:p>
        </p:txBody>
      </p:sp>
      <p:sp>
        <p:nvSpPr>
          <p:cNvPr id="106" name="Google Shape;106;p1"/>
          <p:cNvSpPr txBox="1">
            <a:spLocks noGrp="1"/>
          </p:cNvSpPr>
          <p:nvPr>
            <p:ph type="ctrTitle"/>
          </p:nvPr>
        </p:nvSpPr>
        <p:spPr>
          <a:xfrm>
            <a:off x="1153000" y="2499319"/>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 AI/ML for Business Applications</a:t>
            </a:r>
            <a:br>
              <a:rPr lang="en" sz="3000" b="0" dirty="0"/>
            </a:br>
            <a:endParaRPr sz="3000" b="0" dirty="0"/>
          </a:p>
        </p:txBody>
      </p:sp>
      <p:sp>
        <p:nvSpPr>
          <p:cNvPr id="107" name="Google Shape;107;p1"/>
          <p:cNvSpPr txBox="1">
            <a:spLocks noGrp="1"/>
          </p:cNvSpPr>
          <p:nvPr>
            <p:ph type="ctrTitle"/>
          </p:nvPr>
        </p:nvSpPr>
        <p:spPr>
          <a:xfrm>
            <a:off x="1163300" y="2748469"/>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1600" b="0" dirty="0"/>
              <a:t>Nicholas Lutostanski</a:t>
            </a:r>
            <a:br>
              <a:rPr lang="en-US" sz="1600" b="0" dirty="0"/>
            </a:br>
            <a:r>
              <a:rPr lang="en-US" sz="1600" b="0" dirty="0"/>
              <a:t>5.1.2024</a:t>
            </a:r>
            <a:br>
              <a:rPr lang="en-US" sz="1600" b="0" dirty="0"/>
            </a:b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Model 1</a:t>
            </a:r>
            <a:endParaRPr dirty="0">
              <a:solidFill>
                <a:srgbClr val="1974D2"/>
              </a:solidFill>
            </a:endParaRPr>
          </a:p>
        </p:txBody>
      </p:sp>
      <p:pic>
        <p:nvPicPr>
          <p:cNvPr id="3" name="Picture 2">
            <a:extLst>
              <a:ext uri="{FF2B5EF4-FFF2-40B4-BE49-F238E27FC236}">
                <a16:creationId xmlns:a16="http://schemas.microsoft.com/office/drawing/2014/main" id="{F0B3BA20-458B-11E2-52E9-C1735744A10E}"/>
              </a:ext>
            </a:extLst>
          </p:cNvPr>
          <p:cNvPicPr>
            <a:picLocks noChangeAspect="1"/>
          </p:cNvPicPr>
          <p:nvPr/>
        </p:nvPicPr>
        <p:blipFill>
          <a:blip r:embed="rId3"/>
          <a:stretch>
            <a:fillRect/>
          </a:stretch>
        </p:blipFill>
        <p:spPr>
          <a:xfrm>
            <a:off x="202550" y="919896"/>
            <a:ext cx="2555111" cy="2059686"/>
          </a:xfrm>
          <a:prstGeom prst="rect">
            <a:avLst/>
          </a:prstGeom>
        </p:spPr>
      </p:pic>
      <p:pic>
        <p:nvPicPr>
          <p:cNvPr id="5" name="Picture 4">
            <a:extLst>
              <a:ext uri="{FF2B5EF4-FFF2-40B4-BE49-F238E27FC236}">
                <a16:creationId xmlns:a16="http://schemas.microsoft.com/office/drawing/2014/main" id="{A0A991C8-B319-943C-28B5-BD3D6F09D75B}"/>
              </a:ext>
            </a:extLst>
          </p:cNvPr>
          <p:cNvPicPr>
            <a:picLocks noChangeAspect="1"/>
          </p:cNvPicPr>
          <p:nvPr/>
        </p:nvPicPr>
        <p:blipFill>
          <a:blip r:embed="rId4"/>
          <a:stretch>
            <a:fillRect/>
          </a:stretch>
        </p:blipFill>
        <p:spPr>
          <a:xfrm>
            <a:off x="2901178" y="710750"/>
            <a:ext cx="3485163" cy="3172183"/>
          </a:xfrm>
          <a:prstGeom prst="rect">
            <a:avLst/>
          </a:prstGeom>
        </p:spPr>
      </p:pic>
      <p:pic>
        <p:nvPicPr>
          <p:cNvPr id="7" name="Picture 6">
            <a:extLst>
              <a:ext uri="{FF2B5EF4-FFF2-40B4-BE49-F238E27FC236}">
                <a16:creationId xmlns:a16="http://schemas.microsoft.com/office/drawing/2014/main" id="{E626F86A-C42B-52F3-1298-33CE04B5F3A9}"/>
              </a:ext>
            </a:extLst>
          </p:cNvPr>
          <p:cNvPicPr>
            <a:picLocks noChangeAspect="1"/>
          </p:cNvPicPr>
          <p:nvPr/>
        </p:nvPicPr>
        <p:blipFill>
          <a:blip r:embed="rId5"/>
          <a:stretch>
            <a:fillRect/>
          </a:stretch>
        </p:blipFill>
        <p:spPr>
          <a:xfrm>
            <a:off x="6458303" y="861979"/>
            <a:ext cx="2361995" cy="1874690"/>
          </a:xfrm>
          <a:prstGeom prst="rect">
            <a:avLst/>
          </a:prstGeom>
        </p:spPr>
      </p:pic>
      <p:sp>
        <p:nvSpPr>
          <p:cNvPr id="9" name="TextBox 8">
            <a:extLst>
              <a:ext uri="{FF2B5EF4-FFF2-40B4-BE49-F238E27FC236}">
                <a16:creationId xmlns:a16="http://schemas.microsoft.com/office/drawing/2014/main" id="{59A74527-6947-20E9-EBBE-1B8727BC1DFC}"/>
              </a:ext>
            </a:extLst>
          </p:cNvPr>
          <p:cNvSpPr txBox="1"/>
          <p:nvPr/>
        </p:nvSpPr>
        <p:spPr>
          <a:xfrm>
            <a:off x="202550" y="3852674"/>
            <a:ext cx="8427265" cy="1277273"/>
          </a:xfrm>
          <a:prstGeom prst="rect">
            <a:avLst/>
          </a:prstGeom>
          <a:noFill/>
        </p:spPr>
        <p:txBody>
          <a:bodyPr wrap="square" rtlCol="0">
            <a:spAutoFit/>
          </a:bodyPr>
          <a:lstStyle/>
          <a:p>
            <a:r>
              <a:rPr lang="en-US" sz="1100" dirty="0"/>
              <a:t>The first model produced an accuracy of 0.71, which is decent and it performs similarly on the test data as it did the validation data. Looking at the confusion table, however, shows that there were several types of grass that were mischaracterized. Ideally, all of the “heat’ in the map should be on the diagonals where true and predicted are equal. In this case, black-grass was mischaracterized most with Loose Silky-bent (and it predicted 0 black-grass correctly). Common wheat was also mischaracterized as Loose Silky-bent. Loose Silky-bent has the most samples in our dataset and both black-grass and common wheat are among the bottom 4 sample images in the dataset. Data augmentation might be useful for helping to identify these correctly by creating more “images” we will rotate them 20 degrees</a:t>
            </a:r>
          </a:p>
        </p:txBody>
      </p:sp>
      <p:pic>
        <p:nvPicPr>
          <p:cNvPr id="11" name="Picture 10">
            <a:extLst>
              <a:ext uri="{FF2B5EF4-FFF2-40B4-BE49-F238E27FC236}">
                <a16:creationId xmlns:a16="http://schemas.microsoft.com/office/drawing/2014/main" id="{A52362E8-0D8A-B08F-C1E4-2FE615E43A84}"/>
              </a:ext>
            </a:extLst>
          </p:cNvPr>
          <p:cNvPicPr>
            <a:picLocks noChangeAspect="1"/>
          </p:cNvPicPr>
          <p:nvPr/>
        </p:nvPicPr>
        <p:blipFill>
          <a:blip r:embed="rId6"/>
          <a:stretch>
            <a:fillRect/>
          </a:stretch>
        </p:blipFill>
        <p:spPr>
          <a:xfrm>
            <a:off x="6529858" y="2844083"/>
            <a:ext cx="2360829" cy="300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 – Model 2</a:t>
            </a:r>
            <a:endParaRPr dirty="0">
              <a:solidFill>
                <a:srgbClr val="1974D2"/>
              </a:solidFill>
            </a:endParaRPr>
          </a:p>
        </p:txBody>
      </p:sp>
      <p:sp>
        <p:nvSpPr>
          <p:cNvPr id="9" name="TextBox 8">
            <a:extLst>
              <a:ext uri="{FF2B5EF4-FFF2-40B4-BE49-F238E27FC236}">
                <a16:creationId xmlns:a16="http://schemas.microsoft.com/office/drawing/2014/main" id="{59A74527-6947-20E9-EBBE-1B8727BC1DFC}"/>
              </a:ext>
            </a:extLst>
          </p:cNvPr>
          <p:cNvSpPr txBox="1"/>
          <p:nvPr/>
        </p:nvSpPr>
        <p:spPr>
          <a:xfrm>
            <a:off x="383459" y="3715772"/>
            <a:ext cx="8520600" cy="1200329"/>
          </a:xfrm>
          <a:prstGeom prst="rect">
            <a:avLst/>
          </a:prstGeom>
          <a:noFill/>
        </p:spPr>
        <p:txBody>
          <a:bodyPr wrap="square" rtlCol="0">
            <a:spAutoFit/>
          </a:bodyPr>
          <a:lstStyle/>
          <a:p>
            <a:r>
              <a:rPr lang="en-US" sz="1200" dirty="0"/>
              <a:t>Using data augmentation to help balance out the number of samples for each type of grass and reducing the learning rate, our results are slightly better. Accuracy has increased from 0.71 to 0.75 and performs well on the unseen test data. You can notice that the model was better at identifying black grass (the previous model identified 0 correctly, this one identified 7 correctly) and common wheat. So what we have done is reduced the overfitting of the model to some plant types which caused them to be mischaracterized. Note: for the data augmentation, we chose a 20 degree rotation to create the artificially “new” images. We also used spatial dropout and batch normalization in this model.</a:t>
            </a:r>
          </a:p>
        </p:txBody>
      </p:sp>
      <p:pic>
        <p:nvPicPr>
          <p:cNvPr id="4" name="Picture 3">
            <a:extLst>
              <a:ext uri="{FF2B5EF4-FFF2-40B4-BE49-F238E27FC236}">
                <a16:creationId xmlns:a16="http://schemas.microsoft.com/office/drawing/2014/main" id="{AD2A30ED-1DFC-1635-60AF-645B750159B7}"/>
              </a:ext>
            </a:extLst>
          </p:cNvPr>
          <p:cNvPicPr>
            <a:picLocks noChangeAspect="1"/>
          </p:cNvPicPr>
          <p:nvPr/>
        </p:nvPicPr>
        <p:blipFill>
          <a:blip r:embed="rId3"/>
          <a:stretch>
            <a:fillRect/>
          </a:stretch>
        </p:blipFill>
        <p:spPr>
          <a:xfrm>
            <a:off x="202550" y="824157"/>
            <a:ext cx="2555111" cy="2033850"/>
          </a:xfrm>
          <a:prstGeom prst="rect">
            <a:avLst/>
          </a:prstGeom>
        </p:spPr>
      </p:pic>
      <p:pic>
        <p:nvPicPr>
          <p:cNvPr id="8" name="Picture 7">
            <a:extLst>
              <a:ext uri="{FF2B5EF4-FFF2-40B4-BE49-F238E27FC236}">
                <a16:creationId xmlns:a16="http://schemas.microsoft.com/office/drawing/2014/main" id="{BFBB5A16-668D-2D35-5254-99E63556E519}"/>
              </a:ext>
            </a:extLst>
          </p:cNvPr>
          <p:cNvPicPr>
            <a:picLocks noChangeAspect="1"/>
          </p:cNvPicPr>
          <p:nvPr/>
        </p:nvPicPr>
        <p:blipFill>
          <a:blip r:embed="rId4"/>
          <a:stretch>
            <a:fillRect/>
          </a:stretch>
        </p:blipFill>
        <p:spPr>
          <a:xfrm>
            <a:off x="2787803" y="631326"/>
            <a:ext cx="3370927" cy="2978016"/>
          </a:xfrm>
          <a:prstGeom prst="rect">
            <a:avLst/>
          </a:prstGeom>
        </p:spPr>
      </p:pic>
      <p:pic>
        <p:nvPicPr>
          <p:cNvPr id="11" name="Picture 10">
            <a:extLst>
              <a:ext uri="{FF2B5EF4-FFF2-40B4-BE49-F238E27FC236}">
                <a16:creationId xmlns:a16="http://schemas.microsoft.com/office/drawing/2014/main" id="{DFAA2858-5053-B845-172F-3C5C4E29B7B5}"/>
              </a:ext>
            </a:extLst>
          </p:cNvPr>
          <p:cNvPicPr>
            <a:picLocks noChangeAspect="1"/>
          </p:cNvPicPr>
          <p:nvPr/>
        </p:nvPicPr>
        <p:blipFill>
          <a:blip r:embed="rId5"/>
          <a:stretch>
            <a:fillRect/>
          </a:stretch>
        </p:blipFill>
        <p:spPr>
          <a:xfrm>
            <a:off x="6301429" y="670426"/>
            <a:ext cx="2635493" cy="1994754"/>
          </a:xfrm>
          <a:prstGeom prst="rect">
            <a:avLst/>
          </a:prstGeom>
        </p:spPr>
      </p:pic>
      <p:pic>
        <p:nvPicPr>
          <p:cNvPr id="14" name="Picture 13">
            <a:extLst>
              <a:ext uri="{FF2B5EF4-FFF2-40B4-BE49-F238E27FC236}">
                <a16:creationId xmlns:a16="http://schemas.microsoft.com/office/drawing/2014/main" id="{92325C78-1965-ACDA-DCC8-907DB4A012E8}"/>
              </a:ext>
            </a:extLst>
          </p:cNvPr>
          <p:cNvPicPr>
            <a:picLocks noChangeAspect="1"/>
          </p:cNvPicPr>
          <p:nvPr/>
        </p:nvPicPr>
        <p:blipFill>
          <a:blip r:embed="rId6"/>
          <a:stretch>
            <a:fillRect/>
          </a:stretch>
        </p:blipFill>
        <p:spPr>
          <a:xfrm>
            <a:off x="91515" y="3143262"/>
            <a:ext cx="3069696" cy="466080"/>
          </a:xfrm>
          <a:prstGeom prst="rect">
            <a:avLst/>
          </a:prstGeom>
        </p:spPr>
      </p:pic>
    </p:spTree>
    <p:extLst>
      <p:ext uri="{BB962C8B-B14F-4D97-AF65-F5344CB8AC3E}">
        <p14:creationId xmlns:p14="http://schemas.microsoft.com/office/powerpoint/2010/main" val="71502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Comparison</a:t>
            </a:r>
            <a:endParaRPr dirty="0">
              <a:solidFill>
                <a:srgbClr val="1974D2"/>
              </a:solidFill>
            </a:endParaRPr>
          </a:p>
        </p:txBody>
      </p:sp>
      <p:sp>
        <p:nvSpPr>
          <p:cNvPr id="9" name="TextBox 8">
            <a:extLst>
              <a:ext uri="{FF2B5EF4-FFF2-40B4-BE49-F238E27FC236}">
                <a16:creationId xmlns:a16="http://schemas.microsoft.com/office/drawing/2014/main" id="{59A74527-6947-20E9-EBBE-1B8727BC1DFC}"/>
              </a:ext>
            </a:extLst>
          </p:cNvPr>
          <p:cNvSpPr txBox="1"/>
          <p:nvPr/>
        </p:nvSpPr>
        <p:spPr>
          <a:xfrm>
            <a:off x="2290636" y="3747466"/>
            <a:ext cx="8520600" cy="276999"/>
          </a:xfrm>
          <a:prstGeom prst="rect">
            <a:avLst/>
          </a:prstGeom>
          <a:noFill/>
        </p:spPr>
        <p:txBody>
          <a:bodyPr wrap="square" rtlCol="0">
            <a:spAutoFit/>
          </a:bodyPr>
          <a:lstStyle/>
          <a:p>
            <a:r>
              <a:rPr lang="en-US" sz="1200" dirty="0"/>
              <a:t>Model 1 </a:t>
            </a:r>
          </a:p>
        </p:txBody>
      </p:sp>
      <p:pic>
        <p:nvPicPr>
          <p:cNvPr id="8" name="Picture 7">
            <a:extLst>
              <a:ext uri="{FF2B5EF4-FFF2-40B4-BE49-F238E27FC236}">
                <a16:creationId xmlns:a16="http://schemas.microsoft.com/office/drawing/2014/main" id="{BFBB5A16-668D-2D35-5254-99E63556E519}"/>
              </a:ext>
            </a:extLst>
          </p:cNvPr>
          <p:cNvPicPr>
            <a:picLocks noChangeAspect="1"/>
          </p:cNvPicPr>
          <p:nvPr/>
        </p:nvPicPr>
        <p:blipFill>
          <a:blip r:embed="rId3"/>
          <a:stretch>
            <a:fillRect/>
          </a:stretch>
        </p:blipFill>
        <p:spPr>
          <a:xfrm>
            <a:off x="4253146" y="683777"/>
            <a:ext cx="3493128" cy="3085973"/>
          </a:xfrm>
          <a:prstGeom prst="rect">
            <a:avLst/>
          </a:prstGeom>
        </p:spPr>
      </p:pic>
      <p:pic>
        <p:nvPicPr>
          <p:cNvPr id="2" name="Picture 1">
            <a:extLst>
              <a:ext uri="{FF2B5EF4-FFF2-40B4-BE49-F238E27FC236}">
                <a16:creationId xmlns:a16="http://schemas.microsoft.com/office/drawing/2014/main" id="{EEDA1DB3-44E2-4DB1-A642-ADFA53ADBF55}"/>
              </a:ext>
            </a:extLst>
          </p:cNvPr>
          <p:cNvPicPr>
            <a:picLocks noChangeAspect="1"/>
          </p:cNvPicPr>
          <p:nvPr/>
        </p:nvPicPr>
        <p:blipFill>
          <a:blip r:embed="rId4"/>
          <a:stretch>
            <a:fillRect/>
          </a:stretch>
        </p:blipFill>
        <p:spPr>
          <a:xfrm>
            <a:off x="838737" y="683777"/>
            <a:ext cx="3236873" cy="2946190"/>
          </a:xfrm>
          <a:prstGeom prst="rect">
            <a:avLst/>
          </a:prstGeom>
        </p:spPr>
      </p:pic>
      <p:sp>
        <p:nvSpPr>
          <p:cNvPr id="3" name="TextBox 2">
            <a:extLst>
              <a:ext uri="{FF2B5EF4-FFF2-40B4-BE49-F238E27FC236}">
                <a16:creationId xmlns:a16="http://schemas.microsoft.com/office/drawing/2014/main" id="{B3E8D3CF-6847-89AB-2595-A9B90BFD64FF}"/>
              </a:ext>
            </a:extLst>
          </p:cNvPr>
          <p:cNvSpPr txBox="1"/>
          <p:nvPr/>
        </p:nvSpPr>
        <p:spPr>
          <a:xfrm>
            <a:off x="5898161" y="3843973"/>
            <a:ext cx="8520600" cy="276999"/>
          </a:xfrm>
          <a:prstGeom prst="rect">
            <a:avLst/>
          </a:prstGeom>
          <a:noFill/>
        </p:spPr>
        <p:txBody>
          <a:bodyPr wrap="square" rtlCol="0">
            <a:spAutoFit/>
          </a:bodyPr>
          <a:lstStyle/>
          <a:p>
            <a:r>
              <a:rPr lang="en-US" sz="1200" dirty="0"/>
              <a:t>Model 2</a:t>
            </a:r>
          </a:p>
        </p:txBody>
      </p:sp>
      <p:sp>
        <p:nvSpPr>
          <p:cNvPr id="5" name="TextBox 4">
            <a:extLst>
              <a:ext uri="{FF2B5EF4-FFF2-40B4-BE49-F238E27FC236}">
                <a16:creationId xmlns:a16="http://schemas.microsoft.com/office/drawing/2014/main" id="{D162FB6C-DF0C-C90F-FADC-9E7C38A177B9}"/>
              </a:ext>
            </a:extLst>
          </p:cNvPr>
          <p:cNvSpPr txBox="1"/>
          <p:nvPr/>
        </p:nvSpPr>
        <p:spPr>
          <a:xfrm>
            <a:off x="311700" y="4164248"/>
            <a:ext cx="8520600" cy="830997"/>
          </a:xfrm>
          <a:prstGeom prst="rect">
            <a:avLst/>
          </a:prstGeom>
          <a:noFill/>
        </p:spPr>
        <p:txBody>
          <a:bodyPr wrap="square" rtlCol="0">
            <a:spAutoFit/>
          </a:bodyPr>
          <a:lstStyle/>
          <a:p>
            <a:r>
              <a:rPr lang="en-US" sz="1200" dirty="0"/>
              <a:t>Comparing the two confusion matrices, you can see that in model two (with data augmentation), the diagonal of the second model has more “heat” to it, indicating that the model is better at identifying plants correctly, although further tweaking might be necessary to improve it to be even better. Of interest is that using data augmentation, more loose-silk-bent were mischaracterized as black grass than occurred in the first model, even though our overall model is more accurate.</a:t>
            </a:r>
          </a:p>
        </p:txBody>
      </p:sp>
    </p:spTree>
    <p:extLst>
      <p:ext uri="{BB962C8B-B14F-4D97-AF65-F5344CB8AC3E}">
        <p14:creationId xmlns:p14="http://schemas.microsoft.com/office/powerpoint/2010/main" val="127695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4a450a78e6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Conclusion</a:t>
            </a:r>
            <a:endParaRPr dirty="0">
              <a:solidFill>
                <a:srgbClr val="1974D2"/>
              </a:solidFill>
            </a:endParaRPr>
          </a:p>
        </p:txBody>
      </p:sp>
      <p:sp>
        <p:nvSpPr>
          <p:cNvPr id="2" name="TextBox 1">
            <a:extLst>
              <a:ext uri="{FF2B5EF4-FFF2-40B4-BE49-F238E27FC236}">
                <a16:creationId xmlns:a16="http://schemas.microsoft.com/office/drawing/2014/main" id="{49F77750-B87C-9187-3438-8B782D97986B}"/>
              </a:ext>
            </a:extLst>
          </p:cNvPr>
          <p:cNvSpPr txBox="1"/>
          <p:nvPr/>
        </p:nvSpPr>
        <p:spPr>
          <a:xfrm>
            <a:off x="496389" y="953589"/>
            <a:ext cx="7569925" cy="2462213"/>
          </a:xfrm>
          <a:prstGeom prst="rect">
            <a:avLst/>
          </a:prstGeom>
          <a:noFill/>
        </p:spPr>
        <p:txBody>
          <a:bodyPr wrap="square" rtlCol="0">
            <a:spAutoFit/>
          </a:bodyPr>
          <a:lstStyle/>
          <a:p>
            <a:r>
              <a:rPr lang="en-US" dirty="0"/>
              <a:t>We chose the second model, which was improved from the original using data augmentation and lowered learning rate on plateau, spatial dropout, and batch normalization. The results improved the accuracy of the model by 4% and the model was able to differentiate black-grass from Loose silk-bent, where the original model failed 100% to correctly identify black-grass.</a:t>
            </a:r>
          </a:p>
          <a:p>
            <a:endParaRPr lang="en-US" dirty="0"/>
          </a:p>
          <a:p>
            <a:endParaRPr lang="en-US" dirty="0"/>
          </a:p>
          <a:p>
            <a:r>
              <a:rPr lang="en-US" dirty="0"/>
              <a:t>Further manipulation might be required to fine-tune the model and increase accuracy. In using spatial dropout, reducing the learning rate, data augmentation, and batch normalizations, we might play around with the parameters a bit, rerun the models, and see what kind of improvements we can see.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9" name="Google Shape;159;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7" name="Google Shape;167;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Conclusion</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g10e9006cb6c_1_2"/>
          <p:cNvSpPr txBox="1">
            <a:spLocks noGrp="1"/>
          </p:cNvSpPr>
          <p:nvPr>
            <p:ph type="body" idx="1"/>
          </p:nvPr>
        </p:nvSpPr>
        <p:spPr>
          <a:xfrm>
            <a:off x="202550" y="861975"/>
            <a:ext cx="398845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050" dirty="0">
                <a:solidFill>
                  <a:srgbClr val="000000"/>
                </a:solidFill>
              </a:rPr>
              <a:t>We chose the second model that attempted to balance out the category samples using data augmentation and reduced the learning rate on plateau using </a:t>
            </a:r>
            <a:r>
              <a:rPr lang="en-US" sz="1050" dirty="0" err="1">
                <a:solidFill>
                  <a:srgbClr val="000000"/>
                </a:solidFill>
              </a:rPr>
              <a:t>ReduceLROnPlateau</a:t>
            </a:r>
            <a:r>
              <a:rPr lang="en-US" sz="1050" dirty="0">
                <a:solidFill>
                  <a:srgbClr val="000000"/>
                </a:solidFill>
              </a:rPr>
              <a:t>. This model also used batch normalization, spatial dropout to reduce computational power (model 2 epochs were executed in about half the time as model 1)</a:t>
            </a:r>
          </a:p>
          <a:p>
            <a:pPr marL="139700" lvl="0" indent="0" algn="l" rtl="0">
              <a:lnSpc>
                <a:spcPct val="115000"/>
              </a:lnSpc>
              <a:spcBef>
                <a:spcPts val="1000"/>
              </a:spcBef>
              <a:spcAft>
                <a:spcPts val="1000"/>
              </a:spcAft>
              <a:buClr>
                <a:srgbClr val="000000"/>
              </a:buClr>
              <a:buSzPts val="1400"/>
              <a:buNone/>
            </a:pPr>
            <a:r>
              <a:rPr lang="en-US" sz="1050" dirty="0">
                <a:solidFill>
                  <a:srgbClr val="000000"/>
                </a:solidFill>
              </a:rPr>
              <a:t>By doing these things, we were able to get our model to correctly identify black-grass, where the previous model always misclassified it as loose silky-bent.</a:t>
            </a:r>
          </a:p>
          <a:p>
            <a:pPr marL="139700" lvl="0" indent="0" algn="l" rtl="0">
              <a:lnSpc>
                <a:spcPct val="115000"/>
              </a:lnSpc>
              <a:spcBef>
                <a:spcPts val="1000"/>
              </a:spcBef>
              <a:spcAft>
                <a:spcPts val="1000"/>
              </a:spcAft>
              <a:buClr>
                <a:srgbClr val="000000"/>
              </a:buClr>
              <a:buSzPts val="1400"/>
              <a:buNone/>
            </a:pPr>
            <a:r>
              <a:rPr lang="en-US" sz="1050" dirty="0">
                <a:solidFill>
                  <a:srgbClr val="000000"/>
                </a:solidFill>
              </a:rPr>
              <a:t>The accuracy between the original model and the improved model increased by 4%.</a:t>
            </a:r>
          </a:p>
          <a:p>
            <a:pPr marL="139700" lvl="0" indent="0" algn="l" rtl="0">
              <a:lnSpc>
                <a:spcPct val="115000"/>
              </a:lnSpc>
              <a:spcBef>
                <a:spcPts val="1000"/>
              </a:spcBef>
              <a:spcAft>
                <a:spcPts val="1000"/>
              </a:spcAft>
              <a:buClr>
                <a:srgbClr val="000000"/>
              </a:buClr>
              <a:buSzPts val="1400"/>
              <a:buNone/>
            </a:pPr>
            <a:r>
              <a:rPr lang="en-US" sz="1050" dirty="0">
                <a:solidFill>
                  <a:srgbClr val="000000"/>
                </a:solidFill>
              </a:rPr>
              <a:t>Further fine tuning with the dropout rate, image rotation degrees used in data augmentation, and playing with the learning rate might be necessary to squeeze out a little more accuracy.</a:t>
            </a:r>
          </a:p>
          <a:p>
            <a:pPr marL="139700" lvl="0" indent="0" algn="l" rtl="0">
              <a:lnSpc>
                <a:spcPct val="115000"/>
              </a:lnSpc>
              <a:spcBef>
                <a:spcPts val="1000"/>
              </a:spcBef>
              <a:spcAft>
                <a:spcPts val="1000"/>
              </a:spcAft>
              <a:buClr>
                <a:srgbClr val="000000"/>
              </a:buClr>
              <a:buSzPts val="1400"/>
              <a:buNone/>
            </a:pPr>
            <a:endParaRPr sz="1050" dirty="0">
              <a:solidFill>
                <a:srgbClr val="000000"/>
              </a:solidFill>
            </a:endParaRPr>
          </a:p>
        </p:txBody>
      </p:sp>
      <p:pic>
        <p:nvPicPr>
          <p:cNvPr id="2" name="Picture 1">
            <a:extLst>
              <a:ext uri="{FF2B5EF4-FFF2-40B4-BE49-F238E27FC236}">
                <a16:creationId xmlns:a16="http://schemas.microsoft.com/office/drawing/2014/main" id="{D61C4079-428E-DBF2-4C60-B5777865424F}"/>
              </a:ext>
            </a:extLst>
          </p:cNvPr>
          <p:cNvPicPr>
            <a:picLocks noChangeAspect="1"/>
          </p:cNvPicPr>
          <p:nvPr/>
        </p:nvPicPr>
        <p:blipFill>
          <a:blip r:embed="rId3"/>
          <a:stretch>
            <a:fillRect/>
          </a:stretch>
        </p:blipFill>
        <p:spPr>
          <a:xfrm>
            <a:off x="4227583" y="861975"/>
            <a:ext cx="4667017" cy="41230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Dictionary</a:t>
            </a:r>
            <a:endParaRPr dirty="0">
              <a:solidFill>
                <a:srgbClr val="1974D2"/>
              </a:solidFill>
            </a:endParaRPr>
          </a:p>
        </p:txBody>
      </p:sp>
      <p:sp>
        <p:nvSpPr>
          <p:cNvPr id="119" name="Google Shape;119;g10e9006cb6c_1_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highlight>
                  <a:srgbClr val="FFFFFF"/>
                </a:highlight>
                <a:latin typeface="Roboto" panose="02000000000000000000" pitchFamily="2" charset="0"/>
              </a:rPr>
              <a:t>The Aarhus University Signal Processing group, in collaboration with the University of Southern Denmark, has recently released a dataset containing </a:t>
            </a:r>
            <a:r>
              <a:rPr lang="en-US" sz="1200" i="0" dirty="0">
                <a:solidFill>
                  <a:srgbClr val="212121"/>
                </a:solidFill>
                <a:effectLst/>
                <a:highlight>
                  <a:srgbClr val="FFFFFF"/>
                </a:highlight>
                <a:latin typeface="Roboto" panose="02000000000000000000" pitchFamily="2" charset="0"/>
              </a:rPr>
              <a:t>images of unique plants belonging to 12 different species below:</a:t>
            </a:r>
          </a:p>
          <a:p>
            <a:pPr>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Black-grass</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Charlock</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Cleavers</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Common Chickweed</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Common Wheat</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Fat Hen</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Loose Silky-bent</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Maize</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Scentless Mayweed</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Shepherds Purse</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Small-flowered Cranesbill</a:t>
            </a:r>
          </a:p>
          <a:p>
            <a:pPr algn="l">
              <a:buFont typeface="Arial" panose="020B0604020202020204" pitchFamily="34" charset="0"/>
              <a:buChar char="•"/>
            </a:pPr>
            <a:r>
              <a:rPr lang="en-US" sz="1200" b="0" i="0" dirty="0">
                <a:solidFill>
                  <a:srgbClr val="212121"/>
                </a:solidFill>
                <a:effectLst/>
                <a:highlight>
                  <a:srgbClr val="FFFFFF"/>
                </a:highlight>
                <a:latin typeface="Roboto" panose="02000000000000000000" pitchFamily="2" charset="0"/>
              </a:rPr>
              <a:t>Sugar beet</a:t>
            </a:r>
          </a:p>
          <a:p>
            <a:pPr marL="139700" lvl="0" indent="0" algn="l" rtl="0">
              <a:lnSpc>
                <a:spcPct val="115000"/>
              </a:lnSpc>
              <a:spcBef>
                <a:spcPts val="1000"/>
              </a:spcBef>
              <a:spcAft>
                <a:spcPts val="1000"/>
              </a:spcAft>
              <a:buClr>
                <a:srgbClr val="000000"/>
              </a:buClr>
              <a:buSzPts val="1400"/>
              <a:buNone/>
            </a:pPr>
            <a:r>
              <a:rPr lang="en-US" sz="1400" dirty="0">
                <a:solidFill>
                  <a:srgbClr val="000000"/>
                </a:solidFill>
              </a:rPr>
              <a:t> </a:t>
            </a:r>
          </a:p>
        </p:txBody>
      </p:sp>
    </p:spTree>
    <p:extLst>
      <p:ext uri="{BB962C8B-B14F-4D97-AF65-F5344CB8AC3E}">
        <p14:creationId xmlns:p14="http://schemas.microsoft.com/office/powerpoint/2010/main" val="203331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dirty="0">
                <a:solidFill>
                  <a:srgbClr val="000000"/>
                </a:solidFill>
              </a:rPr>
              <a:t>The potential is ripe for this trillion-dollar industry to be greatly impacted by technological innovations that cut down on the requirement for manual labor, and this is where Artificial Intelligence can benefit the workers in this field, as the time and energy required to identify plant seedlings will be greatly shortened by the use of AI and Deep Learning. This project aims to build a Convolutional Neural Network to classify plant seedlings into their respective categories.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We are going to build two CNN models – one with the raw data and a second one that we will tune with several different techniques – We will use data augmentation, Batch Normalization, </a:t>
            </a:r>
            <a:r>
              <a:rPr lang="en-US" sz="1400" dirty="0" err="1">
                <a:solidFill>
                  <a:srgbClr val="000000"/>
                </a:solidFill>
              </a:rPr>
              <a:t>Spacial</a:t>
            </a:r>
            <a:r>
              <a:rPr lang="en-US" sz="1400" dirty="0">
                <a:solidFill>
                  <a:srgbClr val="000000"/>
                </a:solidFill>
              </a:rPr>
              <a:t> Dropout, and we will reduce the learning rate with the </a:t>
            </a:r>
            <a:r>
              <a:rPr lang="en-US" sz="1400" dirty="0" err="1">
                <a:solidFill>
                  <a:srgbClr val="000000"/>
                </a:solidFill>
              </a:rPr>
              <a:t>ReduceLROnPlateau</a:t>
            </a:r>
            <a:r>
              <a:rPr lang="en-US" sz="1400" dirty="0">
                <a:solidFill>
                  <a:srgbClr val="0000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Image Samples </a:t>
            </a:r>
            <a:endParaRPr dirty="0">
              <a:solidFill>
                <a:srgbClr val="1974D2"/>
              </a:solidFill>
            </a:endParaRPr>
          </a:p>
        </p:txBody>
      </p:sp>
      <p:sp>
        <p:nvSpPr>
          <p:cNvPr id="131" name="Google Shape;131;g10e9006cb6c_1_7"/>
          <p:cNvSpPr txBox="1">
            <a:spLocks noGrp="1"/>
          </p:cNvSpPr>
          <p:nvPr>
            <p:ph type="body" idx="1"/>
          </p:nvPr>
        </p:nvSpPr>
        <p:spPr>
          <a:xfrm>
            <a:off x="5780314" y="809897"/>
            <a:ext cx="3052035" cy="3758878"/>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100" dirty="0">
                <a:solidFill>
                  <a:srgbClr val="000000"/>
                </a:solidFill>
              </a:rPr>
              <a:t>Here we have printed 12 random sample images. These are the original images in 128x128 pixels.</a:t>
            </a:r>
          </a:p>
          <a:p>
            <a:pPr marL="139700" lvl="0" indent="0" algn="l" rtl="0">
              <a:lnSpc>
                <a:spcPct val="115000"/>
              </a:lnSpc>
              <a:spcBef>
                <a:spcPts val="0"/>
              </a:spcBef>
              <a:spcAft>
                <a:spcPts val="0"/>
              </a:spcAft>
              <a:buClr>
                <a:srgbClr val="000000"/>
              </a:buClr>
              <a:buSzPts val="1400"/>
              <a:buNone/>
            </a:pPr>
            <a:endParaRPr lang="en-US" sz="1100" dirty="0">
              <a:solidFill>
                <a:srgbClr val="000000"/>
              </a:solidFill>
            </a:endParaRPr>
          </a:p>
          <a:p>
            <a:pPr marL="139700" lvl="0" indent="0" algn="l" rtl="0">
              <a:lnSpc>
                <a:spcPct val="115000"/>
              </a:lnSpc>
              <a:spcBef>
                <a:spcPts val="0"/>
              </a:spcBef>
              <a:spcAft>
                <a:spcPts val="0"/>
              </a:spcAft>
              <a:buClr>
                <a:srgbClr val="000000"/>
              </a:buClr>
              <a:buSzPts val="1400"/>
              <a:buNone/>
            </a:pPr>
            <a:r>
              <a:rPr lang="en-US" sz="1100" dirty="0">
                <a:solidFill>
                  <a:srgbClr val="000000"/>
                </a:solidFill>
              </a:rPr>
              <a:t>During data preprocessing, to reduce computational load of the Convolutional Neural Network, we will reduce this to 64x64 pixels.</a:t>
            </a:r>
          </a:p>
        </p:txBody>
      </p:sp>
      <p:pic>
        <p:nvPicPr>
          <p:cNvPr id="4" name="Picture 3">
            <a:extLst>
              <a:ext uri="{FF2B5EF4-FFF2-40B4-BE49-F238E27FC236}">
                <a16:creationId xmlns:a16="http://schemas.microsoft.com/office/drawing/2014/main" id="{F24A7D37-D0E5-6B5A-F2B0-0488D52C8FBE}"/>
              </a:ext>
            </a:extLst>
          </p:cNvPr>
          <p:cNvPicPr>
            <a:picLocks noChangeAspect="1"/>
          </p:cNvPicPr>
          <p:nvPr/>
        </p:nvPicPr>
        <p:blipFill>
          <a:blip r:embed="rId3"/>
          <a:stretch>
            <a:fillRect/>
          </a:stretch>
        </p:blipFill>
        <p:spPr>
          <a:xfrm>
            <a:off x="374438" y="718276"/>
            <a:ext cx="5405877" cy="4268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 – Balance </a:t>
            </a:r>
            <a:endParaRPr dirty="0">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100" dirty="0">
                <a:solidFill>
                  <a:srgbClr val="000000"/>
                </a:solidFill>
              </a:rPr>
              <a:t>After loading the dataset and image files, we check the balance. In practice, it is best to use a somewhat-balanced data set where each plant species is represented about the same for each. Otherwise, you risk overfitting the data to certain over-represented species which will cause your model to misidentify plant-types or species.</a:t>
            </a:r>
          </a:p>
          <a:p>
            <a:pPr marL="457200" lvl="0" indent="-317500" algn="l" rtl="0">
              <a:lnSpc>
                <a:spcPct val="115000"/>
              </a:lnSpc>
              <a:spcBef>
                <a:spcPts val="0"/>
              </a:spcBef>
              <a:spcAft>
                <a:spcPts val="0"/>
              </a:spcAft>
              <a:buClr>
                <a:srgbClr val="000000"/>
              </a:buClr>
              <a:buSzPts val="1400"/>
              <a:buChar char="●"/>
            </a:pPr>
            <a:endParaRPr lang="en-US" sz="1100"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US" sz="1100" dirty="0">
                <a:solidFill>
                  <a:srgbClr val="000000"/>
                </a:solidFill>
              </a:rPr>
              <a:t>One way to solve this is to use data augmentation to manipulate the images to create artificially “new” images to use to balance the data. We will create a CNN using the data as is and see what impact  it does to the accuracy.</a:t>
            </a:r>
          </a:p>
        </p:txBody>
      </p:sp>
      <p:pic>
        <p:nvPicPr>
          <p:cNvPr id="3" name="Picture 2">
            <a:extLst>
              <a:ext uri="{FF2B5EF4-FFF2-40B4-BE49-F238E27FC236}">
                <a16:creationId xmlns:a16="http://schemas.microsoft.com/office/drawing/2014/main" id="{1D6B5381-22F2-8AA7-BEAC-2D31B221262C}"/>
              </a:ext>
            </a:extLst>
          </p:cNvPr>
          <p:cNvPicPr>
            <a:picLocks noChangeAspect="1"/>
          </p:cNvPicPr>
          <p:nvPr/>
        </p:nvPicPr>
        <p:blipFill>
          <a:blip r:embed="rId3"/>
          <a:stretch>
            <a:fillRect/>
          </a:stretch>
        </p:blipFill>
        <p:spPr>
          <a:xfrm>
            <a:off x="2090057" y="2144187"/>
            <a:ext cx="4150754" cy="2644524"/>
          </a:xfrm>
          <a:prstGeom prst="rect">
            <a:avLst/>
          </a:prstGeom>
        </p:spPr>
      </p:pic>
    </p:spTree>
    <p:extLst>
      <p:ext uri="{BB962C8B-B14F-4D97-AF65-F5344CB8AC3E}">
        <p14:creationId xmlns:p14="http://schemas.microsoft.com/office/powerpoint/2010/main" val="63951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7" name="Google Shape;137;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r>
              <a:rPr lang="en-US" sz="1400" dirty="0">
                <a:solidFill>
                  <a:srgbClr val="2D3B45"/>
                </a:solidFill>
                <a:highlight>
                  <a:srgbClr val="FFFFFF"/>
                </a:highlight>
              </a:rPr>
              <a:t>For our task, we will pre-process the data in the following ways:</a:t>
            </a:r>
          </a:p>
          <a:p>
            <a:pPr marL="285750" indent="-285750">
              <a:spcBef>
                <a:spcPts val="1000"/>
              </a:spcBef>
              <a:spcAft>
                <a:spcPts val="1000"/>
              </a:spcAft>
            </a:pPr>
            <a:r>
              <a:rPr lang="en-US" sz="1400" dirty="0">
                <a:solidFill>
                  <a:srgbClr val="2D3B45"/>
                </a:solidFill>
                <a:highlight>
                  <a:srgbClr val="FFFFFF"/>
                </a:highlight>
              </a:rPr>
              <a:t>Convert BGR images to RGB images – </a:t>
            </a:r>
          </a:p>
          <a:p>
            <a:pPr marL="285750" indent="-285750">
              <a:spcBef>
                <a:spcPts val="1000"/>
              </a:spcBef>
              <a:spcAft>
                <a:spcPts val="1000"/>
              </a:spcAft>
            </a:pPr>
            <a:r>
              <a:rPr lang="en-US" sz="1400" dirty="0">
                <a:solidFill>
                  <a:srgbClr val="2D3B45"/>
                </a:solidFill>
                <a:highlight>
                  <a:srgbClr val="FFFFFF"/>
                </a:highlight>
              </a:rPr>
              <a:t>We will shrink the resolution of the images from 128 x 128 to 64 x 64 to reduce the computational load for deep learning</a:t>
            </a:r>
          </a:p>
          <a:p>
            <a:pPr marL="285750" indent="-285750">
              <a:spcBef>
                <a:spcPts val="1000"/>
              </a:spcBef>
              <a:spcAft>
                <a:spcPts val="1000"/>
              </a:spcAft>
            </a:pPr>
            <a:r>
              <a:rPr lang="en-US" sz="1400" dirty="0">
                <a:solidFill>
                  <a:srgbClr val="2D3B45"/>
                </a:solidFill>
                <a:highlight>
                  <a:srgbClr val="FFFFFF"/>
                </a:highlight>
              </a:rPr>
              <a:t>Train-test-split will utilize 80% of the data for model training, 10% for validation, and 10% will be reserved to test the model on unseen data.</a:t>
            </a:r>
          </a:p>
          <a:p>
            <a:pPr marL="285750" indent="-285750">
              <a:spcBef>
                <a:spcPts val="1000"/>
              </a:spcBef>
              <a:spcAft>
                <a:spcPts val="1000"/>
              </a:spcAft>
            </a:pPr>
            <a:r>
              <a:rPr lang="en-US" sz="1400" dirty="0">
                <a:solidFill>
                  <a:srgbClr val="2D3B45"/>
                </a:solidFill>
                <a:highlight>
                  <a:srgbClr val="FFFFFF"/>
                </a:highlight>
              </a:rPr>
              <a:t>We will use </a:t>
            </a:r>
            <a:r>
              <a:rPr lang="en-US" sz="1400" dirty="0" err="1">
                <a:solidFill>
                  <a:srgbClr val="2D3B45"/>
                </a:solidFill>
                <a:highlight>
                  <a:srgbClr val="FFFFFF"/>
                </a:highlight>
              </a:rPr>
              <a:t>LabelBinarizer</a:t>
            </a:r>
            <a:r>
              <a:rPr lang="en-US" sz="1400" dirty="0">
                <a:solidFill>
                  <a:srgbClr val="2D3B45"/>
                </a:solidFill>
                <a:highlight>
                  <a:srgbClr val="FFFFFF"/>
                </a:highlight>
              </a:rPr>
              <a:t>() for hot-encoding the target variables</a:t>
            </a:r>
          </a:p>
          <a:p>
            <a:pPr marL="285750" indent="-285750">
              <a:spcBef>
                <a:spcPts val="1000"/>
              </a:spcBef>
              <a:spcAft>
                <a:spcPts val="1000"/>
              </a:spcAft>
            </a:pPr>
            <a:r>
              <a:rPr lang="en-US" sz="1400" dirty="0">
                <a:solidFill>
                  <a:srgbClr val="2D3B45"/>
                </a:solidFill>
                <a:highlight>
                  <a:srgbClr val="FFFFFF"/>
                </a:highlight>
              </a:rPr>
              <a:t> Finally, we are going to normalize the pixel color range to reduce computational complexity for deep learning. We will scale all values from 0-255 to be a ratio between 0 and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 Image Resizing</a:t>
            </a:r>
            <a:endParaRPr dirty="0">
              <a:solidFill>
                <a:srgbClr val="1974D2"/>
              </a:solidFill>
            </a:endParaRPr>
          </a:p>
        </p:txBody>
      </p:sp>
      <p:sp>
        <p:nvSpPr>
          <p:cNvPr id="137" name="Google Shape;137;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r>
              <a:rPr lang="en-US" sz="1400" dirty="0">
                <a:solidFill>
                  <a:srgbClr val="2D3B45"/>
                </a:solidFill>
                <a:highlight>
                  <a:srgbClr val="FFFFFF"/>
                </a:highlight>
              </a:rPr>
              <a:t>We are reducing the size from 128x128 pixels to 64 x 64 pixels to reduce the computational complexity of the model so that it runs faster. You can see the original image on the left side and the reduced sized image on the right side.</a:t>
            </a:r>
          </a:p>
          <a:p>
            <a:pPr marL="0" lvl="0" indent="0" algn="l" rtl="0">
              <a:lnSpc>
                <a:spcPct val="115000"/>
              </a:lnSpc>
              <a:spcBef>
                <a:spcPts val="1000"/>
              </a:spcBef>
              <a:spcAft>
                <a:spcPts val="1000"/>
              </a:spcAft>
              <a:buSzPts val="1500"/>
              <a:buNone/>
            </a:pPr>
            <a:endParaRPr lang="en-US"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lang="en-US"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lang="en-US"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lang="en-US" sz="1400" dirty="0">
              <a:solidFill>
                <a:srgbClr val="2D3B45"/>
              </a:solidFill>
              <a:highlight>
                <a:srgbClr val="FFFFFF"/>
              </a:highlight>
            </a:endParaRPr>
          </a:p>
        </p:txBody>
      </p:sp>
      <p:pic>
        <p:nvPicPr>
          <p:cNvPr id="3" name="Picture 2">
            <a:extLst>
              <a:ext uri="{FF2B5EF4-FFF2-40B4-BE49-F238E27FC236}">
                <a16:creationId xmlns:a16="http://schemas.microsoft.com/office/drawing/2014/main" id="{817E4607-7CD6-EC2E-57FB-48BDC2FC1697}"/>
              </a:ext>
            </a:extLst>
          </p:cNvPr>
          <p:cNvPicPr>
            <a:picLocks noChangeAspect="1"/>
          </p:cNvPicPr>
          <p:nvPr/>
        </p:nvPicPr>
        <p:blipFill>
          <a:blip r:embed="rId3"/>
          <a:stretch>
            <a:fillRect/>
          </a:stretch>
        </p:blipFill>
        <p:spPr>
          <a:xfrm>
            <a:off x="462362" y="1881361"/>
            <a:ext cx="2684961" cy="2602639"/>
          </a:xfrm>
          <a:prstGeom prst="rect">
            <a:avLst/>
          </a:prstGeom>
        </p:spPr>
      </p:pic>
      <p:pic>
        <p:nvPicPr>
          <p:cNvPr id="5" name="Picture 4">
            <a:extLst>
              <a:ext uri="{FF2B5EF4-FFF2-40B4-BE49-F238E27FC236}">
                <a16:creationId xmlns:a16="http://schemas.microsoft.com/office/drawing/2014/main" id="{16B3F23F-F2E5-EDD1-1678-9AA4B6313911}"/>
              </a:ext>
            </a:extLst>
          </p:cNvPr>
          <p:cNvPicPr>
            <a:picLocks noChangeAspect="1"/>
          </p:cNvPicPr>
          <p:nvPr/>
        </p:nvPicPr>
        <p:blipFill>
          <a:blip r:embed="rId4"/>
          <a:stretch>
            <a:fillRect/>
          </a:stretch>
        </p:blipFill>
        <p:spPr>
          <a:xfrm>
            <a:off x="4572000" y="1881361"/>
            <a:ext cx="2659631" cy="2602639"/>
          </a:xfrm>
          <a:prstGeom prst="rect">
            <a:avLst/>
          </a:prstGeom>
        </p:spPr>
      </p:pic>
    </p:spTree>
    <p:extLst>
      <p:ext uri="{BB962C8B-B14F-4D97-AF65-F5344CB8AC3E}">
        <p14:creationId xmlns:p14="http://schemas.microsoft.com/office/powerpoint/2010/main" val="340570640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1228</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Roboto</vt:lpstr>
      <vt:lpstr>Arial</vt:lpstr>
      <vt:lpstr>Nunito SemiBold</vt:lpstr>
      <vt:lpstr>Nunito</vt:lpstr>
      <vt:lpstr>Calibri</vt:lpstr>
      <vt:lpstr>Nunito ExtraBold</vt:lpstr>
      <vt:lpstr>Just Logo</vt:lpstr>
      <vt:lpstr>Just Logo</vt:lpstr>
      <vt:lpstr>Computer Vision: Seedling Classification</vt:lpstr>
      <vt:lpstr>Contents / Agenda</vt:lpstr>
      <vt:lpstr>Executive Summary </vt:lpstr>
      <vt:lpstr>Data Dictionary</vt:lpstr>
      <vt:lpstr>Business Problem Overview and Solution Approach</vt:lpstr>
      <vt:lpstr>EDA Results – Image Samples </vt:lpstr>
      <vt:lpstr>EDA Results – Balance </vt:lpstr>
      <vt:lpstr>Data Preprocessing </vt:lpstr>
      <vt:lpstr>Data Preprocessing – Image Resizing</vt:lpstr>
      <vt:lpstr>Model Performance Summary – Model 1</vt:lpstr>
      <vt:lpstr>Model Performance Summary – Model 2</vt:lpstr>
      <vt:lpstr>Model Comparison</vt:lpstr>
      <vt:lpstr>Conclusion</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Seedling Classification</dc:title>
  <dc:creator>Nick Lutostanski</dc:creator>
  <cp:lastModifiedBy>Nick Lutostanski</cp:lastModifiedBy>
  <cp:revision>5</cp:revision>
  <dcterms:modified xsi:type="dcterms:W3CDTF">2024-05-04T13:59:13Z</dcterms:modified>
</cp:coreProperties>
</file>