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23"/>
  </p:notesMasterIdLst>
  <p:handoutMasterIdLst>
    <p:handoutMasterId r:id="rId24"/>
  </p:handoutMasterIdLst>
  <p:sldIdLst>
    <p:sldId id="308" r:id="rId2"/>
    <p:sldId id="259" r:id="rId3"/>
    <p:sldId id="336" r:id="rId4"/>
    <p:sldId id="309" r:id="rId5"/>
    <p:sldId id="311" r:id="rId6"/>
    <p:sldId id="325" r:id="rId7"/>
    <p:sldId id="312" r:id="rId8"/>
    <p:sldId id="320" r:id="rId9"/>
    <p:sldId id="313" r:id="rId10"/>
    <p:sldId id="322" r:id="rId11"/>
    <p:sldId id="314" r:id="rId12"/>
    <p:sldId id="321" r:id="rId13"/>
    <p:sldId id="327" r:id="rId14"/>
    <p:sldId id="328" r:id="rId15"/>
    <p:sldId id="315" r:id="rId16"/>
    <p:sldId id="331" r:id="rId17"/>
    <p:sldId id="332" r:id="rId18"/>
    <p:sldId id="333" r:id="rId19"/>
    <p:sldId id="317" r:id="rId20"/>
    <p:sldId id="319" r:id="rId21"/>
    <p:sldId id="335" r:id="rId22"/>
  </p:sldIdLst>
  <p:sldSz cx="9144000" cy="6858000" type="screen4x3"/>
  <p:notesSz cx="6858000" cy="9144000"/>
  <p:defaultTextStyle>
    <a:defPPr>
      <a:defRPr lang="en-US"/>
    </a:defPPr>
    <a:lvl1pPr algn="l" rtl="0" fontAlgn="base">
      <a:spcBef>
        <a:spcPct val="20000"/>
      </a:spcBef>
      <a:spcAft>
        <a:spcPct val="0"/>
      </a:spcAft>
      <a:defRPr sz="2000" kern="1200">
        <a:solidFill>
          <a:schemeClr val="tx1"/>
        </a:solidFill>
        <a:latin typeface="Arial" charset="0"/>
        <a:ea typeface="+mn-ea"/>
        <a:cs typeface="+mn-cs"/>
      </a:defRPr>
    </a:lvl1pPr>
    <a:lvl2pPr marL="457200" algn="l" rtl="0" fontAlgn="base">
      <a:spcBef>
        <a:spcPct val="20000"/>
      </a:spcBef>
      <a:spcAft>
        <a:spcPct val="0"/>
      </a:spcAft>
      <a:defRPr sz="2000" kern="1200">
        <a:solidFill>
          <a:schemeClr val="tx1"/>
        </a:solidFill>
        <a:latin typeface="Arial" charset="0"/>
        <a:ea typeface="+mn-ea"/>
        <a:cs typeface="+mn-cs"/>
      </a:defRPr>
    </a:lvl2pPr>
    <a:lvl3pPr marL="914400" algn="l" rtl="0" fontAlgn="base">
      <a:spcBef>
        <a:spcPct val="20000"/>
      </a:spcBef>
      <a:spcAft>
        <a:spcPct val="0"/>
      </a:spcAft>
      <a:defRPr sz="2000" kern="1200">
        <a:solidFill>
          <a:schemeClr val="tx1"/>
        </a:solidFill>
        <a:latin typeface="Arial" charset="0"/>
        <a:ea typeface="+mn-ea"/>
        <a:cs typeface="+mn-cs"/>
      </a:defRPr>
    </a:lvl3pPr>
    <a:lvl4pPr marL="1371600" algn="l" rtl="0" fontAlgn="base">
      <a:spcBef>
        <a:spcPct val="20000"/>
      </a:spcBef>
      <a:spcAft>
        <a:spcPct val="0"/>
      </a:spcAft>
      <a:defRPr sz="2000" kern="1200">
        <a:solidFill>
          <a:schemeClr val="tx1"/>
        </a:solidFill>
        <a:latin typeface="Arial" charset="0"/>
        <a:ea typeface="+mn-ea"/>
        <a:cs typeface="+mn-cs"/>
      </a:defRPr>
    </a:lvl4pPr>
    <a:lvl5pPr marL="1828800" algn="l" rtl="0" fontAlgn="base">
      <a:spcBef>
        <a:spcPct val="20000"/>
      </a:spcBef>
      <a:spcAft>
        <a:spcPct val="0"/>
      </a:spcAft>
      <a:defRPr sz="2000" kern="1200">
        <a:solidFill>
          <a:schemeClr val="tx1"/>
        </a:solidFill>
        <a:latin typeface="Arial" charset="0"/>
        <a:ea typeface="+mn-ea"/>
        <a:cs typeface="+mn-cs"/>
      </a:defRPr>
    </a:lvl5pPr>
    <a:lvl6pPr marL="2286000" algn="l" defTabSz="457200" rtl="0" eaLnBrk="1" latinLnBrk="0" hangingPunct="1">
      <a:defRPr sz="2000" kern="1200">
        <a:solidFill>
          <a:schemeClr val="tx1"/>
        </a:solidFill>
        <a:latin typeface="Arial" charset="0"/>
        <a:ea typeface="+mn-ea"/>
        <a:cs typeface="+mn-cs"/>
      </a:defRPr>
    </a:lvl6pPr>
    <a:lvl7pPr marL="2743200" algn="l" defTabSz="457200" rtl="0" eaLnBrk="1" latinLnBrk="0" hangingPunct="1">
      <a:defRPr sz="2000" kern="1200">
        <a:solidFill>
          <a:schemeClr val="tx1"/>
        </a:solidFill>
        <a:latin typeface="Arial" charset="0"/>
        <a:ea typeface="+mn-ea"/>
        <a:cs typeface="+mn-cs"/>
      </a:defRPr>
    </a:lvl7pPr>
    <a:lvl8pPr marL="3200400" algn="l" defTabSz="457200" rtl="0" eaLnBrk="1" latinLnBrk="0" hangingPunct="1">
      <a:defRPr sz="2000" kern="1200">
        <a:solidFill>
          <a:schemeClr val="tx1"/>
        </a:solidFill>
        <a:latin typeface="Arial" charset="0"/>
        <a:ea typeface="+mn-ea"/>
        <a:cs typeface="+mn-cs"/>
      </a:defRPr>
    </a:lvl8pPr>
    <a:lvl9pPr marL="3657600" algn="l" defTabSz="457200" rtl="0" eaLnBrk="1" latinLnBrk="0" hangingPunct="1">
      <a:defRPr sz="2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9D5"/>
    <a:srgbClr val="B0001A"/>
    <a:srgbClr val="003626"/>
    <a:srgbClr val="004832"/>
    <a:srgbClr val="004731"/>
    <a:srgbClr val="0A3023"/>
    <a:srgbClr val="00286B"/>
    <a:srgbClr val="00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471" autoAdjust="0"/>
    <p:restoredTop sz="80435" autoAdjust="0"/>
  </p:normalViewPr>
  <p:slideViewPr>
    <p:cSldViewPr snapToObjects="1">
      <p:cViewPr varScale="1">
        <p:scale>
          <a:sx n="96" d="100"/>
          <a:sy n="96" d="100"/>
        </p:scale>
        <p:origin x="-1280" y="-112"/>
      </p:cViewPr>
      <p:guideLst>
        <p:guide orient="horz" pos="2160"/>
        <p:guide pos="2880"/>
      </p:guideLst>
    </p:cSldViewPr>
  </p:slideViewPr>
  <p:notesTextViewPr>
    <p:cViewPr>
      <p:scale>
        <a:sx n="100" d="100"/>
        <a:sy n="100" d="100"/>
      </p:scale>
      <p:origin x="0" y="0"/>
    </p:cViewPr>
  </p:notesTextViewPr>
  <p:notesViewPr>
    <p:cSldViewPr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3517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3517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3517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7EBDC560-C821-FD4B-A061-730219FF5D76}" type="slidenum">
              <a:rPr lang="en-US"/>
              <a:pPr/>
              <a:t>‹#›</a:t>
            </a:fld>
            <a:endParaRPr lang="en-US"/>
          </a:p>
        </p:txBody>
      </p:sp>
    </p:spTree>
    <p:extLst>
      <p:ext uri="{BB962C8B-B14F-4D97-AF65-F5344CB8AC3E}">
        <p14:creationId xmlns:p14="http://schemas.microsoft.com/office/powerpoint/2010/main" val="1300748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a:p>
        </p:txBody>
      </p:sp>
      <p:sp>
        <p:nvSpPr>
          <p:cNvPr id="137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a:p>
        </p:txBody>
      </p:sp>
      <p:sp>
        <p:nvSpPr>
          <p:cNvPr id="137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37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7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a:p>
        </p:txBody>
      </p:sp>
      <p:sp>
        <p:nvSpPr>
          <p:cNvPr id="137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F4F7BEBF-CA56-EE4F-AA5D-0283B1C41944}" type="slidenum">
              <a:rPr lang="en-US"/>
              <a:pPr/>
              <a:t>‹#›</a:t>
            </a:fld>
            <a:endParaRPr lang="en-US"/>
          </a:p>
        </p:txBody>
      </p:sp>
    </p:spTree>
    <p:extLst>
      <p:ext uri="{BB962C8B-B14F-4D97-AF65-F5344CB8AC3E}">
        <p14:creationId xmlns:p14="http://schemas.microsoft.com/office/powerpoint/2010/main" val="181083943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2</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11</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12</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13</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14</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15</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16</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en-US" dirty="0" smtClean="0"/>
              <a:t>City Living areas had consistently higher burglary rates than any other Super Group for each of the different property types. A detached property in City Living </a:t>
            </a:r>
            <a:r>
              <a:rPr lang="en-US" dirty="0" err="1" smtClean="0"/>
              <a:t>neighbourhoods</a:t>
            </a:r>
            <a:r>
              <a:rPr lang="en-US" dirty="0" smtClean="0"/>
              <a:t> was over four times more likely to be burgled than a detached property in parts of Leeds classified as Countryside and over three and a half times more likely to be burgled than a detached house in the Prosperous Suburbs.</a:t>
            </a:r>
          </a:p>
          <a:p>
            <a:r>
              <a:rPr lang="en-US" dirty="0" smtClean="0"/>
              <a:t>City Living areas have a lot of privately rented property in them and younger single residents (See Table 1) which often means that there are fewer people around during the day to keep an eye on things. This is what criminologists call 'poor guardianship' and </a:t>
            </a:r>
            <a:r>
              <a:rPr lang="en-US" dirty="0" err="1" smtClean="0"/>
              <a:t>neighbourhoods</a:t>
            </a:r>
            <a:r>
              <a:rPr lang="en-US" dirty="0" smtClean="0"/>
              <a:t> like this are known to have higher levels of crime. These were clearly the types of area in Leeds most vulnerable to burglary. </a:t>
            </a:r>
          </a:p>
          <a:p>
            <a:endParaRPr lang="en-US" dirty="0" smtClean="0"/>
          </a:p>
          <a:p>
            <a:r>
              <a:rPr lang="en-US" dirty="0" smtClean="0"/>
              <a:t>Most property types in Constrained by Circumstances areas had burglary rates that were more or less in line with the average for Leeds except for detached houses which were over two and a half times more likely to be burgled in these areas than in Leeds generally. There were also exceptionally low rates of burglary among terraced properties in Blue-Collar Communities and Prospering Suburbs all of which call for further investigation and, significantly, </a:t>
            </a:r>
            <a:r>
              <a:rPr lang="en-US" b="1" dirty="0" smtClean="0"/>
              <a:t>all of which would have been masked using conventional burglary rates</a:t>
            </a:r>
            <a:r>
              <a:rPr lang="en-US" dirty="0" smtClean="0"/>
              <a:t>.</a:t>
            </a:r>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17</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en-US" dirty="0" smtClean="0"/>
              <a:t>Each street segment has been given a busyness score or what is technically called an 'Integration Value'. These integration values for all of the streets occupying each Output Area have then been added up and divided by the number of streets in each OA to give an average integration value. Once these have been calculated for each OA it is fairly straightforward to rank the OAs in decreasing order of their integration values and to identify the top 10% of OAs with the highest values (i.e. those having the busiest streets in Leeds), the next 10% of areas and so on until all OAs have been grouped together. We have defined 10 groups or </a:t>
            </a:r>
            <a:r>
              <a:rPr lang="en-US" dirty="0" err="1" smtClean="0"/>
              <a:t>deciles</a:t>
            </a:r>
            <a:r>
              <a:rPr lang="en-US" dirty="0" smtClean="0"/>
              <a:t> each containing 10% of OAs ranging from the top 10% (the busiest streets) through to the bottom 10%(OAs with the least busy/ most isolated streets) in Leeds.</a:t>
            </a:r>
          </a:p>
          <a:p>
            <a:endParaRPr lang="en-US" dirty="0" smtClean="0"/>
          </a:p>
          <a:p>
            <a:r>
              <a:rPr lang="en-US" dirty="0" smtClean="0"/>
              <a:t>There appears to be a strong link between increasing levels of accessibility and burglary rates within detached houses. This is a positive relationship which means that the busier the streets, the higher the burglary rate. With just two exceptions (</a:t>
            </a:r>
            <a:r>
              <a:rPr lang="en-US" dirty="0" err="1" smtClean="0"/>
              <a:t>Deciles</a:t>
            </a:r>
            <a:r>
              <a:rPr lang="en-US" dirty="0" smtClean="0"/>
              <a:t> 7 and 8) , the higher the </a:t>
            </a:r>
            <a:r>
              <a:rPr lang="en-US" dirty="0" err="1" smtClean="0"/>
              <a:t>decile</a:t>
            </a:r>
            <a:r>
              <a:rPr lang="en-US" dirty="0" smtClean="0"/>
              <a:t> the higher the burglary rate for detached properties. This suggests that detached properties were much more vulnerable if they were in more accessible streets.</a:t>
            </a:r>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18</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19</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20</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3</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4</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5</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6</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7</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8</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9</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r>
              <a:rPr lang="en-US" dirty="0" smtClean="0"/>
              <a:t>With the appropriate</a:t>
            </a:r>
            <a:r>
              <a:rPr lang="en-US" baseline="0" dirty="0" smtClean="0"/>
              <a:t> programming tools, it is relatively easy to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285AE-EC06-8948-A767-F5A037A9BFF4}" type="slidenum">
              <a:rPr lang="en-US"/>
              <a:pPr/>
              <a:t>10</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3010" name="Rectangle 2"/>
          <p:cNvSpPr>
            <a:spLocks noChangeArrowheads="1"/>
          </p:cNvSpPr>
          <p:nvPr/>
        </p:nvSpPr>
        <p:spPr bwMode="ltGray">
          <a:xfrm>
            <a:off x="76200" y="76200"/>
            <a:ext cx="8991600" cy="6705600"/>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43019" name="Picture 11" descr="LeedsUniWhite"/>
          <p:cNvPicPr>
            <a:picLocks noChangeAspect="1" noChangeArrowheads="1"/>
          </p:cNvPicPr>
          <p:nvPr/>
        </p:nvPicPr>
        <p:blipFill>
          <a:blip r:embed="rId2"/>
          <a:srcRect/>
          <a:stretch>
            <a:fillRect/>
          </a:stretch>
        </p:blipFill>
        <p:spPr bwMode="auto">
          <a:xfrm>
            <a:off x="6511925" y="441325"/>
            <a:ext cx="2274888" cy="647700"/>
          </a:xfrm>
          <a:prstGeom prst="rect">
            <a:avLst/>
          </a:prstGeom>
          <a:noFill/>
        </p:spPr>
      </p:pic>
      <p:sp>
        <p:nvSpPr>
          <p:cNvPr id="43011" name="Rectangle 3"/>
          <p:cNvSpPr>
            <a:spLocks noGrp="1" noChangeArrowheads="1"/>
          </p:cNvSpPr>
          <p:nvPr>
            <p:ph type="ctrTitle"/>
          </p:nvPr>
        </p:nvSpPr>
        <p:spPr>
          <a:xfrm>
            <a:off x="349250" y="2565400"/>
            <a:ext cx="7772400" cy="549275"/>
          </a:xfrm>
        </p:spPr>
        <p:txBody>
          <a:bodyPr anchor="t">
            <a:spAutoFit/>
          </a:bodyPr>
          <a:lstStyle>
            <a:lvl1pPr>
              <a:defRPr sz="3600">
                <a:solidFill>
                  <a:schemeClr val="bg1"/>
                </a:solidFill>
              </a:defRPr>
            </a:lvl1pPr>
          </a:lstStyle>
          <a:p>
            <a:r>
              <a:rPr lang="en-US"/>
              <a:t>Click to edit Master title style</a:t>
            </a:r>
          </a:p>
        </p:txBody>
      </p:sp>
      <p:sp>
        <p:nvSpPr>
          <p:cNvPr id="43012" name="Rectangle 4"/>
          <p:cNvSpPr>
            <a:spLocks noGrp="1" noChangeArrowheads="1"/>
          </p:cNvSpPr>
          <p:nvPr>
            <p:ph type="subTitle" idx="1"/>
          </p:nvPr>
        </p:nvSpPr>
        <p:spPr bwMode="ltGray">
          <a:xfrm>
            <a:off x="352425" y="3990975"/>
            <a:ext cx="5394325" cy="519113"/>
          </a:xfrm>
        </p:spPr>
        <p:txBody>
          <a:bodyPr/>
          <a:lstStyle>
            <a:lvl1pPr>
              <a:defRPr sz="2000">
                <a:solidFill>
                  <a:schemeClr val="bg1"/>
                </a:solidFill>
              </a:defRPr>
            </a:lvl1pPr>
          </a:lstStyle>
          <a:p>
            <a:r>
              <a:rPr lang="en-US"/>
              <a:t>Click to edit Master subtitle style</a:t>
            </a:r>
          </a:p>
        </p:txBody>
      </p:sp>
      <p:sp>
        <p:nvSpPr>
          <p:cNvPr id="43013" name="Rectangle 5"/>
          <p:cNvSpPr>
            <a:spLocks noGrp="1" noChangeArrowheads="1"/>
          </p:cNvSpPr>
          <p:nvPr>
            <p:ph type="dt" sz="half" idx="2"/>
          </p:nvPr>
        </p:nvSpPr>
        <p:spPr>
          <a:xfrm>
            <a:off x="457200" y="6927850"/>
            <a:ext cx="2133600" cy="476250"/>
          </a:xfrm>
        </p:spPr>
        <p:txBody>
          <a:bodyPr/>
          <a:lstStyle>
            <a:lvl1pPr>
              <a:defRPr/>
            </a:lvl1pPr>
          </a:lstStyle>
          <a:p>
            <a:endParaRPr lang="en-US"/>
          </a:p>
        </p:txBody>
      </p:sp>
      <p:sp>
        <p:nvSpPr>
          <p:cNvPr id="43014" name="Rectangle 6"/>
          <p:cNvSpPr>
            <a:spLocks noGrp="1" noChangeArrowheads="1"/>
          </p:cNvSpPr>
          <p:nvPr>
            <p:ph type="ftr" sz="quarter" idx="3"/>
          </p:nvPr>
        </p:nvSpPr>
        <p:spPr>
          <a:xfrm>
            <a:off x="3124200" y="6927850"/>
            <a:ext cx="2895600" cy="476250"/>
          </a:xfrm>
        </p:spPr>
        <p:txBody>
          <a:bodyPr/>
          <a:lstStyle>
            <a:lvl1pPr>
              <a:defRPr/>
            </a:lvl1pPr>
          </a:lstStyle>
          <a:p>
            <a:endParaRPr lang="en-US"/>
          </a:p>
        </p:txBody>
      </p:sp>
      <p:sp>
        <p:nvSpPr>
          <p:cNvPr id="43015" name="Rectangle 7"/>
          <p:cNvSpPr>
            <a:spLocks noGrp="1" noChangeArrowheads="1"/>
          </p:cNvSpPr>
          <p:nvPr>
            <p:ph type="sldNum" sz="quarter" idx="4"/>
          </p:nvPr>
        </p:nvSpPr>
        <p:spPr>
          <a:xfrm>
            <a:off x="6553200" y="6927850"/>
            <a:ext cx="2133600" cy="476250"/>
          </a:xfrm>
        </p:spPr>
        <p:txBody>
          <a:bodyPr/>
          <a:lstStyle>
            <a:lvl1pPr>
              <a:defRPr/>
            </a:lvl1pPr>
          </a:lstStyle>
          <a:p>
            <a:fld id="{4954453D-F393-A444-8C9C-A59FF12B33C0}" type="slidenum">
              <a:rPr lang="en-US"/>
              <a:pPr/>
              <a:t>‹#›</a:t>
            </a:fld>
            <a:endParaRPr lang="en-US"/>
          </a:p>
        </p:txBody>
      </p:sp>
      <p:sp>
        <p:nvSpPr>
          <p:cNvPr id="43017" name="Line 9"/>
          <p:cNvSpPr>
            <a:spLocks noChangeShapeType="1"/>
          </p:cNvSpPr>
          <p:nvPr/>
        </p:nvSpPr>
        <p:spPr bwMode="white">
          <a:xfrm>
            <a:off x="201613" y="1341438"/>
            <a:ext cx="8713787" cy="0"/>
          </a:xfrm>
          <a:prstGeom prst="line">
            <a:avLst/>
          </a:prstGeom>
          <a:noFill/>
          <a:ln w="9525">
            <a:solidFill>
              <a:schemeClr val="bg1"/>
            </a:solidFill>
            <a:round/>
            <a:headEnd/>
            <a:tailEnd/>
          </a:ln>
          <a:effectLst/>
        </p:spPr>
        <p:txBody>
          <a:bodyPr wrap="none" anchor="ctr">
            <a:prstTxWarp prst="textNoShape">
              <a:avLst/>
            </a:prstTxWarp>
          </a:bodyPr>
          <a:lstStyle/>
          <a:p>
            <a:endParaRPr lang="en-US"/>
          </a:p>
        </p:txBody>
      </p:sp>
      <p:sp>
        <p:nvSpPr>
          <p:cNvPr id="43018" name="Text Box 10"/>
          <p:cNvSpPr txBox="1">
            <a:spLocks noChangeArrowheads="1"/>
          </p:cNvSpPr>
          <p:nvPr/>
        </p:nvSpPr>
        <p:spPr bwMode="ltGray">
          <a:xfrm>
            <a:off x="355600" y="420688"/>
            <a:ext cx="4876800" cy="738187"/>
          </a:xfrm>
          <a:prstGeom prst="rect">
            <a:avLst/>
          </a:prstGeom>
          <a:no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a:solidFill>
                  <a:schemeClr val="bg1"/>
                </a:solidFill>
              </a:rPr>
              <a:t>School of something</a:t>
            </a:r>
          </a:p>
          <a:p>
            <a:pPr eaLnBrk="0" hangingPunct="0">
              <a:spcBef>
                <a:spcPct val="0"/>
              </a:spcBef>
            </a:pPr>
            <a:r>
              <a:rPr lang="en-US" sz="1400">
                <a:solidFill>
                  <a:schemeClr val="bg1"/>
                </a:solidFill>
              </a:rPr>
              <a:t>FACULTY OF OTHER</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A0CB9B49-D56C-404A-BDF5-CF3F3C85CC33}"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8613" y="422275"/>
            <a:ext cx="2106612" cy="5592763"/>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355600" y="422275"/>
            <a:ext cx="6170613" cy="5592763"/>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9A420DBE-A87A-364A-93CC-6A8498AC2FA7}"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00" y="422275"/>
            <a:ext cx="4876800" cy="738188"/>
          </a:xfrm>
        </p:spPr>
        <p:txBody>
          <a:bodyPr/>
          <a:lstStyle/>
          <a:p>
            <a:r>
              <a:rPr lang="en-GB" smtClean="0"/>
              <a:t>Click to edit Master title style</a:t>
            </a:r>
            <a:endParaRPr lang="en-US"/>
          </a:p>
        </p:txBody>
      </p:sp>
      <p:sp>
        <p:nvSpPr>
          <p:cNvPr id="3" name="Text Placeholder 2"/>
          <p:cNvSpPr>
            <a:spLocks noGrp="1"/>
          </p:cNvSpPr>
          <p:nvPr>
            <p:ph type="body" sz="half" idx="1"/>
          </p:nvPr>
        </p:nvSpPr>
        <p:spPr>
          <a:xfrm>
            <a:off x="355600" y="1665288"/>
            <a:ext cx="4138613" cy="4349750"/>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quarter" idx="2"/>
          </p:nvPr>
        </p:nvSpPr>
        <p:spPr>
          <a:xfrm>
            <a:off x="4646613" y="1665288"/>
            <a:ext cx="4138612" cy="2098675"/>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Content Placeholder 4"/>
          <p:cNvSpPr>
            <a:spLocks noGrp="1"/>
          </p:cNvSpPr>
          <p:nvPr>
            <p:ph sz="quarter" idx="3"/>
          </p:nvPr>
        </p:nvSpPr>
        <p:spPr>
          <a:xfrm>
            <a:off x="4646613" y="3916363"/>
            <a:ext cx="4138612" cy="2098675"/>
          </a:xfr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Date Placeholder 5"/>
          <p:cNvSpPr>
            <a:spLocks noGrp="1"/>
          </p:cNvSpPr>
          <p:nvPr>
            <p:ph type="dt" sz="half" idx="10"/>
          </p:nvPr>
        </p:nvSpPr>
        <p:spPr>
          <a:xfrm>
            <a:off x="685800" y="6948488"/>
            <a:ext cx="1905000" cy="457200"/>
          </a:xfrm>
        </p:spPr>
        <p:txBody>
          <a:bodyPr/>
          <a:lstStyle>
            <a:lvl1pPr>
              <a:defRPr/>
            </a:lvl1pPr>
          </a:lstStyle>
          <a:p>
            <a:endParaRPr lang="en-US"/>
          </a:p>
        </p:txBody>
      </p:sp>
      <p:sp>
        <p:nvSpPr>
          <p:cNvPr id="7" name="Footer Placeholder 6"/>
          <p:cNvSpPr>
            <a:spLocks noGrp="1"/>
          </p:cNvSpPr>
          <p:nvPr>
            <p:ph type="ftr" sz="quarter" idx="11"/>
          </p:nvPr>
        </p:nvSpPr>
        <p:spPr>
          <a:xfrm>
            <a:off x="3124200" y="6948488"/>
            <a:ext cx="28956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6553200" y="6948488"/>
            <a:ext cx="1905000" cy="457200"/>
          </a:xfrm>
        </p:spPr>
        <p:txBody>
          <a:bodyPr/>
          <a:lstStyle>
            <a:lvl1pPr>
              <a:defRPr smtClean="0"/>
            </a:lvl1pPr>
          </a:lstStyle>
          <a:p>
            <a:fld id="{63BBCF8F-E2EB-164C-B487-15FCA3C685C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19CDAB31-4211-7947-9EFB-2B069417CFF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smtClean="0"/>
            </a:lvl1pPr>
          </a:lstStyle>
          <a:p>
            <a:fld id="{9CB3A851-36EF-0748-93EA-9D6D6510C9E0}"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355600" y="1665288"/>
            <a:ext cx="4138613"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6613" y="1665288"/>
            <a:ext cx="4138612" cy="4349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026C7331-6A9A-2B44-9EF9-0143D8444D1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smtClean="0"/>
            </a:lvl1pPr>
          </a:lstStyle>
          <a:p>
            <a:fld id="{F0DC1B96-8589-2441-9391-149D2976BAA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smtClean="0"/>
            </a:lvl1pPr>
          </a:lstStyle>
          <a:p>
            <a:fld id="{FD7A6218-5D2A-1A41-9C31-5743DC80AF0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smtClean="0"/>
            </a:lvl1pPr>
          </a:lstStyle>
          <a:p>
            <a:fld id="{54B26214-DE1C-A144-8F88-F6C191A9588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FBE784EC-1B93-0444-8699-B9C3C2F6023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smtClean="0"/>
            </a:lvl1pPr>
          </a:lstStyle>
          <a:p>
            <a:fld id="{DBFF78D7-E2B6-254C-B24C-96CB3F8EE99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7" name="Rectangle 3"/>
          <p:cNvSpPr>
            <a:spLocks noChangeArrowheads="1"/>
          </p:cNvSpPr>
          <p:nvPr/>
        </p:nvSpPr>
        <p:spPr bwMode="ltGray">
          <a:xfrm>
            <a:off x="76200" y="76200"/>
            <a:ext cx="8991600" cy="1258888"/>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41995" name="Picture 11" descr="LeedsUniWhite"/>
          <p:cNvPicPr>
            <a:picLocks noChangeAspect="1" noChangeArrowheads="1"/>
          </p:cNvPicPr>
          <p:nvPr/>
        </p:nvPicPr>
        <p:blipFill>
          <a:blip r:embed="rId14"/>
          <a:srcRect/>
          <a:stretch>
            <a:fillRect/>
          </a:stretch>
        </p:blipFill>
        <p:spPr bwMode="auto">
          <a:xfrm>
            <a:off x="6511925" y="441325"/>
            <a:ext cx="2274888" cy="647700"/>
          </a:xfrm>
          <a:prstGeom prst="rect">
            <a:avLst/>
          </a:prstGeom>
          <a:noFill/>
        </p:spPr>
      </p:pic>
      <p:sp>
        <p:nvSpPr>
          <p:cNvPr id="41986" name="Rectangle 2"/>
          <p:cNvSpPr>
            <a:spLocks noGrp="1" noChangeArrowheads="1"/>
          </p:cNvSpPr>
          <p:nvPr>
            <p:ph type="body" idx="1"/>
          </p:nvPr>
        </p:nvSpPr>
        <p:spPr bwMode="auto">
          <a:xfrm>
            <a:off x="355600" y="1665288"/>
            <a:ext cx="8429625" cy="43497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988" name="Rectangle 4"/>
          <p:cNvSpPr>
            <a:spLocks noGrp="1" noChangeArrowheads="1"/>
          </p:cNvSpPr>
          <p:nvPr>
            <p:ph type="title"/>
          </p:nvPr>
        </p:nvSpPr>
        <p:spPr bwMode="ltGray">
          <a:xfrm>
            <a:off x="355600" y="422275"/>
            <a:ext cx="4876800" cy="73818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Click to edit Master title style</a:t>
            </a:r>
          </a:p>
        </p:txBody>
      </p:sp>
      <p:sp>
        <p:nvSpPr>
          <p:cNvPr id="41989" name="Rectangle 5"/>
          <p:cNvSpPr>
            <a:spLocks noGrp="1" noChangeArrowheads="1"/>
          </p:cNvSpPr>
          <p:nvPr>
            <p:ph type="dt" sz="half" idx="2"/>
          </p:nvPr>
        </p:nvSpPr>
        <p:spPr bwMode="auto">
          <a:xfrm>
            <a:off x="685800" y="69484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spcBef>
                <a:spcPct val="0"/>
              </a:spcBef>
              <a:defRPr sz="1400">
                <a:latin typeface="Times" charset="0"/>
              </a:defRPr>
            </a:lvl1pPr>
          </a:lstStyle>
          <a:p>
            <a:endParaRPr lang="en-US"/>
          </a:p>
        </p:txBody>
      </p:sp>
      <p:sp>
        <p:nvSpPr>
          <p:cNvPr id="41990" name="Rectangle 6"/>
          <p:cNvSpPr>
            <a:spLocks noGrp="1" noChangeArrowheads="1"/>
          </p:cNvSpPr>
          <p:nvPr>
            <p:ph type="ftr" sz="quarter" idx="3"/>
          </p:nvPr>
        </p:nvSpPr>
        <p:spPr bwMode="auto">
          <a:xfrm>
            <a:off x="3124200" y="6948488"/>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spcBef>
                <a:spcPct val="0"/>
              </a:spcBef>
              <a:defRPr sz="1400">
                <a:latin typeface="Times" charset="0"/>
              </a:defRPr>
            </a:lvl1pPr>
          </a:lstStyle>
          <a:p>
            <a:endParaRPr lang="en-US"/>
          </a:p>
        </p:txBody>
      </p:sp>
      <p:sp>
        <p:nvSpPr>
          <p:cNvPr id="41991" name="Rectangle 7"/>
          <p:cNvSpPr>
            <a:spLocks noGrp="1" noChangeArrowheads="1"/>
          </p:cNvSpPr>
          <p:nvPr>
            <p:ph type="sldNum" sz="quarter" idx="4"/>
          </p:nvPr>
        </p:nvSpPr>
        <p:spPr bwMode="auto">
          <a:xfrm>
            <a:off x="6553200" y="69484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defRPr sz="1400">
                <a:latin typeface="Times" charset="0"/>
              </a:defRPr>
            </a:lvl1pPr>
          </a:lstStyle>
          <a:p>
            <a:fld id="{2BF44719-A089-1640-BBB4-7E8A3E3BB369}" type="slidenum">
              <a:rPr lang="en-US"/>
              <a:pPr/>
              <a:t>‹#›</a:t>
            </a:fld>
            <a:endParaRPr lang="en-US"/>
          </a:p>
        </p:txBody>
      </p:sp>
      <p:sp>
        <p:nvSpPr>
          <p:cNvPr id="41994" name="Line 10"/>
          <p:cNvSpPr>
            <a:spLocks noChangeShapeType="1"/>
          </p:cNvSpPr>
          <p:nvPr/>
        </p:nvSpPr>
        <p:spPr bwMode="white">
          <a:xfrm>
            <a:off x="201613" y="1600200"/>
            <a:ext cx="8713787" cy="0"/>
          </a:xfrm>
          <a:prstGeom prst="line">
            <a:avLst/>
          </a:prstGeom>
          <a:noFill/>
          <a:ln w="9525">
            <a:solidFill>
              <a:schemeClr val="bg1"/>
            </a:solidFill>
            <a:round/>
            <a:headEnd/>
            <a:tailEnd/>
          </a:ln>
          <a:effectLst/>
        </p:spPr>
        <p:txBody>
          <a:bodyPr wrap="none" anchor="ctr">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rtl="0" fontAlgn="base">
        <a:spcBef>
          <a:spcPct val="0"/>
        </a:spcBef>
        <a:spcAft>
          <a:spcPct val="0"/>
        </a:spcAft>
        <a:defRPr sz="2800">
          <a:solidFill>
            <a:schemeClr val="tx2"/>
          </a:solidFill>
          <a:latin typeface="+mj-lt"/>
          <a:ea typeface="+mj-ea"/>
          <a:cs typeface="+mj-cs"/>
        </a:defRPr>
      </a:lvl1pPr>
      <a:lvl2pPr algn="l" rtl="0" fontAlgn="base">
        <a:spcBef>
          <a:spcPct val="0"/>
        </a:spcBef>
        <a:spcAft>
          <a:spcPct val="0"/>
        </a:spcAft>
        <a:defRPr sz="2800">
          <a:solidFill>
            <a:schemeClr val="tx2"/>
          </a:solidFill>
          <a:latin typeface="Arial" charset="0"/>
        </a:defRPr>
      </a:lvl2pPr>
      <a:lvl3pPr algn="l" rtl="0" fontAlgn="base">
        <a:spcBef>
          <a:spcPct val="0"/>
        </a:spcBef>
        <a:spcAft>
          <a:spcPct val="0"/>
        </a:spcAft>
        <a:defRPr sz="2800">
          <a:solidFill>
            <a:schemeClr val="tx2"/>
          </a:solidFill>
          <a:latin typeface="Arial" charset="0"/>
        </a:defRPr>
      </a:lvl3pPr>
      <a:lvl4pPr algn="l" rtl="0" fontAlgn="base">
        <a:spcBef>
          <a:spcPct val="0"/>
        </a:spcBef>
        <a:spcAft>
          <a:spcPct val="0"/>
        </a:spcAft>
        <a:defRPr sz="2800">
          <a:solidFill>
            <a:schemeClr val="tx2"/>
          </a:solidFill>
          <a:latin typeface="Arial" charset="0"/>
        </a:defRPr>
      </a:lvl4pPr>
      <a:lvl5pPr algn="l" rtl="0" fontAlgn="base">
        <a:spcBef>
          <a:spcPct val="0"/>
        </a:spcBef>
        <a:spcAft>
          <a:spcPct val="0"/>
        </a:spcAft>
        <a:defRPr sz="2800">
          <a:solidFill>
            <a:schemeClr val="tx2"/>
          </a:solidFill>
          <a:latin typeface="Arial" charset="0"/>
        </a:defRPr>
      </a:lvl5pPr>
      <a:lvl6pPr marL="457200" algn="l" rtl="0" fontAlgn="base">
        <a:spcBef>
          <a:spcPct val="0"/>
        </a:spcBef>
        <a:spcAft>
          <a:spcPct val="0"/>
        </a:spcAft>
        <a:defRPr sz="2800">
          <a:solidFill>
            <a:schemeClr val="tx2"/>
          </a:solidFill>
          <a:latin typeface="Arial" charset="0"/>
        </a:defRPr>
      </a:lvl6pPr>
      <a:lvl7pPr marL="914400" algn="l" rtl="0" fontAlgn="base">
        <a:spcBef>
          <a:spcPct val="0"/>
        </a:spcBef>
        <a:spcAft>
          <a:spcPct val="0"/>
        </a:spcAft>
        <a:defRPr sz="2800">
          <a:solidFill>
            <a:schemeClr val="tx2"/>
          </a:solidFill>
          <a:latin typeface="Arial" charset="0"/>
        </a:defRPr>
      </a:lvl7pPr>
      <a:lvl8pPr marL="1371600" algn="l" rtl="0" fontAlgn="base">
        <a:spcBef>
          <a:spcPct val="0"/>
        </a:spcBef>
        <a:spcAft>
          <a:spcPct val="0"/>
        </a:spcAft>
        <a:defRPr sz="2800">
          <a:solidFill>
            <a:schemeClr val="tx2"/>
          </a:solidFill>
          <a:latin typeface="Arial" charset="0"/>
        </a:defRPr>
      </a:lvl8pPr>
      <a:lvl9pPr marL="1828800" algn="l" rtl="0" fontAlgn="base">
        <a:spcBef>
          <a:spcPct val="0"/>
        </a:spcBef>
        <a:spcAft>
          <a:spcPct val="0"/>
        </a:spcAft>
        <a:defRPr sz="2800">
          <a:solidFill>
            <a:schemeClr val="tx2"/>
          </a:solidFill>
          <a:latin typeface="Arial" charset="0"/>
        </a:defRPr>
      </a:lvl9pPr>
    </p:titleStyle>
    <p:bodyStyle>
      <a:lvl1pPr algn="l" rtl="0" fontAlgn="base">
        <a:spcBef>
          <a:spcPct val="0"/>
        </a:spcBef>
        <a:spcAft>
          <a:spcPct val="40000"/>
        </a:spcAft>
        <a:defRPr sz="2400">
          <a:solidFill>
            <a:schemeClr val="tx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0.png"/><Relationship Id="rId6"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4.jpg"/><Relationship Id="rId5" Type="http://schemas.openxmlformats.org/officeDocument/2006/relationships/image" Target="../media/image15.jp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6.png"/><Relationship Id="rId6"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4.jp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5.jpeg"/><Relationship Id="rId6"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jp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7" name="Picture 3" descr="LeedsUniWhite"/>
          <p:cNvPicPr>
            <a:picLocks noChangeAspect="1" noChangeArrowheads="1"/>
          </p:cNvPicPr>
          <p:nvPr/>
        </p:nvPicPr>
        <p:blipFill>
          <a:blip r:embed="rId2"/>
          <a:srcRect/>
          <a:stretch>
            <a:fillRect/>
          </a:stretch>
        </p:blipFill>
        <p:spPr bwMode="auto">
          <a:xfrm>
            <a:off x="6511925" y="441325"/>
            <a:ext cx="2274888" cy="647700"/>
          </a:xfrm>
          <a:prstGeom prst="rect">
            <a:avLst/>
          </a:prstGeom>
          <a:noFill/>
        </p:spPr>
      </p:pic>
      <p:sp>
        <p:nvSpPr>
          <p:cNvPr id="257028" name="Line 4"/>
          <p:cNvSpPr>
            <a:spLocks noChangeShapeType="1"/>
          </p:cNvSpPr>
          <p:nvPr/>
        </p:nvSpPr>
        <p:spPr bwMode="white">
          <a:xfrm>
            <a:off x="201613" y="1341438"/>
            <a:ext cx="8713787" cy="0"/>
          </a:xfrm>
          <a:prstGeom prst="line">
            <a:avLst/>
          </a:prstGeom>
          <a:noFill/>
          <a:ln w="9525">
            <a:solidFill>
              <a:schemeClr val="bg1"/>
            </a:solidFill>
            <a:round/>
            <a:headEnd/>
            <a:tailEnd/>
          </a:ln>
          <a:effectLst/>
        </p:spPr>
        <p:txBody>
          <a:bodyPr wrap="none" anchor="ctr">
            <a:prstTxWarp prst="textNoShape">
              <a:avLst/>
            </a:prstTxWarp>
          </a:bodyPr>
          <a:lstStyle/>
          <a:p>
            <a:endParaRPr lang="en-US" dirty="0"/>
          </a:p>
        </p:txBody>
      </p:sp>
      <p:sp>
        <p:nvSpPr>
          <p:cNvPr id="257029" name="Text Box 5"/>
          <p:cNvSpPr txBox="1">
            <a:spLocks noChangeArrowheads="1"/>
          </p:cNvSpPr>
          <p:nvPr/>
        </p:nvSpPr>
        <p:spPr bwMode="ltGray">
          <a:xfrm>
            <a:off x="355600" y="420688"/>
            <a:ext cx="487680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School of Geography</a:t>
            </a:r>
          </a:p>
          <a:p>
            <a:pPr eaLnBrk="0" hangingPunct="0">
              <a:spcBef>
                <a:spcPct val="0"/>
              </a:spcBef>
            </a:pPr>
            <a:r>
              <a:rPr lang="en-US" sz="1400" dirty="0" smtClean="0">
                <a:solidFill>
                  <a:schemeClr val="bg1"/>
                </a:solidFill>
              </a:rPr>
              <a:t>FACULTY </a:t>
            </a:r>
            <a:r>
              <a:rPr lang="en-US" sz="1400" dirty="0">
                <a:solidFill>
                  <a:schemeClr val="bg1"/>
                </a:solidFill>
              </a:rPr>
              <a:t>OF</a:t>
            </a:r>
            <a:r>
              <a:rPr lang="en-US" sz="1400" dirty="0" smtClean="0">
                <a:solidFill>
                  <a:schemeClr val="bg1"/>
                </a:solidFill>
              </a:rPr>
              <a:t> ENVIRONMENT</a:t>
            </a:r>
            <a:endParaRPr lang="en-US" sz="1400" dirty="0">
              <a:solidFill>
                <a:schemeClr val="bg1"/>
              </a:solidFill>
            </a:endParaRPr>
          </a:p>
        </p:txBody>
      </p:sp>
      <p:sp>
        <p:nvSpPr>
          <p:cNvPr id="14" name="Rectangle 6"/>
          <p:cNvSpPr>
            <a:spLocks noGrp="1" noChangeArrowheads="1"/>
          </p:cNvSpPr>
          <p:nvPr>
            <p:ph type="ctrTitle"/>
          </p:nvPr>
        </p:nvSpPr>
        <p:spPr>
          <a:xfrm>
            <a:off x="349250" y="2565400"/>
            <a:ext cx="7772400" cy="553998"/>
          </a:xfrm>
          <a:solidFill>
            <a:schemeClr val="tx1"/>
          </a:solidFill>
        </p:spPr>
        <p:txBody>
          <a:bodyPr/>
          <a:lstStyle/>
          <a:p>
            <a:r>
              <a:rPr lang="en-GB" dirty="0" err="1" smtClean="0"/>
              <a:t>GeoCrimeData</a:t>
            </a:r>
            <a:endParaRPr lang="en-GB" dirty="0"/>
          </a:p>
        </p:txBody>
      </p:sp>
      <p:sp>
        <p:nvSpPr>
          <p:cNvPr id="15" name="Rectangle 7"/>
          <p:cNvSpPr>
            <a:spLocks noGrp="1" noChangeArrowheads="1"/>
          </p:cNvSpPr>
          <p:nvPr>
            <p:ph type="subTitle" idx="1"/>
          </p:nvPr>
        </p:nvSpPr>
        <p:spPr>
          <a:xfrm>
            <a:off x="352426" y="3338408"/>
            <a:ext cx="5943476" cy="738664"/>
          </a:xfrm>
          <a:solidFill>
            <a:schemeClr val="tx1"/>
          </a:solidFill>
        </p:spPr>
        <p:txBody>
          <a:bodyPr wrap="square">
            <a:spAutoFit/>
          </a:bodyPr>
          <a:lstStyle/>
          <a:p>
            <a:r>
              <a:rPr lang="en-US" sz="2400" dirty="0"/>
              <a:t>Understanding Crime Context with Novel Geo-Spatial </a:t>
            </a:r>
            <a:r>
              <a:rPr lang="en-US" sz="2400" dirty="0" smtClean="0"/>
              <a:t>Data</a:t>
            </a:r>
            <a:endParaRPr lang="en-US" sz="2400" dirty="0"/>
          </a:p>
        </p:txBody>
      </p:sp>
      <p:sp>
        <p:nvSpPr>
          <p:cNvPr id="16" name="Rectangle 7"/>
          <p:cNvSpPr txBox="1">
            <a:spLocks noChangeArrowheads="1"/>
          </p:cNvSpPr>
          <p:nvPr/>
        </p:nvSpPr>
        <p:spPr bwMode="ltGray">
          <a:xfrm>
            <a:off x="349250" y="5013176"/>
            <a:ext cx="2128168" cy="1600438"/>
          </a:xfrm>
          <a:prstGeom prst="rect">
            <a:avLst/>
          </a:prstGeom>
          <a:solidFill>
            <a:schemeClr val="tx1"/>
          </a:solid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spcBef>
                <a:spcPct val="0"/>
              </a:spcBef>
              <a:spcAft>
                <a:spcPct val="40000"/>
              </a:spcAft>
              <a:defRPr sz="2000">
                <a:solidFill>
                  <a:schemeClr val="bg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a:lstStyle>
          <a:p>
            <a:r>
              <a:rPr lang="en-US" b="1" dirty="0" smtClean="0"/>
              <a:t>Nick Malleson</a:t>
            </a:r>
            <a:r>
              <a:rPr lang="en-US" b="1" baseline="30000" dirty="0" smtClean="0"/>
              <a:t>*</a:t>
            </a:r>
          </a:p>
          <a:p>
            <a:r>
              <a:rPr lang="en-US" dirty="0" smtClean="0"/>
              <a:t>Mark </a:t>
            </a:r>
            <a:r>
              <a:rPr lang="en-US" dirty="0" err="1" smtClean="0"/>
              <a:t>Birkin</a:t>
            </a:r>
            <a:r>
              <a:rPr lang="en-US" baseline="30000" dirty="0" smtClean="0"/>
              <a:t>*</a:t>
            </a:r>
          </a:p>
          <a:p>
            <a:r>
              <a:rPr lang="en-US" dirty="0" smtClean="0"/>
              <a:t>Alex </a:t>
            </a:r>
            <a:r>
              <a:rPr lang="en-US" dirty="0"/>
              <a:t>Hirschfield</a:t>
            </a:r>
            <a:r>
              <a:rPr lang="en-US" baseline="30000" dirty="0" smtClean="0"/>
              <a:t>+</a:t>
            </a:r>
            <a:endParaRPr lang="en-US" baseline="30000" dirty="0"/>
          </a:p>
          <a:p>
            <a:r>
              <a:rPr lang="en-US" dirty="0" smtClean="0"/>
              <a:t>Andrew </a:t>
            </a:r>
            <a:r>
              <a:rPr lang="en-US" dirty="0"/>
              <a:t>Newton</a:t>
            </a:r>
            <a:r>
              <a:rPr lang="en-US" baseline="30000" dirty="0"/>
              <a:t>+</a:t>
            </a:r>
          </a:p>
        </p:txBody>
      </p:sp>
      <p:sp>
        <p:nvSpPr>
          <p:cNvPr id="17" name="Rectangle 7"/>
          <p:cNvSpPr txBox="1">
            <a:spLocks noChangeArrowheads="1"/>
          </p:cNvSpPr>
          <p:nvPr/>
        </p:nvSpPr>
        <p:spPr bwMode="ltGray">
          <a:xfrm>
            <a:off x="2771800" y="5874950"/>
            <a:ext cx="3524101" cy="738664"/>
          </a:xfrm>
          <a:prstGeom prst="rect">
            <a:avLst/>
          </a:prstGeom>
          <a:solidFill>
            <a:schemeClr val="tx1"/>
          </a:solid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spcBef>
                <a:spcPct val="0"/>
              </a:spcBef>
              <a:spcAft>
                <a:spcPct val="40000"/>
              </a:spcAft>
              <a:defRPr sz="2000">
                <a:solidFill>
                  <a:schemeClr val="bg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a:lstStyle>
          <a:p>
            <a:r>
              <a:rPr lang="en-US" dirty="0" smtClean="0"/>
              <a:t>*University of Leeds</a:t>
            </a:r>
          </a:p>
          <a:p>
            <a:r>
              <a:rPr lang="en-US" baseline="30000" dirty="0" smtClean="0"/>
              <a:t>+</a:t>
            </a:r>
            <a:r>
              <a:rPr lang="en-US" dirty="0" smtClean="0"/>
              <a:t>University of </a:t>
            </a:r>
            <a:r>
              <a:rPr lang="en-US" dirty="0" err="1" smtClean="0"/>
              <a:t>Huddersfield</a:t>
            </a:r>
            <a:endParaRPr lang="en-US" dirty="0"/>
          </a:p>
        </p:txBody>
      </p:sp>
      <p:pic>
        <p:nvPicPr>
          <p:cNvPr id="18" name="Picture 17" descr="jisc_logo_transpant-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5733256"/>
            <a:ext cx="1914208" cy="999777"/>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3928369" cy="1937087"/>
          </a:xfrm>
        </p:spPr>
        <p:txBody>
          <a:bodyPr>
            <a:normAutofit/>
          </a:bodyPr>
          <a:lstStyle/>
          <a:p>
            <a:r>
              <a:rPr lang="en-GB" dirty="0" smtClean="0"/>
              <a:t>Data: </a:t>
            </a:r>
            <a:r>
              <a:rPr lang="en-GB" dirty="0" err="1" smtClean="0"/>
              <a:t>MasterMap</a:t>
            </a:r>
            <a:r>
              <a:rPr lang="en-GB" dirty="0" smtClean="0"/>
              <a:t> Topographic Area (commercial license)</a:t>
            </a:r>
          </a:p>
          <a:p>
            <a:endParaRPr lang="en-GB" dirty="0" smtClean="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179512" y="332656"/>
            <a:ext cx="3096344" cy="826219"/>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New Building Data</a:t>
            </a:r>
            <a:endParaRPr lang="en-US" sz="1400" dirty="0">
              <a:solidFill>
                <a:schemeClr val="bg1"/>
              </a:solidFill>
            </a:endParaRPr>
          </a:p>
        </p:txBody>
      </p:sp>
      <p:pic>
        <p:nvPicPr>
          <p:cNvPr id="2" name="Picture 1" descr="buildings_dens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3897" y="83263"/>
            <a:ext cx="4974608" cy="3519111"/>
          </a:xfrm>
          <a:prstGeom prst="rect">
            <a:avLst/>
          </a:prstGeom>
          <a:ln>
            <a:solidFill>
              <a:srgbClr val="000005"/>
            </a:solidFill>
          </a:ln>
        </p:spPr>
      </p:pic>
      <p:pic>
        <p:nvPicPr>
          <p:cNvPr id="3" name="Picture 2" descr="buildings_road_dis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9485" y="3675234"/>
            <a:ext cx="4457648" cy="3153407"/>
          </a:xfrm>
          <a:prstGeom prst="rect">
            <a:avLst/>
          </a:prstGeom>
          <a:ln>
            <a:solidFill>
              <a:srgbClr val="000005"/>
            </a:solidFill>
          </a:ln>
        </p:spPr>
      </p:pic>
      <p:pic>
        <p:nvPicPr>
          <p:cNvPr id="4" name="Picture 3" descr="buildings_typ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496" y="3675235"/>
            <a:ext cx="4445273" cy="3144652"/>
          </a:xfrm>
          <a:prstGeom prst="rect">
            <a:avLst/>
          </a:prstGeom>
          <a:ln>
            <a:solidFill>
              <a:srgbClr val="000005"/>
            </a:solidFill>
          </a:ln>
        </p:spPr>
      </p:pic>
    </p:spTree>
    <p:extLst>
      <p:ext uri="{BB962C8B-B14F-4D97-AF65-F5344CB8AC3E}">
        <p14:creationId xmlns:p14="http://schemas.microsoft.com/office/powerpoint/2010/main" val="71721904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755600"/>
          </a:xfrm>
        </p:spPr>
        <p:txBody>
          <a:bodyPr>
            <a:normAutofit/>
          </a:bodyPr>
          <a:lstStyle/>
          <a:p>
            <a:r>
              <a:rPr lang="en-GB" dirty="0" smtClean="0"/>
              <a:t>Space Syntax </a:t>
            </a:r>
            <a:r>
              <a:rPr lang="en-GB" i="1" dirty="0" smtClean="0"/>
              <a:t>Integration</a:t>
            </a:r>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277624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a:solidFill>
                  <a:schemeClr val="bg1"/>
                </a:solidFill>
              </a:rPr>
              <a:t>Geospatial Methods: Roads</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pic>
        <p:nvPicPr>
          <p:cNvPr id="2" name="Picture 1" descr="graph_exampl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564904"/>
            <a:ext cx="3901210" cy="3933056"/>
          </a:xfrm>
          <a:prstGeom prst="rect">
            <a:avLst/>
          </a:prstGeom>
        </p:spPr>
      </p:pic>
      <p:pic>
        <p:nvPicPr>
          <p:cNvPr id="3" name="Picture 2" descr="mean_path_depth_exampl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01210" y="2682390"/>
            <a:ext cx="5166590" cy="3554922"/>
          </a:xfrm>
          <a:prstGeom prst="rect">
            <a:avLst/>
          </a:prstGeom>
        </p:spPr>
      </p:pic>
    </p:spTree>
    <p:extLst>
      <p:ext uri="{BB962C8B-B14F-4D97-AF65-F5344CB8AC3E}">
        <p14:creationId xmlns:p14="http://schemas.microsoft.com/office/powerpoint/2010/main" val="80583641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223046" y="1665288"/>
            <a:ext cx="2920257" cy="3779936"/>
          </a:xfrm>
        </p:spPr>
        <p:txBody>
          <a:bodyPr>
            <a:normAutofit/>
          </a:bodyPr>
          <a:lstStyle/>
          <a:p>
            <a:r>
              <a:rPr lang="en-GB" dirty="0" err="1" smtClean="0"/>
              <a:t>OperStreetMap</a:t>
            </a:r>
            <a:r>
              <a:rPr lang="en-GB" dirty="0" smtClean="0"/>
              <a:t> (free) and </a:t>
            </a:r>
            <a:r>
              <a:rPr lang="en-GB" dirty="0" err="1" smtClean="0"/>
              <a:t>MasterMap</a:t>
            </a:r>
            <a:r>
              <a:rPr lang="en-GB" dirty="0" smtClean="0"/>
              <a:t> ITN (commercial)</a:t>
            </a:r>
          </a:p>
          <a:p>
            <a:endParaRPr lang="en-GB" dirty="0"/>
          </a:p>
          <a:p>
            <a:r>
              <a:rPr lang="en-GB" dirty="0" smtClean="0"/>
              <a:t>Calculate integration and mean-path-depth for GB (using OSM) and Leeds (using ITN)</a:t>
            </a:r>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8" name="Text Box 22"/>
          <p:cNvSpPr txBox="1">
            <a:spLocks noChangeArrowheads="1"/>
          </p:cNvSpPr>
          <p:nvPr/>
        </p:nvSpPr>
        <p:spPr bwMode="ltGray">
          <a:xfrm>
            <a:off x="355600" y="420688"/>
            <a:ext cx="277624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New Road Data</a:t>
            </a:r>
            <a:endParaRPr lang="en-US" sz="1400" dirty="0">
              <a:solidFill>
                <a:schemeClr val="bg1"/>
              </a:solidFill>
            </a:endParaRPr>
          </a:p>
        </p:txBody>
      </p:sp>
      <p:pic>
        <p:nvPicPr>
          <p:cNvPr id="2" name="Picture 1" descr="osm-analys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2358" y="48035"/>
            <a:ext cx="5686146" cy="4022463"/>
          </a:xfrm>
          <a:prstGeom prst="rect">
            <a:avLst/>
          </a:prstGeom>
          <a:ln>
            <a:solidFill>
              <a:srgbClr val="000005"/>
            </a:solidFill>
          </a:ln>
        </p:spPr>
      </p:pic>
      <p:pic>
        <p:nvPicPr>
          <p:cNvPr id="3" name="Picture 2" descr="itn-analys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19872" y="4146672"/>
            <a:ext cx="5686146" cy="2666704"/>
          </a:xfrm>
          <a:prstGeom prst="rect">
            <a:avLst/>
          </a:prstGeom>
          <a:ln>
            <a:solidFill>
              <a:srgbClr val="000005"/>
            </a:solidFill>
          </a:ln>
        </p:spPr>
      </p:pic>
    </p:spTree>
    <p:extLst>
      <p:ext uri="{BB962C8B-B14F-4D97-AF65-F5344CB8AC3E}">
        <p14:creationId xmlns:p14="http://schemas.microsoft.com/office/powerpoint/2010/main" val="374952627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4716040"/>
          </a:xfrm>
        </p:spPr>
        <p:txBody>
          <a:bodyPr>
            <a:normAutofit/>
          </a:bodyPr>
          <a:lstStyle/>
          <a:p>
            <a:r>
              <a:rPr lang="en-GB" dirty="0" smtClean="0"/>
              <a:t>New “crowd-sourced” data provide potentially revolutionary way to explore social systems</a:t>
            </a:r>
          </a:p>
          <a:p>
            <a:endParaRPr lang="en-GB" dirty="0"/>
          </a:p>
          <a:p>
            <a:r>
              <a:rPr lang="en-GB" dirty="0" smtClean="0"/>
              <a:t>Twitter provide ‘streaming </a:t>
            </a:r>
            <a:r>
              <a:rPr lang="en-GB" dirty="0" err="1" smtClean="0"/>
              <a:t>api</a:t>
            </a:r>
            <a:r>
              <a:rPr lang="en-GB" dirty="0" smtClean="0"/>
              <a:t>’: listen to incoming tweets</a:t>
            </a:r>
          </a:p>
          <a:p>
            <a:endParaRPr lang="en-GB" dirty="0"/>
          </a:p>
          <a:p>
            <a:r>
              <a:rPr lang="en-GB" dirty="0" smtClean="0"/>
              <a:t>Some tweets (e.g. from mobile phones) have accurate location information – provide an estimate for non-residential population?</a:t>
            </a:r>
          </a:p>
          <a:p>
            <a:endParaRPr lang="en-GB" dirty="0"/>
          </a:p>
          <a:p>
            <a:r>
              <a:rPr lang="en-GB" dirty="0" smtClean="0"/>
              <a:t>We have been collecting these (in Leeds) for ~6 months</a:t>
            </a:r>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277624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Other data: Twitter</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extLst>
      <p:ext uri="{BB962C8B-B14F-4D97-AF65-F5344CB8AC3E}">
        <p14:creationId xmlns:p14="http://schemas.microsoft.com/office/powerpoint/2010/main" val="3801388760"/>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277624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Other data: Twitter</a:t>
            </a:r>
            <a:endParaRPr lang="en-US" sz="1400" dirty="0">
              <a:solidFill>
                <a:schemeClr val="bg1"/>
              </a:solidFill>
            </a:endParaRPr>
          </a:p>
        </p:txBody>
      </p:sp>
      <p:pic>
        <p:nvPicPr>
          <p:cNvPr id="3" name="Picture 2" descr="tweet_data.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977" y="94181"/>
            <a:ext cx="4788024" cy="6763820"/>
          </a:xfrm>
          <a:prstGeom prst="rect">
            <a:avLst/>
          </a:prstGeom>
        </p:spPr>
      </p:pic>
      <p:pic>
        <p:nvPicPr>
          <p:cNvPr id="4" name="Picture 3" descr="individual_tweeter_analysis-TFBMileyDemiNy3.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496" y="3593572"/>
            <a:ext cx="4293071" cy="3219804"/>
          </a:xfrm>
          <a:prstGeom prst="rect">
            <a:avLst/>
          </a:prstGeom>
        </p:spPr>
      </p:pic>
      <p:sp>
        <p:nvSpPr>
          <p:cNvPr id="11" name="Rectangle 14"/>
          <p:cNvSpPr txBox="1">
            <a:spLocks noChangeArrowheads="1"/>
          </p:cNvSpPr>
          <p:nvPr/>
        </p:nvSpPr>
        <p:spPr bwMode="auto">
          <a:xfrm>
            <a:off x="140371" y="1503028"/>
            <a:ext cx="4143598" cy="1925972"/>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a:bodyPr>
          <a:lstStyle>
            <a:lvl1pPr algn="l" rtl="0" fontAlgn="base">
              <a:spcBef>
                <a:spcPct val="0"/>
              </a:spcBef>
              <a:spcAft>
                <a:spcPct val="40000"/>
              </a:spcAft>
              <a:defRPr sz="2400">
                <a:solidFill>
                  <a:schemeClr val="tx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a:lstStyle>
          <a:p>
            <a:r>
              <a:rPr lang="en-GB" dirty="0" smtClean="0"/>
              <a:t>Density of all tweets</a:t>
            </a:r>
          </a:p>
          <a:p>
            <a:endParaRPr lang="en-GB" dirty="0"/>
          </a:p>
          <a:p>
            <a:r>
              <a:rPr lang="en-GB" dirty="0" err="1" smtClean="0"/>
              <a:t>Spatio</a:t>
            </a:r>
            <a:r>
              <a:rPr lang="en-GB" dirty="0" smtClean="0"/>
              <a:t>-temporal behaviour of a single user</a:t>
            </a:r>
          </a:p>
        </p:txBody>
      </p:sp>
    </p:spTree>
    <p:extLst>
      <p:ext uri="{BB962C8B-B14F-4D97-AF65-F5344CB8AC3E}">
        <p14:creationId xmlns:p14="http://schemas.microsoft.com/office/powerpoint/2010/main" val="256832602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pic>
        <p:nvPicPr>
          <p:cNvPr id="4" name="Picture 3" descr="violentcrime_rate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5700" y="1360840"/>
            <a:ext cx="3906989" cy="5522911"/>
          </a:xfrm>
          <a:prstGeom prst="rect">
            <a:avLst/>
          </a:prstGeom>
        </p:spPr>
      </p:pic>
      <p:sp>
        <p:nvSpPr>
          <p:cNvPr id="13" name="Text Box 22"/>
          <p:cNvSpPr txBox="1">
            <a:spLocks noChangeArrowheads="1"/>
          </p:cNvSpPr>
          <p:nvPr/>
        </p:nvSpPr>
        <p:spPr bwMode="ltGray">
          <a:xfrm>
            <a:off x="114365" y="420688"/>
            <a:ext cx="3171341"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Preliminary results: violent crime</a:t>
            </a:r>
            <a:endParaRPr lang="en-US" sz="1400" dirty="0">
              <a:solidFill>
                <a:schemeClr val="bg1"/>
              </a:solidFill>
            </a:endParaRPr>
          </a:p>
        </p:txBody>
      </p:sp>
      <p:pic>
        <p:nvPicPr>
          <p:cNvPr id="10" name="Picture 9" descr="gi.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368" y="3096344"/>
            <a:ext cx="5254388" cy="3717032"/>
          </a:xfrm>
          <a:prstGeom prst="rect">
            <a:avLst/>
          </a:prstGeom>
        </p:spPr>
      </p:pic>
      <p:sp>
        <p:nvSpPr>
          <p:cNvPr id="11" name="Rectangle 14"/>
          <p:cNvSpPr txBox="1">
            <a:spLocks noChangeArrowheads="1"/>
          </p:cNvSpPr>
          <p:nvPr/>
        </p:nvSpPr>
        <p:spPr bwMode="auto">
          <a:xfrm>
            <a:off x="104515" y="1420809"/>
            <a:ext cx="5083692" cy="1459511"/>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fontScale="92500" lnSpcReduction="10000"/>
          </a:bodyPr>
          <a:lstStyle>
            <a:lvl1pPr algn="l" rtl="0" fontAlgn="base">
              <a:spcBef>
                <a:spcPct val="0"/>
              </a:spcBef>
              <a:spcAft>
                <a:spcPct val="40000"/>
              </a:spcAft>
              <a:defRPr sz="2400">
                <a:solidFill>
                  <a:schemeClr val="tx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a:lstStyle>
          <a:p>
            <a:r>
              <a:rPr lang="en-GB" dirty="0" smtClean="0"/>
              <a:t>Explore violent crime using various (novel) populations at risk</a:t>
            </a:r>
          </a:p>
          <a:p>
            <a:pPr marL="614363" lvl="1" indent="-342900">
              <a:buFont typeface="Arial"/>
              <a:buChar char="•"/>
            </a:pPr>
            <a:r>
              <a:rPr lang="en-GB" dirty="0" smtClean="0"/>
              <a:t>Street accessibility (traffic volume)</a:t>
            </a:r>
          </a:p>
          <a:p>
            <a:pPr marL="614363" lvl="1" indent="-342900">
              <a:buFont typeface="Arial"/>
              <a:buChar char="•"/>
            </a:pPr>
            <a:r>
              <a:rPr lang="en-GB" dirty="0" smtClean="0"/>
              <a:t>Number of </a:t>
            </a:r>
            <a:r>
              <a:rPr lang="en-GB" i="1" dirty="0" smtClean="0"/>
              <a:t>tweets</a:t>
            </a:r>
            <a:r>
              <a:rPr lang="en-GB" dirty="0" smtClean="0"/>
              <a:t> (fluid population)</a:t>
            </a:r>
          </a:p>
        </p:txBody>
      </p:sp>
    </p:spTree>
    <p:extLst>
      <p:ext uri="{BB962C8B-B14F-4D97-AF65-F5344CB8AC3E}">
        <p14:creationId xmlns:p14="http://schemas.microsoft.com/office/powerpoint/2010/main" val="8058364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
        <p:nvSpPr>
          <p:cNvPr id="13" name="Text Box 22"/>
          <p:cNvSpPr txBox="1">
            <a:spLocks noChangeArrowheads="1"/>
          </p:cNvSpPr>
          <p:nvPr/>
        </p:nvSpPr>
        <p:spPr bwMode="ltGray">
          <a:xfrm>
            <a:off x="114365" y="420688"/>
            <a:ext cx="3171341"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Preliminary results: burglary (I)</a:t>
            </a:r>
            <a:endParaRPr lang="en-US" sz="1400" dirty="0">
              <a:solidFill>
                <a:schemeClr val="bg1"/>
              </a:solidFill>
            </a:endParaRPr>
          </a:p>
        </p:txBody>
      </p:sp>
      <p:sp>
        <p:nvSpPr>
          <p:cNvPr id="11" name="Rectangle 14"/>
          <p:cNvSpPr txBox="1">
            <a:spLocks noChangeArrowheads="1"/>
          </p:cNvSpPr>
          <p:nvPr/>
        </p:nvSpPr>
        <p:spPr bwMode="auto">
          <a:xfrm>
            <a:off x="104514" y="1420809"/>
            <a:ext cx="8283909" cy="186417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fontScale="92500"/>
          </a:bodyPr>
          <a:lstStyle>
            <a:lvl1pPr algn="l" rtl="0" fontAlgn="base">
              <a:spcBef>
                <a:spcPct val="0"/>
              </a:spcBef>
              <a:spcAft>
                <a:spcPct val="40000"/>
              </a:spcAft>
              <a:defRPr sz="2400">
                <a:solidFill>
                  <a:schemeClr val="tx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a:lstStyle>
          <a:p>
            <a:r>
              <a:rPr lang="en-GB" dirty="0" smtClean="0"/>
              <a:t>Explore relationship between house type and residential burglary</a:t>
            </a:r>
          </a:p>
          <a:p>
            <a:pPr marL="614363" lvl="1" indent="-342900">
              <a:buFont typeface="Arial"/>
              <a:buChar char="•"/>
            </a:pPr>
            <a:r>
              <a:rPr lang="en-GB" dirty="0" smtClean="0"/>
              <a:t>Are certain house types more at risk?</a:t>
            </a:r>
          </a:p>
          <a:p>
            <a:pPr marL="614363" lvl="1" indent="-342900">
              <a:buFont typeface="Arial"/>
              <a:buChar char="•"/>
            </a:pPr>
            <a:r>
              <a:rPr lang="en-GB" dirty="0" smtClean="0"/>
              <a:t>And do community demographics have an effect?</a:t>
            </a:r>
          </a:p>
          <a:p>
            <a:r>
              <a:rPr lang="en-GB" dirty="0" smtClean="0"/>
              <a:t>Burglary rates by Housing Type by OAC Super Group</a:t>
            </a:r>
          </a:p>
        </p:txBody>
      </p:sp>
      <p:pic>
        <p:nvPicPr>
          <p:cNvPr id="3" name="Picture 2"/>
          <p:cNvPicPr>
            <a:picLocks noChangeAspect="1"/>
          </p:cNvPicPr>
          <p:nvPr/>
        </p:nvPicPr>
        <p:blipFill>
          <a:blip r:embed="rId5"/>
          <a:stretch>
            <a:fillRect/>
          </a:stretch>
        </p:blipFill>
        <p:spPr>
          <a:xfrm>
            <a:off x="380802" y="3140968"/>
            <a:ext cx="8151638" cy="3717032"/>
          </a:xfrm>
          <a:prstGeom prst="rect">
            <a:avLst/>
          </a:prstGeom>
        </p:spPr>
      </p:pic>
      <p:grpSp>
        <p:nvGrpSpPr>
          <p:cNvPr id="9" name="Group 8"/>
          <p:cNvGrpSpPr/>
          <p:nvPr/>
        </p:nvGrpSpPr>
        <p:grpSpPr>
          <a:xfrm>
            <a:off x="7236296" y="4365104"/>
            <a:ext cx="1944216" cy="576064"/>
            <a:chOff x="7236296" y="4365104"/>
            <a:chExt cx="1944216" cy="576064"/>
          </a:xfrm>
        </p:grpSpPr>
        <p:sp>
          <p:nvSpPr>
            <p:cNvPr id="6" name="Oval 5"/>
            <p:cNvSpPr/>
            <p:nvPr/>
          </p:nvSpPr>
          <p:spPr bwMode="auto">
            <a:xfrm>
              <a:off x="7236296" y="4365104"/>
              <a:ext cx="648072"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Arial" charset="0"/>
              </a:endParaRPr>
            </a:p>
          </p:txBody>
        </p:sp>
        <p:sp>
          <p:nvSpPr>
            <p:cNvPr id="8" name="TextBox 7"/>
            <p:cNvSpPr txBox="1"/>
            <p:nvPr/>
          </p:nvSpPr>
          <p:spPr>
            <a:xfrm>
              <a:off x="7867870" y="4365104"/>
              <a:ext cx="1312642" cy="566309"/>
            </a:xfrm>
            <a:prstGeom prst="rect">
              <a:avLst/>
            </a:prstGeom>
            <a:noFill/>
          </p:spPr>
          <p:txBody>
            <a:bodyPr wrap="none" rtlCol="0">
              <a:spAutoFit/>
            </a:bodyPr>
            <a:lstStyle/>
            <a:p>
              <a:r>
                <a:rPr lang="en-GB" sz="1400" dirty="0" smtClean="0">
                  <a:solidFill>
                    <a:srgbClr val="FF0000"/>
                  </a:solidFill>
                </a:rPr>
                <a:t>Low</a:t>
              </a:r>
            </a:p>
            <a:p>
              <a:r>
                <a:rPr lang="en-GB" sz="1400" dirty="0" smtClean="0">
                  <a:solidFill>
                    <a:srgbClr val="FF0000"/>
                  </a:solidFill>
                </a:rPr>
                <a:t>guardianship?</a:t>
              </a:r>
              <a:endParaRPr lang="en-GB" sz="1400" dirty="0">
                <a:solidFill>
                  <a:srgbClr val="FF0000"/>
                </a:solidFill>
              </a:endParaRPr>
            </a:p>
          </p:txBody>
        </p:sp>
      </p:grpSp>
      <p:grpSp>
        <p:nvGrpSpPr>
          <p:cNvPr id="17" name="Group 16"/>
          <p:cNvGrpSpPr/>
          <p:nvPr/>
        </p:nvGrpSpPr>
        <p:grpSpPr>
          <a:xfrm>
            <a:off x="2131301" y="5229200"/>
            <a:ext cx="2070452" cy="576064"/>
            <a:chOff x="7236296" y="4365104"/>
            <a:chExt cx="2070452" cy="576064"/>
          </a:xfrm>
        </p:grpSpPr>
        <p:sp>
          <p:nvSpPr>
            <p:cNvPr id="18" name="Oval 17"/>
            <p:cNvSpPr/>
            <p:nvPr/>
          </p:nvSpPr>
          <p:spPr bwMode="auto">
            <a:xfrm>
              <a:off x="7236296" y="4365104"/>
              <a:ext cx="648072"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Arial" charset="0"/>
              </a:endParaRPr>
            </a:p>
          </p:txBody>
        </p:sp>
        <p:sp>
          <p:nvSpPr>
            <p:cNvPr id="19" name="TextBox 18"/>
            <p:cNvSpPr txBox="1"/>
            <p:nvPr/>
          </p:nvSpPr>
          <p:spPr>
            <a:xfrm>
              <a:off x="7867870" y="4365104"/>
              <a:ext cx="1438878" cy="566309"/>
            </a:xfrm>
            <a:prstGeom prst="rect">
              <a:avLst/>
            </a:prstGeom>
            <a:noFill/>
          </p:spPr>
          <p:txBody>
            <a:bodyPr wrap="none" rtlCol="0">
              <a:spAutoFit/>
            </a:bodyPr>
            <a:lstStyle/>
            <a:p>
              <a:r>
                <a:rPr lang="en-GB" sz="1400" dirty="0" smtClean="0">
                  <a:solidFill>
                    <a:srgbClr val="FF0000"/>
                  </a:solidFill>
                </a:rPr>
                <a:t>Affluence within</a:t>
              </a:r>
            </a:p>
            <a:p>
              <a:r>
                <a:rPr lang="en-GB" sz="1400" dirty="0" smtClean="0">
                  <a:solidFill>
                    <a:srgbClr val="FF0000"/>
                  </a:solidFill>
                </a:rPr>
                <a:t>disadvantage?</a:t>
              </a:r>
              <a:endParaRPr lang="en-GB" sz="1400" dirty="0">
                <a:solidFill>
                  <a:srgbClr val="FF0000"/>
                </a:solidFill>
              </a:endParaRPr>
            </a:p>
          </p:txBody>
        </p:sp>
      </p:grpSp>
      <p:grpSp>
        <p:nvGrpSpPr>
          <p:cNvPr id="20" name="Group 19"/>
          <p:cNvGrpSpPr/>
          <p:nvPr/>
        </p:nvGrpSpPr>
        <p:grpSpPr>
          <a:xfrm>
            <a:off x="4567709" y="3910700"/>
            <a:ext cx="2044065" cy="576064"/>
            <a:chOff x="7236296" y="4365104"/>
            <a:chExt cx="2044065" cy="576064"/>
          </a:xfrm>
        </p:grpSpPr>
        <p:sp>
          <p:nvSpPr>
            <p:cNvPr id="21" name="Oval 20"/>
            <p:cNvSpPr/>
            <p:nvPr/>
          </p:nvSpPr>
          <p:spPr bwMode="auto">
            <a:xfrm>
              <a:off x="7236296" y="4365104"/>
              <a:ext cx="648072"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Arial" charset="0"/>
              </a:endParaRPr>
            </a:p>
          </p:txBody>
        </p:sp>
        <p:sp>
          <p:nvSpPr>
            <p:cNvPr id="22" name="TextBox 21"/>
            <p:cNvSpPr txBox="1"/>
            <p:nvPr/>
          </p:nvSpPr>
          <p:spPr>
            <a:xfrm>
              <a:off x="7867870" y="4365104"/>
              <a:ext cx="1412491" cy="566309"/>
            </a:xfrm>
            <a:prstGeom prst="rect">
              <a:avLst/>
            </a:prstGeom>
            <a:noFill/>
          </p:spPr>
          <p:txBody>
            <a:bodyPr wrap="none" rtlCol="0">
              <a:spAutoFit/>
            </a:bodyPr>
            <a:lstStyle/>
            <a:p>
              <a:r>
                <a:rPr lang="en-GB" sz="1400" dirty="0" smtClean="0">
                  <a:solidFill>
                    <a:srgbClr val="FF0000"/>
                  </a:solidFill>
                </a:rPr>
                <a:t>Neighbourhood</a:t>
              </a:r>
            </a:p>
            <a:p>
              <a:r>
                <a:rPr lang="en-GB" sz="1400" dirty="0" smtClean="0">
                  <a:solidFill>
                    <a:srgbClr val="FF0000"/>
                  </a:solidFill>
                </a:rPr>
                <a:t>cohesion?</a:t>
              </a:r>
              <a:endParaRPr lang="en-GB" sz="1400" dirty="0" smtClean="0">
                <a:solidFill>
                  <a:srgbClr val="FF0000"/>
                </a:solidFill>
              </a:endParaRPr>
            </a:p>
          </p:txBody>
        </p:sp>
      </p:grpSp>
      <p:grpSp>
        <p:nvGrpSpPr>
          <p:cNvPr id="23" name="Group 22"/>
          <p:cNvGrpSpPr/>
          <p:nvPr/>
        </p:nvGrpSpPr>
        <p:grpSpPr>
          <a:xfrm>
            <a:off x="4598704" y="4797152"/>
            <a:ext cx="916089" cy="576064"/>
            <a:chOff x="7236296" y="4365104"/>
            <a:chExt cx="916089" cy="576064"/>
          </a:xfrm>
        </p:grpSpPr>
        <p:sp>
          <p:nvSpPr>
            <p:cNvPr id="24" name="Oval 23"/>
            <p:cNvSpPr/>
            <p:nvPr/>
          </p:nvSpPr>
          <p:spPr bwMode="auto">
            <a:xfrm>
              <a:off x="7236296" y="4365104"/>
              <a:ext cx="648072" cy="576064"/>
            </a:xfrm>
            <a:prstGeom prst="ellipse">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Arial" charset="0"/>
              </a:endParaRPr>
            </a:p>
          </p:txBody>
        </p:sp>
        <p:sp>
          <p:nvSpPr>
            <p:cNvPr id="25" name="TextBox 24"/>
            <p:cNvSpPr txBox="1"/>
            <p:nvPr/>
          </p:nvSpPr>
          <p:spPr>
            <a:xfrm>
              <a:off x="7867870" y="4365104"/>
              <a:ext cx="284515" cy="307777"/>
            </a:xfrm>
            <a:prstGeom prst="rect">
              <a:avLst/>
            </a:prstGeom>
            <a:noFill/>
          </p:spPr>
          <p:txBody>
            <a:bodyPr wrap="none" rtlCol="0">
              <a:spAutoFit/>
            </a:bodyPr>
            <a:lstStyle/>
            <a:p>
              <a:r>
                <a:rPr lang="en-GB" sz="1400" dirty="0">
                  <a:solidFill>
                    <a:srgbClr val="FF0000"/>
                  </a:solidFill>
                </a:rPr>
                <a:t>?</a:t>
              </a:r>
              <a:endParaRPr lang="en-GB" sz="1400" dirty="0" smtClean="0">
                <a:solidFill>
                  <a:srgbClr val="FF0000"/>
                </a:solidFill>
              </a:endParaRPr>
            </a:p>
          </p:txBody>
        </p:sp>
      </p:grpSp>
    </p:spTree>
    <p:extLst>
      <p:ext uri="{BB962C8B-B14F-4D97-AF65-F5344CB8AC3E}">
        <p14:creationId xmlns:p14="http://schemas.microsoft.com/office/powerpoint/2010/main" val="13036691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
        <p:nvSpPr>
          <p:cNvPr id="13" name="Text Box 22"/>
          <p:cNvSpPr txBox="1">
            <a:spLocks noChangeArrowheads="1"/>
          </p:cNvSpPr>
          <p:nvPr/>
        </p:nvSpPr>
        <p:spPr bwMode="ltGray">
          <a:xfrm>
            <a:off x="114365" y="420688"/>
            <a:ext cx="3171341"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Preliminary results: burglary (II)</a:t>
            </a:r>
            <a:endParaRPr lang="en-US" sz="1400" dirty="0">
              <a:solidFill>
                <a:schemeClr val="bg1"/>
              </a:solidFill>
            </a:endParaRPr>
          </a:p>
        </p:txBody>
      </p:sp>
      <p:sp>
        <p:nvSpPr>
          <p:cNvPr id="11" name="Rectangle 14"/>
          <p:cNvSpPr txBox="1">
            <a:spLocks noChangeArrowheads="1"/>
          </p:cNvSpPr>
          <p:nvPr/>
        </p:nvSpPr>
        <p:spPr bwMode="auto">
          <a:xfrm>
            <a:off x="104514" y="1420809"/>
            <a:ext cx="8571942" cy="1864175"/>
          </a:xfrm>
          <a:prstGeom prst="rect">
            <a:avLst/>
          </a:prstGeom>
          <a:noFill/>
          <a:ln w="9525">
            <a:noFill/>
            <a:miter lim="800000"/>
            <a:headEnd/>
            <a:tailEnd/>
          </a:ln>
          <a:effectLst/>
        </p:spPr>
        <p:txBody>
          <a:bodyPr vert="horz" wrap="square" lIns="0" tIns="0" rIns="0" bIns="0" numCol="1" anchor="t" anchorCtr="0" compatLnSpc="1">
            <a:prstTxWarp prst="textNoShape">
              <a:avLst/>
            </a:prstTxWarp>
            <a:normAutofit lnSpcReduction="10000"/>
          </a:bodyPr>
          <a:lstStyle>
            <a:lvl1pPr algn="l" rtl="0" fontAlgn="base">
              <a:spcBef>
                <a:spcPct val="0"/>
              </a:spcBef>
              <a:spcAft>
                <a:spcPct val="40000"/>
              </a:spcAft>
              <a:defRPr sz="2400">
                <a:solidFill>
                  <a:schemeClr val="tx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a:lstStyle>
          <a:p>
            <a:r>
              <a:rPr lang="en-GB" dirty="0" smtClean="0"/>
              <a:t>Explore relationship between house type, residential burglary and street accessibility</a:t>
            </a:r>
          </a:p>
          <a:p>
            <a:pPr marL="614363" lvl="1" indent="-342900">
              <a:buFont typeface="Arial"/>
              <a:buChar char="•"/>
            </a:pPr>
            <a:r>
              <a:rPr lang="en-GB" dirty="0" smtClean="0"/>
              <a:t>Does street accessibility influence house type burglary risk?</a:t>
            </a:r>
          </a:p>
          <a:p>
            <a:r>
              <a:rPr lang="en-GB" dirty="0"/>
              <a:t>Burglary rates by Housing Type and Accessibility of </a:t>
            </a:r>
            <a:r>
              <a:rPr lang="en-GB" dirty="0" smtClean="0"/>
              <a:t>Streets (mean accessibility per OA)</a:t>
            </a:r>
            <a:endParaRPr lang="en-GB" dirty="0"/>
          </a:p>
        </p:txBody>
      </p:sp>
      <p:pic>
        <p:nvPicPr>
          <p:cNvPr id="2" name="Picture 1"/>
          <p:cNvPicPr>
            <a:picLocks noChangeAspect="1"/>
          </p:cNvPicPr>
          <p:nvPr/>
        </p:nvPicPr>
        <p:blipFill>
          <a:blip r:embed="rId5"/>
          <a:stretch>
            <a:fillRect/>
          </a:stretch>
        </p:blipFill>
        <p:spPr>
          <a:xfrm>
            <a:off x="915785" y="3276600"/>
            <a:ext cx="7251700" cy="3581400"/>
          </a:xfrm>
          <a:prstGeom prst="rect">
            <a:avLst/>
          </a:prstGeom>
        </p:spPr>
      </p:pic>
      <p:sp>
        <p:nvSpPr>
          <p:cNvPr id="15" name="Oval 14"/>
          <p:cNvSpPr/>
          <p:nvPr/>
        </p:nvSpPr>
        <p:spPr bwMode="auto">
          <a:xfrm>
            <a:off x="2494378" y="4365104"/>
            <a:ext cx="576064" cy="2160240"/>
          </a:xfrm>
          <a:prstGeom prst="ellipse">
            <a:avLst/>
          </a:prstGeom>
          <a:noFill/>
          <a:ln w="38100"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GB"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6154110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
        <p:nvSpPr>
          <p:cNvPr id="13" name="Text Box 22"/>
          <p:cNvSpPr txBox="1">
            <a:spLocks noChangeArrowheads="1"/>
          </p:cNvSpPr>
          <p:nvPr/>
        </p:nvSpPr>
        <p:spPr bwMode="ltGray">
          <a:xfrm>
            <a:off x="114365" y="420688"/>
            <a:ext cx="3171341"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Preliminary results: burglary (II)</a:t>
            </a:r>
            <a:endParaRPr lang="en-US" sz="1400" dirty="0">
              <a:solidFill>
                <a:schemeClr val="bg1"/>
              </a:solidFill>
            </a:endParaRPr>
          </a:p>
        </p:txBody>
      </p:sp>
      <p:pic>
        <p:nvPicPr>
          <p:cNvPr id="3" name="Picture 2"/>
          <p:cNvPicPr>
            <a:picLocks noChangeAspect="1"/>
          </p:cNvPicPr>
          <p:nvPr/>
        </p:nvPicPr>
        <p:blipFill>
          <a:blip r:embed="rId5"/>
          <a:stretch>
            <a:fillRect/>
          </a:stretch>
        </p:blipFill>
        <p:spPr>
          <a:xfrm>
            <a:off x="86660" y="1556792"/>
            <a:ext cx="9021844" cy="4968552"/>
          </a:xfrm>
          <a:prstGeom prst="rect">
            <a:avLst/>
          </a:prstGeom>
        </p:spPr>
      </p:pic>
    </p:spTree>
    <p:extLst>
      <p:ext uri="{BB962C8B-B14F-4D97-AF65-F5344CB8AC3E}">
        <p14:creationId xmlns:p14="http://schemas.microsoft.com/office/powerpoint/2010/main" val="4729524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4788048"/>
          </a:xfrm>
        </p:spPr>
        <p:txBody>
          <a:bodyPr>
            <a:normAutofit fontScale="85000" lnSpcReduction="10000"/>
          </a:bodyPr>
          <a:lstStyle/>
          <a:p>
            <a:r>
              <a:rPr lang="en-GB" dirty="0" smtClean="0"/>
              <a:t>More accurate road </a:t>
            </a:r>
            <a:r>
              <a:rPr lang="en-GB" i="1" dirty="0" smtClean="0"/>
              <a:t>integration</a:t>
            </a:r>
            <a:r>
              <a:rPr lang="en-GB" dirty="0" smtClean="0"/>
              <a:t> calculations</a:t>
            </a:r>
          </a:p>
          <a:p>
            <a:pPr marL="614363" lvl="1" indent="-342900">
              <a:buFont typeface="Arial"/>
              <a:buChar char="•"/>
            </a:pPr>
            <a:r>
              <a:rPr lang="en-GB" sz="1400" dirty="0" smtClean="0"/>
              <a:t>Jiang</a:t>
            </a:r>
            <a:r>
              <a:rPr lang="en-GB" sz="1400" dirty="0"/>
              <a:t>, </a:t>
            </a:r>
            <a:r>
              <a:rPr lang="en-GB" sz="1400" dirty="0" smtClean="0"/>
              <a:t>B., </a:t>
            </a:r>
            <a:r>
              <a:rPr lang="en-GB" sz="1400" dirty="0"/>
              <a:t>and </a:t>
            </a:r>
            <a:r>
              <a:rPr lang="en-GB" sz="1400" dirty="0" smtClean="0"/>
              <a:t>C. Liu (2009). Street</a:t>
            </a:r>
            <a:r>
              <a:rPr lang="en-GB" sz="1400" dirty="0"/>
              <a:t>-Based Topological Representations and Analyses for Predicting Traffic Flow in GIS</a:t>
            </a:r>
            <a:r>
              <a:rPr lang="en-GB" sz="1400" dirty="0" smtClean="0"/>
              <a:t>. </a:t>
            </a:r>
            <a:r>
              <a:rPr lang="en-GB" sz="1400" i="1" dirty="0"/>
              <a:t>International Journal of Geographic Information Science </a:t>
            </a:r>
            <a:r>
              <a:rPr lang="en-GB" sz="1400" dirty="0"/>
              <a:t>23 (9</a:t>
            </a:r>
            <a:r>
              <a:rPr lang="en-GB" sz="1400" dirty="0" smtClean="0"/>
              <a:t>).</a:t>
            </a:r>
          </a:p>
          <a:p>
            <a:endParaRPr lang="en-GB" dirty="0" smtClean="0"/>
          </a:p>
          <a:p>
            <a:r>
              <a:rPr lang="en-GB" dirty="0" smtClean="0"/>
              <a:t>Further building geospatial analysis to estimate further </a:t>
            </a:r>
            <a:r>
              <a:rPr lang="en-GB" dirty="0"/>
              <a:t>useful </a:t>
            </a:r>
            <a:r>
              <a:rPr lang="en-GB" dirty="0" smtClean="0"/>
              <a:t>attributes</a:t>
            </a:r>
          </a:p>
          <a:p>
            <a:pPr marL="614362" lvl="2" indent="-342900"/>
            <a:r>
              <a:rPr lang="en-GB" dirty="0" smtClean="0"/>
              <a:t>Footpath at rear (and leading to shops)</a:t>
            </a:r>
          </a:p>
          <a:p>
            <a:pPr marL="614362" lvl="2" indent="-342900"/>
            <a:r>
              <a:rPr lang="en-GB" dirty="0"/>
              <a:t>Visible from: Road Junction, School, Park, Community Centre, Commercial </a:t>
            </a:r>
            <a:r>
              <a:rPr lang="en-GB" dirty="0" smtClean="0"/>
              <a:t>Establishment</a:t>
            </a:r>
          </a:p>
          <a:p>
            <a:pPr marL="614362" lvl="2" indent="-342900"/>
            <a:endParaRPr lang="en-GB" dirty="0" smtClean="0"/>
          </a:p>
          <a:p>
            <a:r>
              <a:rPr lang="en-GB" dirty="0"/>
              <a:t>More detailed </a:t>
            </a:r>
            <a:r>
              <a:rPr lang="en-GB" dirty="0" smtClean="0"/>
              <a:t>analysis of road networks, e.g. permeability, sinuosity</a:t>
            </a:r>
          </a:p>
          <a:p>
            <a:pPr marL="557212" lvl="2" indent="-285750"/>
            <a:r>
              <a:rPr lang="en-GB" sz="1400" dirty="0" smtClean="0"/>
              <a:t>Johnson, S., and K. Bowers (2009). Permeability and Burglary Risk: Are Cul-De-Sacs Safer? </a:t>
            </a:r>
            <a:r>
              <a:rPr lang="en-GB" sz="1400" i="1" dirty="0" smtClean="0"/>
              <a:t>Journal of Quantitative Criminology </a:t>
            </a:r>
            <a:r>
              <a:rPr lang="en-GB" sz="1400" dirty="0" smtClean="0"/>
              <a:t>26 (1): 89–111.</a:t>
            </a:r>
          </a:p>
          <a:p>
            <a:endParaRPr lang="en-GB" dirty="0" smtClean="0"/>
          </a:p>
          <a:p>
            <a:r>
              <a:rPr lang="en-GB" dirty="0" smtClean="0"/>
              <a:t>Confidence in data: </a:t>
            </a:r>
            <a:r>
              <a:rPr lang="en-GB" dirty="0"/>
              <a:t>release </a:t>
            </a:r>
            <a:r>
              <a:rPr lang="en-GB" dirty="0" smtClean="0"/>
              <a:t>publicly</a:t>
            </a:r>
            <a:endParaRPr lang="en-GB" dirty="0"/>
          </a:p>
          <a:p>
            <a:pPr marL="557212" lvl="2" indent="-285750"/>
            <a:r>
              <a:rPr lang="en-GB" sz="1400" dirty="0" smtClean="0"/>
              <a:t>‘Beta’ data already available</a:t>
            </a:r>
            <a:endParaRPr lang="en-GB" dirty="0" smtClean="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2704232"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Future Work:</a:t>
            </a:r>
          </a:p>
          <a:p>
            <a:pPr eaLnBrk="0" hangingPunct="0">
              <a:spcBef>
                <a:spcPct val="0"/>
              </a:spcBef>
            </a:pPr>
            <a:r>
              <a:rPr lang="en-US" sz="2800" dirty="0" smtClean="0">
                <a:solidFill>
                  <a:schemeClr val="bg1"/>
                </a:solidFill>
              </a:rPr>
              <a:t>Improvements</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extLst>
      <p:ext uri="{BB962C8B-B14F-4D97-AF65-F5344CB8AC3E}">
        <p14:creationId xmlns:p14="http://schemas.microsoft.com/office/powerpoint/2010/main" val="80583641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4788048"/>
          </a:xfrm>
        </p:spPr>
        <p:txBody>
          <a:bodyPr/>
          <a:lstStyle/>
          <a:p>
            <a:r>
              <a:rPr lang="en-US" dirty="0"/>
              <a:t>The </a:t>
            </a:r>
            <a:r>
              <a:rPr lang="en-US" dirty="0" err="1"/>
              <a:t>GeoCrimeData</a:t>
            </a:r>
            <a:r>
              <a:rPr lang="en-US" dirty="0"/>
              <a:t> </a:t>
            </a:r>
            <a:r>
              <a:rPr lang="en-US" dirty="0" smtClean="0"/>
              <a:t>Project</a:t>
            </a:r>
            <a:endParaRPr lang="en-US" dirty="0"/>
          </a:p>
          <a:p>
            <a:r>
              <a:rPr lang="en-US" dirty="0"/>
              <a:t>Police / Crime Analyst </a:t>
            </a:r>
            <a:r>
              <a:rPr lang="en-US" dirty="0" smtClean="0"/>
              <a:t>Requirements</a:t>
            </a:r>
            <a:endParaRPr lang="en-US" dirty="0"/>
          </a:p>
          <a:p>
            <a:r>
              <a:rPr lang="en-US" dirty="0"/>
              <a:t>Geospatial Data </a:t>
            </a:r>
            <a:r>
              <a:rPr lang="en-US" dirty="0" smtClean="0"/>
              <a:t>Sources</a:t>
            </a:r>
            <a:r>
              <a:rPr lang="en-US" dirty="0"/>
              <a:t> </a:t>
            </a:r>
            <a:r>
              <a:rPr lang="en-US" dirty="0" smtClean="0"/>
              <a:t>and Methods</a:t>
            </a:r>
            <a:endParaRPr lang="en-US" dirty="0"/>
          </a:p>
          <a:p>
            <a:r>
              <a:rPr lang="en-US" dirty="0"/>
              <a:t>New </a:t>
            </a:r>
            <a:r>
              <a:rPr lang="en-US" dirty="0" smtClean="0"/>
              <a:t>Data</a:t>
            </a:r>
            <a:endParaRPr lang="en-US" dirty="0"/>
          </a:p>
          <a:p>
            <a:r>
              <a:rPr lang="en-US" dirty="0" smtClean="0"/>
              <a:t>Preliminary Results</a:t>
            </a:r>
          </a:p>
          <a:p>
            <a:pPr marL="614363" lvl="1" indent="-342900">
              <a:buFont typeface="Arial"/>
              <a:buChar char="•"/>
            </a:pPr>
            <a:r>
              <a:rPr lang="en-US" dirty="0" smtClean="0"/>
              <a:t>Violent crime and twitter</a:t>
            </a:r>
          </a:p>
          <a:p>
            <a:pPr marL="614363" lvl="1" indent="-342900">
              <a:buFont typeface="Arial"/>
              <a:buChar char="•"/>
            </a:pPr>
            <a:r>
              <a:rPr lang="en-US" dirty="0" smtClean="0"/>
              <a:t>Burglary, house type and street accessibility</a:t>
            </a:r>
          </a:p>
          <a:p>
            <a:r>
              <a:rPr lang="en-US" dirty="0" smtClean="0"/>
              <a:t>Conclusions</a:t>
            </a:r>
            <a:endParaRPr lang="en-US" dirty="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487680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Outline</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4788048"/>
          </a:xfrm>
        </p:spPr>
        <p:txBody>
          <a:bodyPr>
            <a:normAutofit/>
          </a:bodyPr>
          <a:lstStyle/>
          <a:p>
            <a:r>
              <a:rPr lang="en-GB" dirty="0" smtClean="0"/>
              <a:t>Potential offered by novel geospatial data for crime analysis</a:t>
            </a:r>
          </a:p>
          <a:p>
            <a:endParaRPr lang="en-GB" dirty="0"/>
          </a:p>
          <a:p>
            <a:r>
              <a:rPr lang="en-GB" dirty="0" smtClean="0"/>
              <a:t>New insights that were not possible previously</a:t>
            </a:r>
          </a:p>
          <a:p>
            <a:endParaRPr lang="en-GB" dirty="0"/>
          </a:p>
          <a:p>
            <a:r>
              <a:rPr lang="en-GB" dirty="0" smtClean="0"/>
              <a:t>Further analysis and validation required</a:t>
            </a:r>
          </a:p>
          <a:p>
            <a:endParaRPr lang="en-GB" dirty="0"/>
          </a:p>
          <a:p>
            <a:endParaRPr lang="en-GB" dirty="0" smtClean="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2704232"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Conclusions</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extLst>
      <p:ext uri="{BB962C8B-B14F-4D97-AF65-F5344CB8AC3E}">
        <p14:creationId xmlns:p14="http://schemas.microsoft.com/office/powerpoint/2010/main" val="152401954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27" name="Picture 3" descr="LeedsUniWhite"/>
          <p:cNvPicPr>
            <a:picLocks noChangeAspect="1" noChangeArrowheads="1"/>
          </p:cNvPicPr>
          <p:nvPr/>
        </p:nvPicPr>
        <p:blipFill>
          <a:blip r:embed="rId2"/>
          <a:srcRect/>
          <a:stretch>
            <a:fillRect/>
          </a:stretch>
        </p:blipFill>
        <p:spPr bwMode="auto">
          <a:xfrm>
            <a:off x="6511925" y="441325"/>
            <a:ext cx="2274888" cy="647700"/>
          </a:xfrm>
          <a:prstGeom prst="rect">
            <a:avLst/>
          </a:prstGeom>
          <a:noFill/>
        </p:spPr>
      </p:pic>
      <p:sp>
        <p:nvSpPr>
          <p:cNvPr id="257028" name="Line 4"/>
          <p:cNvSpPr>
            <a:spLocks noChangeShapeType="1"/>
          </p:cNvSpPr>
          <p:nvPr/>
        </p:nvSpPr>
        <p:spPr bwMode="white">
          <a:xfrm>
            <a:off x="201613" y="1341438"/>
            <a:ext cx="8713787" cy="0"/>
          </a:xfrm>
          <a:prstGeom prst="line">
            <a:avLst/>
          </a:prstGeom>
          <a:noFill/>
          <a:ln w="9525">
            <a:solidFill>
              <a:schemeClr val="bg1"/>
            </a:solidFill>
            <a:round/>
            <a:headEnd/>
            <a:tailEnd/>
          </a:ln>
          <a:effectLst/>
        </p:spPr>
        <p:txBody>
          <a:bodyPr wrap="none" anchor="ctr">
            <a:prstTxWarp prst="textNoShape">
              <a:avLst/>
            </a:prstTxWarp>
          </a:bodyPr>
          <a:lstStyle/>
          <a:p>
            <a:endParaRPr lang="en-US" dirty="0"/>
          </a:p>
        </p:txBody>
      </p:sp>
      <p:sp>
        <p:nvSpPr>
          <p:cNvPr id="257029" name="Text Box 5"/>
          <p:cNvSpPr txBox="1">
            <a:spLocks noChangeArrowheads="1"/>
          </p:cNvSpPr>
          <p:nvPr/>
        </p:nvSpPr>
        <p:spPr bwMode="ltGray">
          <a:xfrm>
            <a:off x="355600" y="420688"/>
            <a:ext cx="487680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School of Geography</a:t>
            </a:r>
          </a:p>
          <a:p>
            <a:pPr eaLnBrk="0" hangingPunct="0">
              <a:spcBef>
                <a:spcPct val="0"/>
              </a:spcBef>
            </a:pPr>
            <a:r>
              <a:rPr lang="en-US" sz="1400" dirty="0" smtClean="0">
                <a:solidFill>
                  <a:schemeClr val="bg1"/>
                </a:solidFill>
              </a:rPr>
              <a:t>FACULTY </a:t>
            </a:r>
            <a:r>
              <a:rPr lang="en-US" sz="1400" dirty="0">
                <a:solidFill>
                  <a:schemeClr val="bg1"/>
                </a:solidFill>
              </a:rPr>
              <a:t>OF</a:t>
            </a:r>
            <a:r>
              <a:rPr lang="en-US" sz="1400" dirty="0" smtClean="0">
                <a:solidFill>
                  <a:schemeClr val="bg1"/>
                </a:solidFill>
              </a:rPr>
              <a:t> ENVIRONMENT</a:t>
            </a:r>
            <a:endParaRPr lang="en-US" sz="1400" dirty="0">
              <a:solidFill>
                <a:schemeClr val="bg1"/>
              </a:solidFill>
            </a:endParaRPr>
          </a:p>
        </p:txBody>
      </p:sp>
      <p:sp>
        <p:nvSpPr>
          <p:cNvPr id="14" name="Rectangle 6"/>
          <p:cNvSpPr>
            <a:spLocks noGrp="1" noChangeArrowheads="1"/>
          </p:cNvSpPr>
          <p:nvPr>
            <p:ph type="ctrTitle"/>
          </p:nvPr>
        </p:nvSpPr>
        <p:spPr>
          <a:xfrm>
            <a:off x="349250" y="2204864"/>
            <a:ext cx="7772400" cy="553998"/>
          </a:xfrm>
          <a:solidFill>
            <a:schemeClr val="tx1"/>
          </a:solidFill>
        </p:spPr>
        <p:txBody>
          <a:bodyPr/>
          <a:lstStyle/>
          <a:p>
            <a:r>
              <a:rPr lang="en-GB" dirty="0" err="1" smtClean="0"/>
              <a:t>Thankyou</a:t>
            </a:r>
            <a:endParaRPr lang="en-GB" dirty="0"/>
          </a:p>
        </p:txBody>
      </p:sp>
      <p:sp>
        <p:nvSpPr>
          <p:cNvPr id="15" name="Rectangle 7"/>
          <p:cNvSpPr>
            <a:spLocks noGrp="1" noChangeArrowheads="1"/>
          </p:cNvSpPr>
          <p:nvPr>
            <p:ph type="subTitle" idx="1"/>
          </p:nvPr>
        </p:nvSpPr>
        <p:spPr>
          <a:xfrm>
            <a:off x="352426" y="3177667"/>
            <a:ext cx="5943476" cy="1403461"/>
          </a:xfrm>
          <a:solidFill>
            <a:schemeClr val="tx1"/>
          </a:solidFill>
        </p:spPr>
        <p:txBody>
          <a:bodyPr wrap="square">
            <a:spAutoFit/>
          </a:bodyPr>
          <a:lstStyle/>
          <a:p>
            <a:r>
              <a:rPr lang="en-US" sz="2400" dirty="0" smtClean="0"/>
              <a:t>More information:</a:t>
            </a:r>
          </a:p>
          <a:p>
            <a:r>
              <a:rPr lang="en-US" sz="2400" dirty="0" smtClean="0"/>
              <a:t>n.malleson06@leeds.ac.uk</a:t>
            </a:r>
          </a:p>
          <a:p>
            <a:r>
              <a:rPr lang="en-US" sz="2400" dirty="0" err="1" smtClean="0"/>
              <a:t>geocrimedata.blogspot.com</a:t>
            </a:r>
            <a:endParaRPr lang="en-US" sz="2400" dirty="0"/>
          </a:p>
        </p:txBody>
      </p:sp>
      <p:sp>
        <p:nvSpPr>
          <p:cNvPr id="16" name="Rectangle 7"/>
          <p:cNvSpPr txBox="1">
            <a:spLocks noChangeArrowheads="1"/>
          </p:cNvSpPr>
          <p:nvPr/>
        </p:nvSpPr>
        <p:spPr bwMode="ltGray">
          <a:xfrm>
            <a:off x="349250" y="5013176"/>
            <a:ext cx="2128168" cy="1600438"/>
          </a:xfrm>
          <a:prstGeom prst="rect">
            <a:avLst/>
          </a:prstGeom>
          <a:solidFill>
            <a:schemeClr val="tx1"/>
          </a:solid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spcBef>
                <a:spcPct val="0"/>
              </a:spcBef>
              <a:spcAft>
                <a:spcPct val="40000"/>
              </a:spcAft>
              <a:defRPr sz="2000">
                <a:solidFill>
                  <a:schemeClr val="bg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a:lstStyle>
          <a:p>
            <a:r>
              <a:rPr lang="en-US" b="1" dirty="0" smtClean="0"/>
              <a:t>Nick Malleson</a:t>
            </a:r>
            <a:r>
              <a:rPr lang="en-US" b="1" baseline="30000" dirty="0" smtClean="0"/>
              <a:t>*</a:t>
            </a:r>
          </a:p>
          <a:p>
            <a:r>
              <a:rPr lang="en-US" dirty="0" smtClean="0"/>
              <a:t>Mark </a:t>
            </a:r>
            <a:r>
              <a:rPr lang="en-US" dirty="0" err="1" smtClean="0"/>
              <a:t>Birkin</a:t>
            </a:r>
            <a:r>
              <a:rPr lang="en-US" baseline="30000" dirty="0" smtClean="0"/>
              <a:t>*</a:t>
            </a:r>
          </a:p>
          <a:p>
            <a:r>
              <a:rPr lang="en-US" dirty="0" smtClean="0"/>
              <a:t>Alex </a:t>
            </a:r>
            <a:r>
              <a:rPr lang="en-US" dirty="0"/>
              <a:t>Hirschfield</a:t>
            </a:r>
            <a:r>
              <a:rPr lang="en-US" baseline="30000" dirty="0" smtClean="0"/>
              <a:t>+</a:t>
            </a:r>
            <a:endParaRPr lang="en-US" baseline="30000" dirty="0"/>
          </a:p>
          <a:p>
            <a:r>
              <a:rPr lang="en-US" dirty="0" smtClean="0"/>
              <a:t>Andrew </a:t>
            </a:r>
            <a:r>
              <a:rPr lang="en-US" dirty="0"/>
              <a:t>Newton</a:t>
            </a:r>
            <a:r>
              <a:rPr lang="en-US" baseline="30000" dirty="0"/>
              <a:t>+</a:t>
            </a:r>
          </a:p>
        </p:txBody>
      </p:sp>
      <p:sp>
        <p:nvSpPr>
          <p:cNvPr id="17" name="Rectangle 7"/>
          <p:cNvSpPr txBox="1">
            <a:spLocks noChangeArrowheads="1"/>
          </p:cNvSpPr>
          <p:nvPr/>
        </p:nvSpPr>
        <p:spPr bwMode="ltGray">
          <a:xfrm>
            <a:off x="2771800" y="5874950"/>
            <a:ext cx="3524101" cy="738664"/>
          </a:xfrm>
          <a:prstGeom prst="rect">
            <a:avLst/>
          </a:prstGeom>
          <a:solidFill>
            <a:schemeClr val="tx1"/>
          </a:solidFill>
          <a:ln w="9525">
            <a:noFill/>
            <a:miter lim="800000"/>
            <a:headEnd/>
            <a:tailEnd/>
          </a:ln>
          <a:effectLst/>
        </p:spPr>
        <p:txBody>
          <a:bodyPr vert="horz" wrap="square" lIns="0" tIns="0" rIns="0" bIns="0" numCol="1" anchor="t" anchorCtr="0" compatLnSpc="1">
            <a:prstTxWarp prst="textNoShape">
              <a:avLst/>
            </a:prstTxWarp>
            <a:spAutoFit/>
          </a:bodyPr>
          <a:lstStyle>
            <a:lvl1pPr algn="l" rtl="0" fontAlgn="base">
              <a:spcBef>
                <a:spcPct val="0"/>
              </a:spcBef>
              <a:spcAft>
                <a:spcPct val="40000"/>
              </a:spcAft>
              <a:defRPr sz="2000">
                <a:solidFill>
                  <a:schemeClr val="bg1"/>
                </a:solidFill>
                <a:latin typeface="+mn-lt"/>
                <a:ea typeface="+mn-ea"/>
                <a:cs typeface="+mn-cs"/>
              </a:defRPr>
            </a:lvl1pPr>
            <a:lvl2pPr marL="271463" indent="-269875" algn="l" rtl="0" fontAlgn="base">
              <a:spcBef>
                <a:spcPct val="0"/>
              </a:spcBef>
              <a:spcAft>
                <a:spcPct val="40000"/>
              </a:spcAft>
              <a:buChar char="•"/>
              <a:defRPr sz="2000">
                <a:solidFill>
                  <a:schemeClr val="tx1"/>
                </a:solidFill>
                <a:latin typeface="+mn-lt"/>
                <a:ea typeface="ＭＳ Ｐゴシック" charset="-128"/>
              </a:defRPr>
            </a:lvl2pPr>
            <a:lvl3pPr marL="542925" indent="-269875" algn="l" rtl="0" fontAlgn="base">
              <a:spcBef>
                <a:spcPct val="0"/>
              </a:spcBef>
              <a:spcAft>
                <a:spcPct val="40000"/>
              </a:spcAft>
              <a:buChar char="•"/>
              <a:defRPr sz="2000">
                <a:solidFill>
                  <a:schemeClr val="tx1"/>
                </a:solidFill>
                <a:latin typeface="+mn-lt"/>
                <a:ea typeface="ＭＳ Ｐゴシック" charset="-128"/>
              </a:defRPr>
            </a:lvl3pPr>
            <a:lvl4pPr marL="809625" indent="-265113" algn="l" rtl="0" fontAlgn="base">
              <a:spcBef>
                <a:spcPct val="0"/>
              </a:spcBef>
              <a:spcAft>
                <a:spcPct val="40000"/>
              </a:spcAft>
              <a:buChar char="•"/>
              <a:defRPr sz="2000">
                <a:solidFill>
                  <a:schemeClr val="tx1"/>
                </a:solidFill>
                <a:latin typeface="+mn-lt"/>
                <a:ea typeface="ＭＳ Ｐゴシック" charset="-128"/>
              </a:defRPr>
            </a:lvl4pPr>
            <a:lvl5pPr marL="1081088" indent="-269875" algn="l" rtl="0" fontAlgn="base">
              <a:spcBef>
                <a:spcPct val="0"/>
              </a:spcBef>
              <a:spcAft>
                <a:spcPct val="40000"/>
              </a:spcAft>
              <a:buChar char="•"/>
              <a:defRPr sz="2000">
                <a:solidFill>
                  <a:schemeClr val="tx1"/>
                </a:solidFill>
                <a:latin typeface="+mn-lt"/>
                <a:ea typeface="ＭＳ Ｐゴシック" charset="-128"/>
              </a:defRPr>
            </a:lvl5pPr>
            <a:lvl6pPr marL="1538288" indent="-269875" algn="l" rtl="0" fontAlgn="base">
              <a:spcBef>
                <a:spcPct val="0"/>
              </a:spcBef>
              <a:spcAft>
                <a:spcPct val="40000"/>
              </a:spcAft>
              <a:buChar char="•"/>
              <a:defRPr sz="2000">
                <a:solidFill>
                  <a:schemeClr val="tx1"/>
                </a:solidFill>
                <a:latin typeface="+mn-lt"/>
                <a:ea typeface="ＭＳ Ｐゴシック" charset="-128"/>
              </a:defRPr>
            </a:lvl6pPr>
            <a:lvl7pPr marL="1995488" indent="-269875" algn="l" rtl="0" fontAlgn="base">
              <a:spcBef>
                <a:spcPct val="0"/>
              </a:spcBef>
              <a:spcAft>
                <a:spcPct val="40000"/>
              </a:spcAft>
              <a:buChar char="•"/>
              <a:defRPr sz="2000">
                <a:solidFill>
                  <a:schemeClr val="tx1"/>
                </a:solidFill>
                <a:latin typeface="+mn-lt"/>
                <a:ea typeface="ＭＳ Ｐゴシック" charset="-128"/>
              </a:defRPr>
            </a:lvl7pPr>
            <a:lvl8pPr marL="2452688" indent="-269875" algn="l" rtl="0" fontAlgn="base">
              <a:spcBef>
                <a:spcPct val="0"/>
              </a:spcBef>
              <a:spcAft>
                <a:spcPct val="40000"/>
              </a:spcAft>
              <a:buChar char="•"/>
              <a:defRPr sz="2000">
                <a:solidFill>
                  <a:schemeClr val="tx1"/>
                </a:solidFill>
                <a:latin typeface="+mn-lt"/>
                <a:ea typeface="ＭＳ Ｐゴシック" charset="-128"/>
              </a:defRPr>
            </a:lvl8pPr>
            <a:lvl9pPr marL="2909888" indent="-269875" algn="l" rtl="0" fontAlgn="base">
              <a:spcBef>
                <a:spcPct val="0"/>
              </a:spcBef>
              <a:spcAft>
                <a:spcPct val="40000"/>
              </a:spcAft>
              <a:buChar char="•"/>
              <a:defRPr sz="2000">
                <a:solidFill>
                  <a:schemeClr val="tx1"/>
                </a:solidFill>
                <a:latin typeface="+mn-lt"/>
                <a:ea typeface="ＭＳ Ｐゴシック" charset="-128"/>
              </a:defRPr>
            </a:lvl9pPr>
          </a:lstStyle>
          <a:p>
            <a:r>
              <a:rPr lang="en-US" dirty="0" smtClean="0"/>
              <a:t>*University of Leeds</a:t>
            </a:r>
          </a:p>
          <a:p>
            <a:r>
              <a:rPr lang="en-US" baseline="30000" dirty="0" smtClean="0"/>
              <a:t>+</a:t>
            </a:r>
            <a:r>
              <a:rPr lang="en-US" dirty="0" smtClean="0"/>
              <a:t>University of </a:t>
            </a:r>
            <a:r>
              <a:rPr lang="en-US" dirty="0" err="1" smtClean="0"/>
              <a:t>Huddersfield</a:t>
            </a:r>
            <a:endParaRPr lang="en-US" dirty="0"/>
          </a:p>
        </p:txBody>
      </p:sp>
      <p:pic>
        <p:nvPicPr>
          <p:cNvPr id="18" name="Picture 17" descr="jisc_logo_transpant-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2280" y="5733256"/>
            <a:ext cx="1914208" cy="999777"/>
          </a:xfrm>
          <a:prstGeom prst="rect">
            <a:avLst/>
          </a:prstGeom>
        </p:spPr>
      </p:pic>
    </p:spTree>
    <p:extLst>
      <p:ext uri="{BB962C8B-B14F-4D97-AF65-F5344CB8AC3E}">
        <p14:creationId xmlns:p14="http://schemas.microsoft.com/office/powerpoint/2010/main" val="17150875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4788048"/>
          </a:xfrm>
        </p:spPr>
        <p:txBody>
          <a:bodyPr/>
          <a:lstStyle/>
          <a:p>
            <a:r>
              <a:rPr lang="en-US" dirty="0"/>
              <a:t>Wide range of new, publicly available, data sources</a:t>
            </a:r>
          </a:p>
          <a:p>
            <a:pPr marL="614363" lvl="1" indent="-342900">
              <a:buFont typeface="Arial"/>
              <a:buChar char="•"/>
            </a:pPr>
            <a:r>
              <a:rPr lang="en-US" dirty="0"/>
              <a:t>Road network data</a:t>
            </a:r>
          </a:p>
          <a:p>
            <a:pPr marL="614363" lvl="1" indent="-342900">
              <a:buFont typeface="Arial"/>
              <a:buChar char="•"/>
            </a:pPr>
            <a:r>
              <a:rPr lang="en-US" dirty="0"/>
              <a:t>Land-use data</a:t>
            </a:r>
          </a:p>
          <a:p>
            <a:pPr marL="614363" lvl="1" indent="-342900">
              <a:buFont typeface="Arial"/>
              <a:buChar char="•"/>
            </a:pPr>
            <a:r>
              <a:rPr lang="en-US" dirty="0"/>
              <a:t>Social network </a:t>
            </a:r>
            <a:r>
              <a:rPr lang="en-US" dirty="0" smtClean="0"/>
              <a:t>data</a:t>
            </a:r>
          </a:p>
          <a:p>
            <a:pPr marL="614363" lvl="1" indent="-342900">
              <a:buFont typeface="Arial"/>
              <a:buChar char="•"/>
            </a:pPr>
            <a:endParaRPr lang="en-US" dirty="0"/>
          </a:p>
          <a:p>
            <a:r>
              <a:rPr lang="en-US" dirty="0" smtClean="0"/>
              <a:t> But these are rarely used by crime analysis</a:t>
            </a:r>
            <a:endParaRPr lang="en-US" dirty="0"/>
          </a:p>
          <a:p>
            <a:pPr marL="614363" lvl="1" indent="-342900">
              <a:buFont typeface="Arial"/>
              <a:buChar char="•"/>
            </a:pPr>
            <a:r>
              <a:rPr lang="en-US" dirty="0" smtClean="0"/>
              <a:t>What would analysts like to know?</a:t>
            </a:r>
          </a:p>
          <a:p>
            <a:pPr marL="614363" lvl="1" indent="-342900">
              <a:buFont typeface="Arial"/>
              <a:buChar char="•"/>
            </a:pPr>
            <a:r>
              <a:rPr lang="en-US" dirty="0" smtClean="0"/>
              <a:t>What are the barriers to using the data?</a:t>
            </a:r>
          </a:p>
          <a:p>
            <a:endParaRPr lang="en-US" dirty="0" smtClean="0"/>
          </a:p>
          <a:p>
            <a:r>
              <a:rPr lang="en-US" dirty="0" smtClean="0"/>
              <a:t>Focus (at this stage) on residential burglary</a:t>
            </a:r>
            <a:endParaRPr lang="en-US" dirty="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487680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Motivation</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extLst>
      <p:ext uri="{BB962C8B-B14F-4D97-AF65-F5344CB8AC3E}">
        <p14:creationId xmlns:p14="http://schemas.microsoft.com/office/powerpoint/2010/main" val="362163656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4788048"/>
          </a:xfrm>
        </p:spPr>
        <p:txBody>
          <a:bodyPr>
            <a:normAutofit fontScale="85000" lnSpcReduction="20000"/>
          </a:bodyPr>
          <a:lstStyle/>
          <a:p>
            <a:r>
              <a:rPr lang="en-GB" dirty="0" smtClean="0"/>
              <a:t>Small (~£90k, 9 month) JISC-funded collaboration between the School of Geography in Leeds and the Applied Criminology Centre in Huddersfield</a:t>
            </a:r>
          </a:p>
          <a:p>
            <a:endParaRPr lang="en-GB" dirty="0" smtClean="0"/>
          </a:p>
          <a:p>
            <a:r>
              <a:rPr lang="en-GB" dirty="0" smtClean="0"/>
              <a:t>Aim: analyse existing spatial data, identify crime-relevant features and re-release for crime analysts.</a:t>
            </a:r>
          </a:p>
          <a:p>
            <a:endParaRPr lang="en-GB" dirty="0" smtClean="0"/>
          </a:p>
          <a:p>
            <a:r>
              <a:rPr lang="en-GB" dirty="0" smtClean="0"/>
              <a:t>For example:</a:t>
            </a:r>
          </a:p>
          <a:p>
            <a:pPr marL="614363" lvl="1" indent="-342900">
              <a:buFont typeface="Arial"/>
              <a:buChar char="•"/>
            </a:pPr>
            <a:r>
              <a:rPr lang="en-GB" dirty="0" smtClean="0"/>
              <a:t>House visibility or type influences burglary risk</a:t>
            </a:r>
          </a:p>
          <a:p>
            <a:pPr marL="614363" lvl="1" indent="-342900">
              <a:buFont typeface="Arial"/>
              <a:buChar char="•"/>
            </a:pPr>
            <a:r>
              <a:rPr lang="en-GB" dirty="0" smtClean="0"/>
              <a:t>Road traffic volume influences street robbery</a:t>
            </a:r>
          </a:p>
          <a:p>
            <a:pPr marL="614363" lvl="1" indent="-342900">
              <a:buFont typeface="Arial"/>
              <a:buChar char="•"/>
            </a:pPr>
            <a:endParaRPr lang="en-GB" dirty="0" smtClean="0"/>
          </a:p>
          <a:p>
            <a:r>
              <a:rPr lang="en-GB" dirty="0" smtClean="0"/>
              <a:t>Methodology:</a:t>
            </a:r>
          </a:p>
          <a:p>
            <a:pPr marL="614363" lvl="1" indent="-342900">
              <a:buFont typeface="Arial"/>
              <a:buChar char="•"/>
            </a:pPr>
            <a:r>
              <a:rPr lang="en-GB" dirty="0" smtClean="0"/>
              <a:t>Identify crime analysts’ needs</a:t>
            </a:r>
          </a:p>
          <a:p>
            <a:pPr marL="614363" lvl="1" indent="-342900">
              <a:buFont typeface="Arial"/>
              <a:buChar char="•"/>
            </a:pPr>
            <a:r>
              <a:rPr lang="en-GB" dirty="0" smtClean="0"/>
              <a:t>Explore available spatial data</a:t>
            </a:r>
          </a:p>
          <a:p>
            <a:pPr marL="614363" lvl="1" indent="-342900">
              <a:buFont typeface="Arial"/>
              <a:buChar char="•"/>
            </a:pPr>
            <a:r>
              <a:rPr lang="en-GB" dirty="0" smtClean="0"/>
              <a:t>Develop and use algorithms</a:t>
            </a:r>
          </a:p>
          <a:p>
            <a:pPr marL="614363" lvl="1" indent="-342900">
              <a:buFont typeface="Arial"/>
              <a:buChar char="•"/>
            </a:pPr>
            <a:r>
              <a:rPr lang="en-GB" dirty="0" smtClean="0"/>
              <a:t>Re-release new data</a:t>
            </a:r>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487680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err="1" smtClean="0">
                <a:solidFill>
                  <a:schemeClr val="bg1"/>
                </a:solidFill>
              </a:rPr>
              <a:t>GeoCrimeData</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extLst>
      <p:ext uri="{BB962C8B-B14F-4D97-AF65-F5344CB8AC3E}">
        <p14:creationId xmlns:p14="http://schemas.microsoft.com/office/powerpoint/2010/main" val="15599736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2843832"/>
          </a:xfrm>
        </p:spPr>
        <p:txBody>
          <a:bodyPr>
            <a:normAutofit/>
          </a:bodyPr>
          <a:lstStyle/>
          <a:p>
            <a:r>
              <a:rPr lang="en-GB" dirty="0" smtClean="0"/>
              <a:t>User survey</a:t>
            </a:r>
          </a:p>
          <a:p>
            <a:pPr marL="614363" lvl="1" indent="-342900">
              <a:buFont typeface="Arial"/>
              <a:buChar char="•"/>
            </a:pPr>
            <a:r>
              <a:rPr lang="en-GB" dirty="0"/>
              <a:t>Online survey to explore user needs and experiences with geospatial  </a:t>
            </a:r>
            <a:r>
              <a:rPr lang="en-GB" dirty="0" smtClean="0"/>
              <a:t>data</a:t>
            </a:r>
          </a:p>
          <a:p>
            <a:pPr marL="614363" lvl="1" indent="-342900">
              <a:buFont typeface="Arial"/>
              <a:buChar char="•"/>
            </a:pPr>
            <a:r>
              <a:rPr lang="en-GB" dirty="0" smtClean="0"/>
              <a:t>40</a:t>
            </a:r>
            <a:r>
              <a:rPr lang="en-GB" dirty="0"/>
              <a:t>% response rate (N = 33</a:t>
            </a:r>
            <a:r>
              <a:rPr lang="en-GB" dirty="0" smtClean="0"/>
              <a:t>)</a:t>
            </a:r>
          </a:p>
          <a:p>
            <a:pPr marL="614363" lvl="1" indent="-342900">
              <a:buFont typeface="Arial"/>
              <a:buChar char="•"/>
            </a:pPr>
            <a:r>
              <a:rPr lang="en-GB" dirty="0" smtClean="0"/>
              <a:t>Roughly </a:t>
            </a:r>
            <a:r>
              <a:rPr lang="en-GB" dirty="0"/>
              <a:t>60/40 UK USA </a:t>
            </a:r>
            <a:r>
              <a:rPr lang="en-GB" dirty="0" smtClean="0"/>
              <a:t>split</a:t>
            </a:r>
          </a:p>
          <a:p>
            <a:pPr marL="614363" lvl="1" indent="-342900">
              <a:buFont typeface="Arial"/>
              <a:buChar char="•"/>
            </a:pPr>
            <a:r>
              <a:rPr lang="en-GB" dirty="0" smtClean="0"/>
              <a:t>Police </a:t>
            </a:r>
            <a:r>
              <a:rPr lang="en-GB" dirty="0"/>
              <a:t>(42%), academics (30%), Community Safety Partnerships (15%), Consultants (4%), Others (9%</a:t>
            </a:r>
            <a:r>
              <a:rPr lang="en-GB" dirty="0" smtClean="0"/>
              <a:t>)</a:t>
            </a:r>
          </a:p>
          <a:p>
            <a:endParaRPr lang="en-GB" dirty="0" smtClean="0"/>
          </a:p>
          <a:p>
            <a:endParaRPr lang="en-GB" dirty="0" smtClean="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277624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User Needs Analysis</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pic>
        <p:nvPicPr>
          <p:cNvPr id="3" name="Picture 2" descr="IMG_2099.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6096" y="4365104"/>
            <a:ext cx="3644607" cy="2429738"/>
          </a:xfrm>
          <a:prstGeom prst="rect">
            <a:avLst/>
          </a:prstGeom>
        </p:spPr>
      </p:pic>
      <p:sp>
        <p:nvSpPr>
          <p:cNvPr id="2" name="Rectangle 1"/>
          <p:cNvSpPr/>
          <p:nvPr/>
        </p:nvSpPr>
        <p:spPr>
          <a:xfrm>
            <a:off x="350793" y="4509120"/>
            <a:ext cx="4572000" cy="1815882"/>
          </a:xfrm>
          <a:prstGeom prst="rect">
            <a:avLst/>
          </a:prstGeom>
        </p:spPr>
        <p:txBody>
          <a:bodyPr>
            <a:spAutoFit/>
          </a:bodyPr>
          <a:lstStyle/>
          <a:p>
            <a:r>
              <a:rPr lang="en-GB" sz="2400" dirty="0"/>
              <a:t>Follow-up workshop</a:t>
            </a:r>
          </a:p>
          <a:p>
            <a:pPr marL="614363" lvl="1" indent="-342900">
              <a:buFont typeface="Arial"/>
              <a:buChar char="•"/>
            </a:pPr>
            <a:r>
              <a:rPr lang="en-GB" dirty="0"/>
              <a:t>50% split between academics </a:t>
            </a:r>
            <a:r>
              <a:rPr lang="en-GB" dirty="0" smtClean="0"/>
              <a:t>and practitioners</a:t>
            </a:r>
            <a:endParaRPr lang="en-GB" dirty="0"/>
          </a:p>
          <a:p>
            <a:pPr marL="614363" lvl="1" indent="-342900">
              <a:buFont typeface="Arial"/>
              <a:buChar char="•"/>
            </a:pPr>
            <a:r>
              <a:rPr lang="en-GB" dirty="0"/>
              <a:t>Detailed </a:t>
            </a:r>
            <a:r>
              <a:rPr lang="en-GB" dirty="0" smtClean="0"/>
              <a:t>discussion of </a:t>
            </a:r>
            <a:r>
              <a:rPr lang="en-GB" dirty="0"/>
              <a:t>user requirements</a:t>
            </a:r>
          </a:p>
        </p:txBody>
      </p:sp>
    </p:spTree>
    <p:extLst>
      <p:ext uri="{BB962C8B-B14F-4D97-AF65-F5344CB8AC3E}">
        <p14:creationId xmlns:p14="http://schemas.microsoft.com/office/powerpoint/2010/main" val="80583641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556792"/>
            <a:ext cx="8431213" cy="5184576"/>
          </a:xfrm>
        </p:spPr>
        <p:txBody>
          <a:bodyPr>
            <a:normAutofit fontScale="77500" lnSpcReduction="20000"/>
          </a:bodyPr>
          <a:lstStyle/>
          <a:p>
            <a:r>
              <a:rPr lang="en-GB" dirty="0" smtClean="0"/>
              <a:t>Important </a:t>
            </a:r>
            <a:r>
              <a:rPr lang="en-GB" dirty="0"/>
              <a:t>environmental </a:t>
            </a:r>
            <a:r>
              <a:rPr lang="en-GB" dirty="0" smtClean="0"/>
              <a:t>factors re. roads</a:t>
            </a:r>
            <a:endParaRPr lang="en-GB" dirty="0"/>
          </a:p>
          <a:p>
            <a:pPr marL="614363" lvl="1" indent="-342900">
              <a:buFont typeface="Arial"/>
              <a:buChar char="•"/>
            </a:pPr>
            <a:r>
              <a:rPr lang="en-GB" dirty="0"/>
              <a:t>Road type (through road or cul-de-sac</a:t>
            </a:r>
            <a:r>
              <a:rPr lang="en-GB" dirty="0" smtClean="0"/>
              <a:t>)</a:t>
            </a:r>
          </a:p>
          <a:p>
            <a:pPr marL="614363" lvl="1" indent="-342900">
              <a:buFont typeface="Arial"/>
              <a:buChar char="•"/>
            </a:pPr>
            <a:r>
              <a:rPr lang="en-GB" dirty="0" smtClean="0"/>
              <a:t>Cul</a:t>
            </a:r>
            <a:r>
              <a:rPr lang="en-GB" dirty="0"/>
              <a:t>-de-sac type: linear, sinuous, true, </a:t>
            </a:r>
            <a:r>
              <a:rPr lang="en-GB" dirty="0" smtClean="0"/>
              <a:t>leaky.</a:t>
            </a:r>
          </a:p>
          <a:p>
            <a:pPr marL="614363" lvl="1" indent="-342900">
              <a:buFont typeface="Arial"/>
              <a:buChar char="•"/>
            </a:pPr>
            <a:r>
              <a:rPr lang="en-GB" dirty="0" smtClean="0"/>
              <a:t>Cul</a:t>
            </a:r>
            <a:r>
              <a:rPr lang="en-GB" dirty="0"/>
              <a:t>-de-sac with linked pathway</a:t>
            </a:r>
            <a:r>
              <a:rPr lang="en-GB" dirty="0" smtClean="0"/>
              <a:t>?</a:t>
            </a:r>
          </a:p>
          <a:p>
            <a:pPr marL="614363" lvl="1" indent="-342900">
              <a:buFont typeface="Arial"/>
              <a:buChar char="•"/>
            </a:pPr>
            <a:r>
              <a:rPr lang="en-GB" dirty="0" smtClean="0"/>
              <a:t>Volume </a:t>
            </a:r>
            <a:r>
              <a:rPr lang="en-GB" dirty="0"/>
              <a:t>of traffic outside </a:t>
            </a:r>
            <a:r>
              <a:rPr lang="en-GB" dirty="0" smtClean="0"/>
              <a:t>road</a:t>
            </a:r>
          </a:p>
          <a:p>
            <a:pPr marL="614363" lvl="1" indent="-342900">
              <a:buFont typeface="Arial"/>
              <a:buChar char="•"/>
            </a:pPr>
            <a:r>
              <a:rPr lang="en-GB" dirty="0" smtClean="0"/>
              <a:t>Volume </a:t>
            </a:r>
            <a:r>
              <a:rPr lang="en-GB" dirty="0"/>
              <a:t>of traffic at nearest </a:t>
            </a:r>
            <a:r>
              <a:rPr lang="en-GB" dirty="0" smtClean="0"/>
              <a:t>junction</a:t>
            </a:r>
          </a:p>
          <a:p>
            <a:pPr marL="614363" lvl="1" indent="-342900">
              <a:buFont typeface="Arial"/>
              <a:buChar char="•"/>
            </a:pPr>
            <a:r>
              <a:rPr lang="en-GB" dirty="0" smtClean="0"/>
              <a:t>Speed </a:t>
            </a:r>
            <a:r>
              <a:rPr lang="en-GB" dirty="0"/>
              <a:t>of traffic on road </a:t>
            </a:r>
            <a:r>
              <a:rPr lang="en-GB" dirty="0" smtClean="0"/>
              <a:t>outside</a:t>
            </a:r>
          </a:p>
          <a:p>
            <a:pPr marL="614363" lvl="1" indent="-342900">
              <a:buFont typeface="Arial"/>
              <a:buChar char="•"/>
            </a:pPr>
            <a:r>
              <a:rPr lang="en-GB" dirty="0" smtClean="0"/>
              <a:t>Access </a:t>
            </a:r>
            <a:r>
              <a:rPr lang="en-GB" dirty="0"/>
              <a:t>restrictions on road</a:t>
            </a:r>
          </a:p>
          <a:p>
            <a:endParaRPr lang="en-GB" dirty="0" smtClean="0"/>
          </a:p>
          <a:p>
            <a:r>
              <a:rPr lang="en-GB" dirty="0" smtClean="0"/>
              <a:t>Important factors re. buildings</a:t>
            </a:r>
          </a:p>
          <a:p>
            <a:pPr marL="614363" lvl="1" indent="-342900">
              <a:buFont typeface="Arial"/>
              <a:buChar char="•"/>
            </a:pPr>
            <a:r>
              <a:rPr lang="en-GB" dirty="0" smtClean="0"/>
              <a:t>Visible </a:t>
            </a:r>
            <a:r>
              <a:rPr lang="en-GB" dirty="0"/>
              <a:t>from footpath</a:t>
            </a:r>
            <a:r>
              <a:rPr lang="en-GB" dirty="0" smtClean="0"/>
              <a:t>?</a:t>
            </a:r>
          </a:p>
          <a:p>
            <a:pPr marL="614363" lvl="1" indent="-342900">
              <a:buFont typeface="Arial"/>
              <a:buChar char="•"/>
            </a:pPr>
            <a:r>
              <a:rPr lang="en-GB" dirty="0" smtClean="0"/>
              <a:t>Footpath </a:t>
            </a:r>
            <a:r>
              <a:rPr lang="en-GB" dirty="0"/>
              <a:t>at rear</a:t>
            </a:r>
            <a:r>
              <a:rPr lang="en-GB" dirty="0" smtClean="0"/>
              <a:t>?</a:t>
            </a:r>
          </a:p>
          <a:p>
            <a:pPr marL="614363" lvl="1" indent="-342900">
              <a:buFont typeface="Arial"/>
              <a:buChar char="•"/>
            </a:pPr>
            <a:r>
              <a:rPr lang="en-GB" dirty="0" smtClean="0"/>
              <a:t>House Type</a:t>
            </a:r>
          </a:p>
          <a:p>
            <a:pPr marL="614363" lvl="1" indent="-342900">
              <a:buFont typeface="Arial"/>
              <a:buChar char="•"/>
            </a:pPr>
            <a:r>
              <a:rPr lang="en-GB" dirty="0" smtClean="0"/>
              <a:t>Corner </a:t>
            </a:r>
            <a:r>
              <a:rPr lang="en-GB" dirty="0"/>
              <a:t>plot</a:t>
            </a:r>
            <a:r>
              <a:rPr lang="en-GB" dirty="0" smtClean="0"/>
              <a:t>?</a:t>
            </a:r>
          </a:p>
          <a:p>
            <a:pPr marL="614363" lvl="1" indent="-342900">
              <a:buFont typeface="Arial"/>
              <a:buChar char="•"/>
            </a:pPr>
            <a:r>
              <a:rPr lang="en-GB" dirty="0" smtClean="0"/>
              <a:t>Visible </a:t>
            </a:r>
            <a:r>
              <a:rPr lang="en-GB" dirty="0"/>
              <a:t>from: Road Junction, School, Park, Community Centre, Commercial </a:t>
            </a:r>
            <a:r>
              <a:rPr lang="en-GB" dirty="0" smtClean="0"/>
              <a:t>Establishment</a:t>
            </a:r>
          </a:p>
          <a:p>
            <a:pPr marL="614363" lvl="1" indent="-342900">
              <a:buFont typeface="Arial"/>
              <a:buChar char="•"/>
            </a:pPr>
            <a:r>
              <a:rPr lang="en-GB" dirty="0" smtClean="0"/>
              <a:t>Overlooked </a:t>
            </a:r>
            <a:r>
              <a:rPr lang="en-GB" dirty="0"/>
              <a:t>by other properties</a:t>
            </a:r>
            <a:r>
              <a:rPr lang="en-GB" dirty="0" smtClean="0"/>
              <a:t>?</a:t>
            </a:r>
            <a:endParaRPr lang="en-GB" dirty="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277624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a:solidFill>
                  <a:schemeClr val="bg1"/>
                </a:solidFill>
              </a:rPr>
              <a:t>Workshop Findings</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extLst>
      <p:ext uri="{BB962C8B-B14F-4D97-AF65-F5344CB8AC3E}">
        <p14:creationId xmlns:p14="http://schemas.microsoft.com/office/powerpoint/2010/main" val="384155277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556792"/>
            <a:ext cx="8431213" cy="5040560"/>
          </a:xfrm>
        </p:spPr>
        <p:txBody>
          <a:bodyPr>
            <a:normAutofit fontScale="92500" lnSpcReduction="20000"/>
          </a:bodyPr>
          <a:lstStyle/>
          <a:p>
            <a:r>
              <a:rPr lang="en-GB" dirty="0" smtClean="0"/>
              <a:t>As with the US, in the UK/EU there is a drive towards making (spatial) data publicly available</a:t>
            </a:r>
          </a:p>
          <a:p>
            <a:pPr marL="614363" lvl="1" indent="-342900">
              <a:buFont typeface="Arial"/>
              <a:buChar char="•"/>
            </a:pPr>
            <a:r>
              <a:rPr lang="en-GB" dirty="0" smtClean="0"/>
              <a:t>OS Open Data – the national mapping agency (Ordnance Survey) have released a large number of products</a:t>
            </a:r>
          </a:p>
          <a:p>
            <a:pPr marL="614363" lvl="1" indent="-342900">
              <a:buFont typeface="Arial"/>
              <a:buChar char="•"/>
            </a:pPr>
            <a:r>
              <a:rPr lang="en-GB" dirty="0" err="1" smtClean="0"/>
              <a:t>data.gov.uk</a:t>
            </a:r>
            <a:r>
              <a:rPr lang="en-GB" dirty="0" smtClean="0"/>
              <a:t> – government organisations releasing physical/social data that was previously held privately</a:t>
            </a:r>
          </a:p>
          <a:p>
            <a:pPr marL="614363" lvl="1" indent="-342900">
              <a:buFont typeface="Arial"/>
              <a:buChar char="•"/>
            </a:pPr>
            <a:r>
              <a:rPr lang="en-GB" dirty="0" smtClean="0"/>
              <a:t>INSPIRE – EU directive making it mandatory for government organisations to formally describe their spatial data</a:t>
            </a:r>
          </a:p>
          <a:p>
            <a:pPr marL="614363" lvl="1" indent="-342900">
              <a:buFont typeface="Arial"/>
              <a:buChar char="•"/>
            </a:pPr>
            <a:endParaRPr lang="en-GB" dirty="0" smtClean="0"/>
          </a:p>
          <a:p>
            <a:r>
              <a:rPr lang="en-GB" dirty="0" smtClean="0"/>
              <a:t>Data are potentially extremely useful for exploring the social or environmental context surrounding crime.</a:t>
            </a:r>
          </a:p>
          <a:p>
            <a:r>
              <a:rPr lang="en-GB" dirty="0" smtClean="0"/>
              <a:t>But: often large barriers to their use by crime analysts:</a:t>
            </a:r>
          </a:p>
          <a:p>
            <a:pPr marL="614363" lvl="1" indent="-342900">
              <a:buFont typeface="Arial"/>
              <a:buChar char="•"/>
            </a:pPr>
            <a:r>
              <a:rPr lang="en-GB" dirty="0" smtClean="0"/>
              <a:t>Insufficient meta-data</a:t>
            </a:r>
          </a:p>
          <a:p>
            <a:pPr marL="614363" lvl="1" indent="-342900">
              <a:buFont typeface="Arial"/>
              <a:buChar char="•"/>
            </a:pPr>
            <a:r>
              <a:rPr lang="en-GB" dirty="0" smtClean="0"/>
              <a:t>Unusual GIS data format</a:t>
            </a:r>
          </a:p>
          <a:p>
            <a:pPr marL="614363" lvl="1" indent="-342900">
              <a:buFont typeface="Arial"/>
              <a:buChar char="•"/>
            </a:pPr>
            <a:r>
              <a:rPr lang="en-GB" dirty="0" smtClean="0"/>
              <a:t>Resources (time and software) required for spatial analysis</a:t>
            </a:r>
          </a:p>
          <a:p>
            <a:pPr lvl="1" indent="0">
              <a:buNone/>
            </a:pPr>
            <a:endParaRPr lang="en-GB" dirty="0" smtClean="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487680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Data Sources</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extLst>
      <p:ext uri="{BB962C8B-B14F-4D97-AF65-F5344CB8AC3E}">
        <p14:creationId xmlns:p14="http://schemas.microsoft.com/office/powerpoint/2010/main" val="80583641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444438"/>
            <a:ext cx="5368529" cy="5326026"/>
          </a:xfrm>
        </p:spPr>
        <p:txBody>
          <a:bodyPr>
            <a:normAutofit fontScale="77500" lnSpcReduction="20000"/>
          </a:bodyPr>
          <a:lstStyle/>
          <a:p>
            <a:r>
              <a:rPr lang="en-GB" dirty="0"/>
              <a:t>Land </a:t>
            </a:r>
            <a:r>
              <a:rPr lang="en-GB" dirty="0" smtClean="0"/>
              <a:t>Use</a:t>
            </a:r>
          </a:p>
          <a:p>
            <a:pPr marL="614363" lvl="1" indent="-342900">
              <a:buFont typeface="Arial"/>
              <a:buChar char="•"/>
            </a:pPr>
            <a:r>
              <a:rPr lang="en-GB" dirty="0" err="1"/>
              <a:t>LandMap</a:t>
            </a:r>
            <a:r>
              <a:rPr lang="en-GB" dirty="0"/>
              <a:t> – Building heights and class</a:t>
            </a:r>
          </a:p>
          <a:p>
            <a:pPr marL="614363" lvl="1" indent="-342900">
              <a:buFont typeface="Arial"/>
              <a:buChar char="•"/>
            </a:pPr>
            <a:r>
              <a:rPr lang="en-GB" dirty="0" smtClean="0"/>
              <a:t>OS </a:t>
            </a:r>
            <a:r>
              <a:rPr lang="en-GB" dirty="0" err="1" smtClean="0"/>
              <a:t>MasterMap</a:t>
            </a:r>
            <a:r>
              <a:rPr lang="en-GB" dirty="0" smtClean="0"/>
              <a:t> Topographic Area</a:t>
            </a:r>
          </a:p>
          <a:p>
            <a:pPr marL="614363" lvl="1" indent="-342900">
              <a:buFont typeface="Arial"/>
              <a:buChar char="•"/>
            </a:pPr>
            <a:r>
              <a:rPr lang="en-GB" dirty="0" smtClean="0"/>
              <a:t>Generalised Land Use Database</a:t>
            </a:r>
          </a:p>
          <a:p>
            <a:pPr marL="614363" lvl="1" indent="-342900">
              <a:buFont typeface="Arial"/>
              <a:buChar char="•"/>
            </a:pPr>
            <a:endParaRPr lang="en-GB" dirty="0" smtClean="0"/>
          </a:p>
          <a:p>
            <a:r>
              <a:rPr lang="en-GB" dirty="0"/>
              <a:t>Road Network</a:t>
            </a:r>
          </a:p>
          <a:p>
            <a:pPr marL="614363" lvl="1" indent="-342900">
              <a:buFont typeface="Arial"/>
              <a:buChar char="•"/>
            </a:pPr>
            <a:r>
              <a:rPr lang="en-GB" dirty="0" err="1" smtClean="0"/>
              <a:t>OpenStreetMap</a:t>
            </a:r>
            <a:r>
              <a:rPr lang="en-GB" dirty="0" smtClean="0"/>
              <a:t> (limited buildings)</a:t>
            </a:r>
          </a:p>
          <a:p>
            <a:pPr marL="614363" lvl="1" indent="-342900">
              <a:buFont typeface="Arial"/>
              <a:buChar char="•"/>
            </a:pPr>
            <a:r>
              <a:rPr lang="en-GB" dirty="0" smtClean="0"/>
              <a:t>OS </a:t>
            </a:r>
            <a:r>
              <a:rPr lang="en-GB" dirty="0" err="1" smtClean="0"/>
              <a:t>Strategi</a:t>
            </a:r>
            <a:endParaRPr lang="en-GB" dirty="0" smtClean="0"/>
          </a:p>
          <a:p>
            <a:pPr marL="614363" lvl="1" indent="-342900">
              <a:buFont typeface="Arial"/>
              <a:buChar char="•"/>
            </a:pPr>
            <a:r>
              <a:rPr lang="en-GB" dirty="0" smtClean="0"/>
              <a:t>OS </a:t>
            </a:r>
            <a:r>
              <a:rPr lang="en-GB" dirty="0" err="1" smtClean="0"/>
              <a:t>MasterMap</a:t>
            </a:r>
            <a:r>
              <a:rPr lang="en-GB" dirty="0" smtClean="0"/>
              <a:t> Integrated Transport Network</a:t>
            </a:r>
          </a:p>
          <a:p>
            <a:pPr marL="614363" lvl="1" indent="-342900">
              <a:buFont typeface="Arial"/>
              <a:buChar char="•"/>
            </a:pPr>
            <a:endParaRPr lang="en-GB" dirty="0" smtClean="0"/>
          </a:p>
          <a:p>
            <a:r>
              <a:rPr lang="en-GB" dirty="0"/>
              <a:t>Public transport</a:t>
            </a:r>
          </a:p>
          <a:p>
            <a:pPr marL="614363" lvl="1" indent="-342900">
              <a:buFont typeface="Arial"/>
              <a:buChar char="•"/>
            </a:pPr>
            <a:r>
              <a:rPr lang="en-GB" dirty="0"/>
              <a:t>National Public Transport Data Repository (NPTDR)</a:t>
            </a:r>
          </a:p>
          <a:p>
            <a:pPr marL="614363" lvl="1" indent="-342900">
              <a:buFont typeface="Arial"/>
              <a:buChar char="•"/>
            </a:pPr>
            <a:r>
              <a:rPr lang="en-GB" dirty="0"/>
              <a:t>National Public Transport Access Nodes (</a:t>
            </a:r>
            <a:r>
              <a:rPr lang="en-GB" dirty="0" err="1"/>
              <a:t>NaPTAN</a:t>
            </a:r>
            <a:r>
              <a:rPr lang="en-GB" dirty="0"/>
              <a:t>)</a:t>
            </a:r>
          </a:p>
          <a:p>
            <a:endParaRPr lang="en-GB" dirty="0" smtClean="0"/>
          </a:p>
          <a:p>
            <a:r>
              <a:rPr lang="en-GB" dirty="0" smtClean="0"/>
              <a:t>Physical disorder</a:t>
            </a:r>
            <a:endParaRPr lang="en-GB" dirty="0"/>
          </a:p>
          <a:p>
            <a:pPr marL="614363" lvl="1" indent="-342900">
              <a:buFont typeface="Arial"/>
              <a:buChar char="•"/>
            </a:pPr>
            <a:r>
              <a:rPr lang="en-GB" dirty="0" smtClean="0"/>
              <a:t>Derelict buildings</a:t>
            </a:r>
            <a:endParaRPr lang="en-GB" dirty="0"/>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355600" y="420688"/>
            <a:ext cx="2776240" cy="738187"/>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Data Sources: Examples</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pic>
        <p:nvPicPr>
          <p:cNvPr id="9" name="Picture 8" descr="Z:\Documents\phd-old\writing\thesis\data_analysis\figures\mastermap_topography.jpg"/>
          <p:cNvPicPr/>
          <p:nvPr/>
        </p:nvPicPr>
        <p:blipFill>
          <a:blip r:embed="rId5" cstate="print"/>
          <a:srcRect/>
          <a:stretch>
            <a:fillRect/>
          </a:stretch>
        </p:blipFill>
        <p:spPr bwMode="auto">
          <a:xfrm>
            <a:off x="5796136" y="1444437"/>
            <a:ext cx="3240359" cy="2560627"/>
          </a:xfrm>
          <a:prstGeom prst="rect">
            <a:avLst/>
          </a:prstGeom>
          <a:noFill/>
          <a:ln w="9525">
            <a:solidFill>
              <a:srgbClr val="000005"/>
            </a:solidFill>
            <a:miter lim="800000"/>
            <a:headEnd/>
            <a:tailEnd/>
          </a:ln>
        </p:spPr>
      </p:pic>
      <p:pic>
        <p:nvPicPr>
          <p:cNvPr id="4" name="Picture 3" descr="map-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6136" y="4135625"/>
            <a:ext cx="3240360" cy="2634838"/>
          </a:xfrm>
          <a:prstGeom prst="rect">
            <a:avLst/>
          </a:prstGeom>
          <a:ln>
            <a:solidFill>
              <a:srgbClr val="000005"/>
            </a:solidFill>
          </a:ln>
        </p:spPr>
      </p:pic>
    </p:spTree>
    <p:extLst>
      <p:ext uri="{BB962C8B-B14F-4D97-AF65-F5344CB8AC3E}">
        <p14:creationId xmlns:p14="http://schemas.microsoft.com/office/powerpoint/2010/main" val="7474595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70" name="Rectangle 14"/>
          <p:cNvSpPr>
            <a:spLocks noGrp="1" noChangeArrowheads="1"/>
          </p:cNvSpPr>
          <p:nvPr>
            <p:ph type="body" idx="1"/>
          </p:nvPr>
        </p:nvSpPr>
        <p:spPr>
          <a:xfrm>
            <a:off x="355599" y="1665288"/>
            <a:ext cx="8431213" cy="4788048"/>
          </a:xfrm>
        </p:spPr>
        <p:txBody>
          <a:bodyPr>
            <a:normAutofit lnSpcReduction="10000"/>
          </a:bodyPr>
          <a:lstStyle/>
          <a:p>
            <a:r>
              <a:rPr lang="en-GB" dirty="0" smtClean="0"/>
              <a:t>House Type</a:t>
            </a:r>
          </a:p>
          <a:p>
            <a:pPr marL="614363" lvl="1" indent="-342900">
              <a:buFont typeface="Arial"/>
              <a:buChar char="•"/>
            </a:pPr>
            <a:r>
              <a:rPr lang="en-GB" dirty="0" smtClean="0"/>
              <a:t>Detached, semi detached, terraced, corner terrace, (flat)</a:t>
            </a:r>
          </a:p>
          <a:p>
            <a:pPr marL="614363" lvl="1" indent="-342900">
              <a:buFont typeface="Arial"/>
              <a:buChar char="•"/>
            </a:pPr>
            <a:endParaRPr lang="en-GB" dirty="0" smtClean="0"/>
          </a:p>
          <a:p>
            <a:r>
              <a:rPr lang="en-GB" dirty="0" smtClean="0"/>
              <a:t>House Isolation / Visibility</a:t>
            </a:r>
          </a:p>
          <a:p>
            <a:pPr marL="614363" lvl="1" indent="-342900">
              <a:buFont typeface="Arial"/>
              <a:buChar char="•"/>
            </a:pPr>
            <a:r>
              <a:rPr lang="en-GB" dirty="0" smtClean="0"/>
              <a:t>Number of surrounding houses</a:t>
            </a:r>
          </a:p>
          <a:p>
            <a:endParaRPr lang="en-GB" dirty="0" smtClean="0"/>
          </a:p>
          <a:p>
            <a:r>
              <a:rPr lang="en-GB" dirty="0" smtClean="0"/>
              <a:t>Road Distance</a:t>
            </a:r>
          </a:p>
          <a:p>
            <a:pPr marL="614363" lvl="1" indent="-342900">
              <a:buFont typeface="Arial"/>
              <a:buChar char="•"/>
            </a:pPr>
            <a:r>
              <a:rPr lang="en-GB" dirty="0" smtClean="0"/>
              <a:t>Distance to nearest road or footpath</a:t>
            </a:r>
          </a:p>
          <a:p>
            <a:endParaRPr lang="en-GB" dirty="0" smtClean="0"/>
          </a:p>
          <a:p>
            <a:r>
              <a:rPr lang="en-GB" i="1" dirty="0" smtClean="0"/>
              <a:t>Vulnerability</a:t>
            </a:r>
          </a:p>
          <a:p>
            <a:pPr marL="614363" lvl="1" indent="-342900">
              <a:buFont typeface="Arial"/>
              <a:buChar char="•"/>
            </a:pPr>
            <a:r>
              <a:rPr lang="en-GB" dirty="0" smtClean="0"/>
              <a:t>Aim to create an overall measure of vulnerability</a:t>
            </a:r>
          </a:p>
        </p:txBody>
      </p:sp>
      <p:grpSp>
        <p:nvGrpSpPr>
          <p:cNvPr id="96279" name="Group 23"/>
          <p:cNvGrpSpPr>
            <a:grpSpLocks/>
          </p:cNvGrpSpPr>
          <p:nvPr/>
        </p:nvGrpSpPr>
        <p:grpSpPr bwMode="auto">
          <a:xfrm>
            <a:off x="76200" y="76200"/>
            <a:ext cx="8991600" cy="1258888"/>
            <a:chOff x="48" y="48"/>
            <a:chExt cx="5664" cy="793"/>
          </a:xfrm>
        </p:grpSpPr>
        <p:sp>
          <p:nvSpPr>
            <p:cNvPr id="96274" name="Rectangle 18"/>
            <p:cNvSpPr>
              <a:spLocks noChangeArrowheads="1"/>
            </p:cNvSpPr>
            <p:nvPr/>
          </p:nvSpPr>
          <p:spPr bwMode="ltGray">
            <a:xfrm>
              <a:off x="48" y="48"/>
              <a:ext cx="5664" cy="793"/>
            </a:xfrm>
            <a:prstGeom prst="rect">
              <a:avLst/>
            </a:prstGeom>
            <a:solidFill>
              <a:schemeClr val="tx1"/>
            </a:solidFill>
            <a:ln w="9525">
              <a:noFill/>
              <a:miter lim="800000"/>
              <a:headEnd/>
              <a:tailEnd/>
            </a:ln>
            <a:effectLst/>
          </p:spPr>
          <p:txBody>
            <a:bodyPr wrap="none" anchor="ctr">
              <a:prstTxWarp prst="textNoShape">
                <a:avLst/>
              </a:prstTxWarp>
            </a:bodyPr>
            <a:lstStyle/>
            <a:p>
              <a:pPr algn="ctr" eaLnBrk="0" hangingPunct="0">
                <a:spcBef>
                  <a:spcPct val="0"/>
                </a:spcBef>
              </a:pPr>
              <a:endParaRPr lang="en-US" sz="2400">
                <a:solidFill>
                  <a:srgbClr val="8D010F"/>
                </a:solidFill>
                <a:latin typeface="Times" charset="0"/>
              </a:endParaRPr>
            </a:p>
          </p:txBody>
        </p:sp>
        <p:pic>
          <p:nvPicPr>
            <p:cNvPr id="96275" name="Picture 19" descr="LeedsUniWhite"/>
            <p:cNvPicPr>
              <a:picLocks noChangeAspect="1" noChangeArrowheads="1"/>
            </p:cNvPicPr>
            <p:nvPr/>
          </p:nvPicPr>
          <p:blipFill>
            <a:blip r:embed="rId3"/>
            <a:srcRect/>
            <a:stretch>
              <a:fillRect/>
            </a:stretch>
          </p:blipFill>
          <p:spPr bwMode="auto">
            <a:xfrm>
              <a:off x="4102" y="278"/>
              <a:ext cx="1433" cy="408"/>
            </a:xfrm>
            <a:prstGeom prst="rect">
              <a:avLst/>
            </a:prstGeom>
            <a:noFill/>
          </p:spPr>
        </p:pic>
      </p:grpSp>
      <p:sp>
        <p:nvSpPr>
          <p:cNvPr id="96278" name="Text Box 22"/>
          <p:cNvSpPr txBox="1">
            <a:spLocks noChangeArrowheads="1"/>
          </p:cNvSpPr>
          <p:nvPr/>
        </p:nvSpPr>
        <p:spPr bwMode="ltGray">
          <a:xfrm>
            <a:off x="179512" y="332656"/>
            <a:ext cx="3096344" cy="826219"/>
          </a:xfrm>
          <a:prstGeom prst="rect">
            <a:avLst/>
          </a:prstGeom>
          <a:solidFill>
            <a:schemeClr val="tx1"/>
          </a:solidFill>
          <a:ln w="9525">
            <a:noFill/>
            <a:miter lim="800000"/>
            <a:headEnd/>
            <a:tailEnd/>
          </a:ln>
          <a:effectLst/>
        </p:spPr>
        <p:txBody>
          <a:bodyPr lIns="0" tIns="0" rIns="0" bIns="36000" anchor="b">
            <a:prstTxWarp prst="textNoShape">
              <a:avLst/>
            </a:prstTxWarp>
          </a:bodyPr>
          <a:lstStyle/>
          <a:p>
            <a:pPr eaLnBrk="0" hangingPunct="0">
              <a:spcBef>
                <a:spcPct val="0"/>
              </a:spcBef>
            </a:pPr>
            <a:r>
              <a:rPr lang="en-US" sz="2800" dirty="0" smtClean="0">
                <a:solidFill>
                  <a:schemeClr val="bg1"/>
                </a:solidFill>
              </a:rPr>
              <a:t>Geospatial Methods: Buildings</a:t>
            </a:r>
            <a:endParaRPr lang="en-US" sz="1400" dirty="0">
              <a:solidFill>
                <a:schemeClr val="bg1"/>
              </a:solidFill>
            </a:endParaRPr>
          </a:p>
        </p:txBody>
      </p:sp>
      <p:pic>
        <p:nvPicPr>
          <p:cNvPr id="7" name="Picture 6" descr="logo_fu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5856" y="76200"/>
            <a:ext cx="5832648" cy="1284640"/>
          </a:xfrm>
          <a:prstGeom prst="rect">
            <a:avLst/>
          </a:prstGeom>
        </p:spPr>
      </p:pic>
    </p:spTree>
    <p:extLst>
      <p:ext uri="{BB962C8B-B14F-4D97-AF65-F5344CB8AC3E}">
        <p14:creationId xmlns:p14="http://schemas.microsoft.com/office/powerpoint/2010/main" val="805836419"/>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University of Leeds Templates-green">
  <a:themeElements>
    <a:clrScheme name="Custom 1">
      <a:dk1>
        <a:srgbClr val="00502F"/>
      </a:dk1>
      <a:lt1>
        <a:srgbClr val="FFFFFF"/>
      </a:lt1>
      <a:dk2>
        <a:srgbClr val="FFFFFF"/>
      </a:dk2>
      <a:lt2>
        <a:srgbClr val="808080"/>
      </a:lt2>
      <a:accent1>
        <a:srgbClr val="00502F"/>
      </a:accent1>
      <a:accent2>
        <a:srgbClr val="C41230"/>
      </a:accent2>
      <a:accent3>
        <a:srgbClr val="FFFFFF"/>
      </a:accent3>
      <a:accent4>
        <a:srgbClr val="004009"/>
      </a:accent4>
      <a:accent5>
        <a:srgbClr val="AAB3AD"/>
      </a:accent5>
      <a:accent6>
        <a:srgbClr val="B10F2A"/>
      </a:accent6>
      <a:hlink>
        <a:srgbClr val="E9E2D3"/>
      </a:hlink>
      <a:folHlink>
        <a:srgbClr val="99CC00"/>
      </a:folHlink>
    </a:clrScheme>
    <a:fontScheme name="basic-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3175" cap="flat" cmpd="sng" algn="ctr">
          <a:solidFill>
            <a:schemeClr val="tx1"/>
          </a:solid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000" b="0" i="0" u="none" strike="noStrike" cap="none" normalizeH="0" baseline="0">
            <a:ln>
              <a:noFill/>
            </a:ln>
            <a:solidFill>
              <a:schemeClr val="tx1"/>
            </a:solidFill>
            <a:effectLst/>
            <a:latin typeface="Arial" charset="0"/>
          </a:defRPr>
        </a:defPPr>
      </a:lstStyle>
    </a:lnDef>
  </a:objectDefaults>
  <a:extraClrSchemeLst>
    <a:extraClrScheme>
      <a:clrScheme name="basic-1 1">
        <a:dk1>
          <a:srgbClr val="000005"/>
        </a:dk1>
        <a:lt1>
          <a:srgbClr val="FFFFFF"/>
        </a:lt1>
        <a:dk2>
          <a:srgbClr val="FFFFFF"/>
        </a:dk2>
        <a:lt2>
          <a:srgbClr val="808080"/>
        </a:lt2>
        <a:accent1>
          <a:srgbClr val="00502F"/>
        </a:accent1>
        <a:accent2>
          <a:srgbClr val="C41230"/>
        </a:accent2>
        <a:accent3>
          <a:srgbClr val="FFFFFF"/>
        </a:accent3>
        <a:accent4>
          <a:srgbClr val="000003"/>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
      <a:clrScheme name="basic-1 2">
        <a:dk1>
          <a:srgbClr val="65BF67"/>
        </a:dk1>
        <a:lt1>
          <a:srgbClr val="FFFFFF"/>
        </a:lt1>
        <a:dk2>
          <a:srgbClr val="FFFFFF"/>
        </a:dk2>
        <a:lt2>
          <a:srgbClr val="808080"/>
        </a:lt2>
        <a:accent1>
          <a:srgbClr val="00502F"/>
        </a:accent1>
        <a:accent2>
          <a:srgbClr val="C41230"/>
        </a:accent2>
        <a:accent3>
          <a:srgbClr val="FFFFFF"/>
        </a:accent3>
        <a:accent4>
          <a:srgbClr val="55A357"/>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
      <a:clrScheme name="basic-1 3">
        <a:dk1>
          <a:srgbClr val="006C12"/>
        </a:dk1>
        <a:lt1>
          <a:srgbClr val="FFFFFF"/>
        </a:lt1>
        <a:dk2>
          <a:srgbClr val="FFFFFF"/>
        </a:dk2>
        <a:lt2>
          <a:srgbClr val="808080"/>
        </a:lt2>
        <a:accent1>
          <a:srgbClr val="00502F"/>
        </a:accent1>
        <a:accent2>
          <a:srgbClr val="C41230"/>
        </a:accent2>
        <a:accent3>
          <a:srgbClr val="FFFFFF"/>
        </a:accent3>
        <a:accent4>
          <a:srgbClr val="005B0E"/>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
      <a:clrScheme name="basic-1 4">
        <a:dk1>
          <a:srgbClr val="004C0D"/>
        </a:dk1>
        <a:lt1>
          <a:srgbClr val="FFFFFF"/>
        </a:lt1>
        <a:dk2>
          <a:srgbClr val="FFFFFF"/>
        </a:dk2>
        <a:lt2>
          <a:srgbClr val="808080"/>
        </a:lt2>
        <a:accent1>
          <a:srgbClr val="00502F"/>
        </a:accent1>
        <a:accent2>
          <a:srgbClr val="C41230"/>
        </a:accent2>
        <a:accent3>
          <a:srgbClr val="FFFFFF"/>
        </a:accent3>
        <a:accent4>
          <a:srgbClr val="004009"/>
        </a:accent4>
        <a:accent5>
          <a:srgbClr val="AAB3AD"/>
        </a:accent5>
        <a:accent6>
          <a:srgbClr val="B10F2A"/>
        </a:accent6>
        <a:hlink>
          <a:srgbClr val="E9E2D3"/>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University of Leeds Templates-green.pot</Template>
  <TotalTime>2473</TotalTime>
  <Words>1574</Words>
  <Application>Microsoft Macintosh PowerPoint</Application>
  <PresentationFormat>On-screen Show (4:3)</PresentationFormat>
  <Paragraphs>210</Paragraphs>
  <Slides>21</Slides>
  <Notes>19</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University of Leeds Templates-green</vt:lpstr>
      <vt:lpstr>GeoCrimeData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Thankyou</vt:lpstr>
    </vt:vector>
  </TitlesOfParts>
  <Company>University of Leeds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contrast colours will help audiences to read text from a distance </dc:title>
  <dc:creator>Nick Malleson</dc:creator>
  <cp:lastModifiedBy>Nick Malleson</cp:lastModifiedBy>
  <cp:revision>94</cp:revision>
  <dcterms:created xsi:type="dcterms:W3CDTF">2010-07-13T12:46:58Z</dcterms:created>
  <dcterms:modified xsi:type="dcterms:W3CDTF">2012-02-28T00:27:13Z</dcterms:modified>
</cp:coreProperties>
</file>