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64" r:id="rId4"/>
    <p:sldId id="265" r:id="rId5"/>
    <p:sldId id="266" r:id="rId6"/>
    <p:sldId id="267" r:id="rId7"/>
    <p:sldId id="257" r:id="rId8"/>
    <p:sldId id="268" r:id="rId9"/>
    <p:sldId id="269" r:id="rId10"/>
    <p:sldId id="270" r:id="rId11"/>
    <p:sldId id="271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8"/>
    <p:restoredTop sz="88256" autoAdjust="0"/>
  </p:normalViewPr>
  <p:slideViewPr>
    <p:cSldViewPr snapToGrid="0" snapToObjects="1">
      <p:cViewPr varScale="1">
        <p:scale>
          <a:sx n="102" d="100"/>
          <a:sy n="102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035D-20A4-0D44-9361-E2F29387BE1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E503A-4C47-9042-A9ED-0302F2EA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we chose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are trying to accomplish</a:t>
            </a:r>
            <a:r>
              <a:rPr lang="en-US" baseline="0" dirty="0" smtClean="0"/>
              <a:t> with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building two sets a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based on we thought be a good set looking at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based on features of importance from 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them through the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Determine which features and model show us the best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6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the website to discuss some of the graphs and data</a:t>
            </a:r>
          </a:p>
          <a:p>
            <a:r>
              <a:rPr lang="en-US" dirty="0" smtClean="0"/>
              <a:t>Look at some of the features we decided to choose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Jupyter</a:t>
            </a:r>
            <a:r>
              <a:rPr lang="en-US" baseline="0" dirty="0" smtClean="0"/>
              <a:t> Notebook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Discuss the decision to use random forest and filling in Nulls with the mean during the cleanup rather than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features</a:t>
            </a:r>
            <a:r>
              <a:rPr lang="en-US" baseline="0" dirty="0" smtClean="0"/>
              <a:t> we chose based on the data and knowledge of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Feature Set chosen by random </a:t>
            </a:r>
            <a:r>
              <a:rPr lang="en-US" baseline="0" dirty="0" err="1" smtClean="0"/>
              <a:t>forrest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Discuss the models we chose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Why we chose these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we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503A-4C47-9042-A9ED-0302F2EAC8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689-2D86-A045-B9EB-D48115FC9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57790-933B-214E-9FA6-7AE8A192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8E1F-C4F2-3B4B-A22D-EC805362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CD02-81A6-BC48-851A-3688952C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33F8-FE21-C945-9767-A4AFDBDE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E4FE-5319-A141-A5A4-CFF9CBCE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9E741-B983-8A4F-A337-637EA3CE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9D1D-8838-3546-A379-BC3A410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D47E-1EDB-B544-B9F0-1F4B1D7F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321-6E2E-164E-9D06-4A9AE207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982D3-4E6D-434B-BD6E-7C353B49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767F-569D-284A-9B7F-FDB8A1AE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9A91-4797-F741-9A13-EC5B398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E253-50E6-824B-92EC-29114706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FDD4-B272-CF4B-82C4-1237C959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7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B6D-9530-C541-8DE4-B6260C67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0972-16FE-D448-8432-C320E8A4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927-0CCE-3546-8736-399F6079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15D3-6807-4C48-A6D3-4EFC30F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7E5A-8C2B-E647-B87F-BDC37033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3EB1-4250-7049-A29D-1E66D1DC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3B3C-EE77-8D47-B782-722D2B36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4AEE-1CCB-9B43-957F-F4ED2219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452F-EF7F-C34E-84B7-012B9083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040D-D615-4C44-BF77-DC4B979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8AC4-8100-054A-B66F-0D810646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799C-58DB-D347-B22E-BEEE2E54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E35A7-B2B0-D94E-A406-865C7356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29543-AB2D-AE4A-B738-3F3F81C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B1B4-6061-2A4D-943B-B5769E24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AA08-D7C8-3240-85AC-7A50D485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34AC-5179-F44D-99F5-4909F05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6154-9985-6540-B6B7-42F949A2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D8463-1E49-D24F-9A69-EA362EAA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26355-4041-A542-86F1-85EADBC4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93D98-FDA9-EF47-AE9D-0E661FC65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36CCA-EBB4-4D44-91EE-EB62ABD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0942E-CDB6-9241-A347-22725A13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9F448-9BFC-644B-87AD-7A32525B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164-5796-D240-B7A9-FE228FE3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2D45A-899C-6A42-8883-5DAF620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1BD01-8F90-414C-8E10-2BA6B282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C2911-D4D9-5043-931E-18190264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20D8-B836-9745-8B76-CBC5165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3A3A2-89A1-C347-882E-1BB5049C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FBD5-91F0-CC45-B39A-D25FE59F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DEFE-BF67-754A-AC8E-0589CCFD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82D8-5AA5-5444-8B24-16521C26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65DB-E118-AD4E-87C4-A7B998B3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D1B2A-2C98-F945-B113-1B07B129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E06-DE34-9C4E-B61A-AD977814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323D-48DB-174F-8D39-BB07E471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98C0-B49A-4A4C-B51D-01CB57BF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39EE-B4C7-3B45-8269-AFF078DE9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17B73-5395-E64D-A292-89EC2198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A0D0-1F7F-D14A-BA2F-03E5BB3B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300B-C76F-9449-848E-F114D1D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4358-1284-8048-ACE6-CF58252D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6FFC0-385B-1F4D-906D-AB1587D2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9BC9-FDC3-8044-855B-BD8BFFC9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7856-AD4F-214C-A697-E9A22C3BD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A9FF-F087-5E4E-8AD9-D0111DCFFBD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6727-3248-DC4D-A44B-767BB6A18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B0C3-C4C2-AD4F-A51E-1D5D2562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E8B5-782F-0849-A75F-B43780D40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mdabbert/ultimate-ufc-data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A909103D-C3F9-FF43-820A-5BAA8C95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DFDCE-652D-654A-AAFC-0DB2A45F3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FFFF"/>
                </a:solidFill>
                <a:latin typeface="Sternbach" panose="02000500000000000000" pitchFamily="2" charset="0"/>
              </a:rPr>
              <a:t>UFC Fight Club</a:t>
            </a:r>
            <a:endParaRPr lang="en-US" sz="8000" dirty="0">
              <a:solidFill>
                <a:srgbClr val="FFFFFF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4FE7-D0C1-3547-8246-0FEF0E4F2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ternbach" panose="02000500000000000000" pitchFamily="2" charset="0"/>
              </a:rPr>
              <a:t>Winning Predictions</a:t>
            </a:r>
            <a:endParaRPr lang="en-US" sz="4000" dirty="0">
              <a:solidFill>
                <a:srgbClr val="FF0000"/>
              </a:solidFill>
              <a:latin typeface="Sternbach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1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742950" y="147213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Feature Sets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8667"/>
              </p:ext>
            </p:extLst>
          </p:nvPr>
        </p:nvGraphicFramePr>
        <p:xfrm>
          <a:off x="1409896" y="2516956"/>
          <a:ext cx="9181707" cy="40235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60569">
                  <a:extLst>
                    <a:ext uri="{9D8B030D-6E8A-4147-A177-3AD203B41FA5}">
                      <a16:colId xmlns:a16="http://schemas.microsoft.com/office/drawing/2014/main" val="3205323068"/>
                    </a:ext>
                  </a:extLst>
                </a:gridCol>
                <a:gridCol w="3060569">
                  <a:extLst>
                    <a:ext uri="{9D8B030D-6E8A-4147-A177-3AD203B41FA5}">
                      <a16:colId xmlns:a16="http://schemas.microsoft.com/office/drawing/2014/main" val="3232417134"/>
                    </a:ext>
                  </a:extLst>
                </a:gridCol>
                <a:gridCol w="3060569">
                  <a:extLst>
                    <a:ext uri="{9D8B030D-6E8A-4147-A177-3AD203B41FA5}">
                      <a16:colId xmlns:a16="http://schemas.microsoft.com/office/drawing/2014/main" val="1346230329"/>
                    </a:ext>
                  </a:extLst>
                </a:gridCol>
              </a:tblGrid>
              <a:tr h="2576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Feature Set Chosen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32407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Fighter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– 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Reach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Takedowns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Landed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766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Fighter -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Significant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Strikes Attempted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Takedowns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Landed – B 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0923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– 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Significant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Strikes Attempted – B 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Total Strikes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Attempted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39295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Age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Significant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Strike Difference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Total Strikes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Attempted – B 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29365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Age Difference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Submissions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Attempted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Knockdowns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0543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Height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- 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Submissions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Attempted – B 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Knockdowns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– B 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39895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Height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- B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Submission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Difference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Average Significant Strikes Landed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61928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Height Difference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Takedowns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Attempted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Average Significant Strikes Landed – B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76828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Reach - R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Takedowns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Attempted – B 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Average Takedowns Landed – R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00003"/>
                  </a:ext>
                </a:extLst>
              </a:tr>
              <a:tr h="65551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Reach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– 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Average Takedowns Landed –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0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2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742950" y="147213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Feature Sets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15342"/>
              </p:ext>
            </p:extLst>
          </p:nvPr>
        </p:nvGraphicFramePr>
        <p:xfrm>
          <a:off x="1013970" y="2238531"/>
          <a:ext cx="10373610" cy="443057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57870">
                  <a:extLst>
                    <a:ext uri="{9D8B030D-6E8A-4147-A177-3AD203B41FA5}">
                      <a16:colId xmlns:a16="http://schemas.microsoft.com/office/drawing/2014/main" val="3205323068"/>
                    </a:ext>
                  </a:extLst>
                </a:gridCol>
                <a:gridCol w="3457870">
                  <a:extLst>
                    <a:ext uri="{9D8B030D-6E8A-4147-A177-3AD203B41FA5}">
                      <a16:colId xmlns:a16="http://schemas.microsoft.com/office/drawing/2014/main" val="3232417134"/>
                    </a:ext>
                  </a:extLst>
                </a:gridCol>
                <a:gridCol w="3457870">
                  <a:extLst>
                    <a:ext uri="{9D8B030D-6E8A-4147-A177-3AD203B41FA5}">
                      <a16:colId xmlns:a16="http://schemas.microsoft.com/office/drawing/2014/main" val="1346230329"/>
                    </a:ext>
                  </a:extLst>
                </a:gridCol>
              </a:tblGrid>
              <a:tr h="27196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Feature Set Random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Forest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32407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Credit Winning Bet - 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Pass – R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Takedowns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Percentage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B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766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Credit Winning Bet - B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Pass – B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Takedowns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Percentage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R 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0923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Odds of Winning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Fighter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Takedowns Landed 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39295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Odds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of Winning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Fighter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B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Takedowns Landed – B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29365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Knockdowns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Significant Strikes Landed 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0543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Knockdowns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B 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Total Strikes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Attempted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Significant Strikes Landed – B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39895"/>
                  </a:ext>
                </a:extLst>
              </a:tr>
              <a:tr h="3659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Total Strikes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Landed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Total Strikes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Attempted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B 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Takedown Difference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61928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Total Strikes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Landed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B 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Significant Strikes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Percentage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76828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Significant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Strikes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Percentage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– R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Average Significant Strikes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Percentage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– B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Age - 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00003"/>
                  </a:ext>
                </a:extLst>
              </a:tr>
              <a:tr h="36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Significant Strikes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Percentage –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B 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Significant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Strike Difference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Age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08701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Takedowns Landed – B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Reach Difference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Total Round Difference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578965"/>
                  </a:ext>
                </a:extLst>
              </a:tr>
              <a:tr h="624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Significant Strikes Attempted – R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Significant Strikes Attempted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4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65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ternbach" panose="02000500000000000000" pitchFamily="2" charset="0"/>
              </a:rPr>
              <a:t>Model Review</a:t>
            </a:r>
            <a:endParaRPr lang="en-US" b="1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287" y="3219450"/>
            <a:ext cx="6067425" cy="847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49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BBD6-800E-DE41-8FBF-BED2749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Preprocessing, Modelling, Evaluation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33B745-DADF-3040-B21E-136417917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84610"/>
              </p:ext>
            </p:extLst>
          </p:nvPr>
        </p:nvGraphicFramePr>
        <p:xfrm>
          <a:off x="838200" y="1825625"/>
          <a:ext cx="1099794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6">
                  <a:extLst>
                    <a:ext uri="{9D8B030D-6E8A-4147-A177-3AD203B41FA5}">
                      <a16:colId xmlns:a16="http://schemas.microsoft.com/office/drawing/2014/main" val="978186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04506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731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44520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407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9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0.77</a:t>
                      </a:r>
                    </a:p>
                    <a:p>
                      <a:r>
                        <a:rPr lang="en-US" dirty="0"/>
                        <a:t>Red: 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0.64</a:t>
                      </a:r>
                    </a:p>
                    <a:p>
                      <a:r>
                        <a:rPr lang="en-US" dirty="0"/>
                        <a:t>Red: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0.70</a:t>
                      </a:r>
                    </a:p>
                    <a:p>
                      <a:r>
                        <a:rPr lang="en-US" dirty="0"/>
                        <a:t>Red: 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0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0.56</a:t>
                      </a:r>
                    </a:p>
                    <a:p>
                      <a:r>
                        <a:rPr lang="en-US" dirty="0"/>
                        <a:t>Red: 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0.49</a:t>
                      </a:r>
                    </a:p>
                    <a:p>
                      <a:r>
                        <a:rPr lang="en-US" dirty="0"/>
                        <a:t>Red: 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0.52</a:t>
                      </a:r>
                    </a:p>
                    <a:p>
                      <a:r>
                        <a:rPr lang="en-US" dirty="0"/>
                        <a:t>Red: 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0.75</a:t>
                      </a:r>
                    </a:p>
                    <a:p>
                      <a:r>
                        <a:rPr lang="en-US" dirty="0"/>
                        <a:t>Red: 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0.67</a:t>
                      </a:r>
                    </a:p>
                    <a:p>
                      <a:r>
                        <a:rPr lang="en-US" dirty="0"/>
                        <a:t>Red: 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0.70</a:t>
                      </a:r>
                    </a:p>
                    <a:p>
                      <a:r>
                        <a:rPr lang="en-US" dirty="0"/>
                        <a:t>Red: 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0.81</a:t>
                      </a:r>
                    </a:p>
                    <a:p>
                      <a:r>
                        <a:rPr lang="en-US" dirty="0"/>
                        <a:t>Red: 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0.61</a:t>
                      </a:r>
                    </a:p>
                    <a:p>
                      <a:r>
                        <a:rPr lang="en-US" dirty="0"/>
                        <a:t>Red: 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0.69 </a:t>
                      </a:r>
                    </a:p>
                    <a:p>
                      <a:r>
                        <a:rPr lang="en-US" dirty="0"/>
                        <a:t>Red: 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8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0.54</a:t>
                      </a:r>
                    </a:p>
                    <a:p>
                      <a:r>
                        <a:rPr lang="en-US" dirty="0"/>
                        <a:t>Red: 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0.37</a:t>
                      </a:r>
                    </a:p>
                    <a:p>
                      <a:r>
                        <a:rPr lang="en-US" dirty="0"/>
                        <a:t>Red: 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 0.44</a:t>
                      </a:r>
                    </a:p>
                    <a:p>
                      <a:r>
                        <a:rPr lang="en-US" dirty="0"/>
                        <a:t>Red: 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</a:t>
                      </a:r>
                    </a:p>
                    <a:p>
                      <a:r>
                        <a:rPr lang="en-US" dirty="0"/>
                        <a:t>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</a:t>
                      </a:r>
                    </a:p>
                    <a:p>
                      <a:r>
                        <a:rPr lang="en-US" dirty="0"/>
                        <a:t>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Blue:</a:t>
                      </a:r>
                    </a:p>
                    <a:p>
                      <a:r>
                        <a:rPr lang="en-US" dirty="0"/>
                        <a:t>Red: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6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Project Team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2249"/>
            <a:ext cx="10515600" cy="34147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Christina Hawkins</a:t>
            </a:r>
          </a:p>
          <a:p>
            <a:pPr marL="0" indent="0" algn="ctr">
              <a:buNone/>
            </a:pPr>
            <a:r>
              <a:rPr lang="sv-SE" dirty="0">
                <a:solidFill>
                  <a:schemeClr val="bg1"/>
                </a:solidFill>
              </a:rPr>
              <a:t>Jordan Gilmartin</a:t>
            </a:r>
          </a:p>
          <a:p>
            <a:pPr marL="0" indent="0" algn="ctr">
              <a:buNone/>
            </a:pPr>
            <a:r>
              <a:rPr lang="sv-SE" dirty="0">
                <a:solidFill>
                  <a:schemeClr val="bg1"/>
                </a:solidFill>
              </a:rPr>
              <a:t>Lynell Robinson</a:t>
            </a:r>
          </a:p>
          <a:p>
            <a:pPr marL="0" indent="0" algn="ctr">
              <a:buNone/>
            </a:pPr>
            <a:r>
              <a:rPr lang="sv-SE" dirty="0">
                <a:solidFill>
                  <a:schemeClr val="bg1"/>
                </a:solidFill>
              </a:rPr>
              <a:t>Min Xie</a:t>
            </a:r>
          </a:p>
          <a:p>
            <a:pPr marL="0" indent="0" algn="ctr">
              <a:buNone/>
            </a:pPr>
            <a:r>
              <a:rPr lang="sv-SE" dirty="0">
                <a:solidFill>
                  <a:schemeClr val="bg1"/>
                </a:solidFill>
              </a:rPr>
              <a:t>Nick Mangarella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Introduction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525" y="2638424"/>
            <a:ext cx="6067425" cy="34147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One field of industry that is expanding in predictive accuracy is sports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This is due </a:t>
            </a:r>
            <a:r>
              <a:rPr lang="en-US" dirty="0">
                <a:solidFill>
                  <a:schemeClr val="bg1"/>
                </a:solidFill>
              </a:rPr>
              <a:t>to the large monetary amounts involved in </a:t>
            </a:r>
            <a:r>
              <a:rPr lang="en-US" dirty="0" smtClean="0">
                <a:solidFill>
                  <a:schemeClr val="bg1"/>
                </a:solidFill>
              </a:rPr>
              <a:t>betting</a:t>
            </a:r>
          </a:p>
        </p:txBody>
      </p:sp>
    </p:spTree>
    <p:extLst>
      <p:ext uri="{BB962C8B-B14F-4D97-AF65-F5344CB8AC3E}">
        <p14:creationId xmlns:p14="http://schemas.microsoft.com/office/powerpoint/2010/main" val="5210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Dataset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850" y="2538413"/>
            <a:ext cx="6067425" cy="373379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Mixed Martial Arts (MMA) is growing in popularity, particularly in the area of betting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We chose the Ultimate Fighting Championship (UFC) as it is the most popular of MMA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Kaggle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r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www.kaggle.com/mdabbert/ultimate-ufc-dataset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Goal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525" y="2638424"/>
            <a:ext cx="6067425" cy="34147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Based on a set of features, determine which fighter will win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Red or Blue</a:t>
            </a:r>
          </a:p>
        </p:txBody>
      </p:sp>
    </p:spTree>
    <p:extLst>
      <p:ext uri="{BB962C8B-B14F-4D97-AF65-F5344CB8AC3E}">
        <p14:creationId xmlns:p14="http://schemas.microsoft.com/office/powerpoint/2010/main" val="10332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Method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538413"/>
            <a:ext cx="6067425" cy="3733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of the historical data </a:t>
            </a:r>
            <a:r>
              <a:rPr lang="en-US" dirty="0">
                <a:solidFill>
                  <a:schemeClr val="bg1"/>
                </a:solidFill>
              </a:rPr>
              <a:t>we </a:t>
            </a:r>
            <a:r>
              <a:rPr lang="en-US" dirty="0" smtClean="0">
                <a:solidFill>
                  <a:schemeClr val="bg1"/>
                </a:solidFill>
              </a:rPr>
              <a:t>determined to Supervised </a:t>
            </a:r>
            <a:r>
              <a:rPr lang="en-US" dirty="0">
                <a:solidFill>
                  <a:schemeClr val="bg1"/>
                </a:solidFill>
              </a:rPr>
              <a:t>Machine </a:t>
            </a:r>
            <a:r>
              <a:rPr lang="en-US" dirty="0" smtClean="0">
                <a:solidFill>
                  <a:schemeClr val="bg1"/>
                </a:solidFill>
              </a:rPr>
              <a:t>Learning Models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Take two sets of 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Run same models on each Feature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Chose the best Feature Set and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080FF3-7C31-C747-A238-AA624C651510}"/>
              </a:ext>
            </a:extLst>
          </p:cNvPr>
          <p:cNvSpPr/>
          <p:nvPr/>
        </p:nvSpPr>
        <p:spPr>
          <a:xfrm>
            <a:off x="1535442" y="2474652"/>
            <a:ext cx="2177266" cy="5116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CB063A-36CC-6C46-8178-1B5EFA8CB342}"/>
              </a:ext>
            </a:extLst>
          </p:cNvPr>
          <p:cNvSpPr/>
          <p:nvPr/>
        </p:nvSpPr>
        <p:spPr>
          <a:xfrm>
            <a:off x="1535442" y="3460646"/>
            <a:ext cx="2177266" cy="5116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54C05A-DE86-1E4D-BEE4-253094B1C063}"/>
              </a:ext>
            </a:extLst>
          </p:cNvPr>
          <p:cNvSpPr/>
          <p:nvPr/>
        </p:nvSpPr>
        <p:spPr>
          <a:xfrm>
            <a:off x="1342480" y="4484679"/>
            <a:ext cx="2593051" cy="18434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cleaning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&amp; Feature Extraction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marL="182880" indent="-27432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Player related features</a:t>
            </a:r>
          </a:p>
          <a:p>
            <a:pPr lvl="1" indent="-18288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height, weight, reach, age… </a:t>
            </a:r>
          </a:p>
          <a:p>
            <a:pPr lvl="1" indent="-18288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82880" indent="-27432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External features</a:t>
            </a:r>
          </a:p>
          <a:p>
            <a:pPr lvl="1" indent="-18288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date, location…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F4AD2FC-FFC4-9B44-AC3A-F05B1F1B4F20}"/>
              </a:ext>
            </a:extLst>
          </p:cNvPr>
          <p:cNvSpPr/>
          <p:nvPr/>
        </p:nvSpPr>
        <p:spPr>
          <a:xfrm>
            <a:off x="5152783" y="4547348"/>
            <a:ext cx="2121130" cy="1694659"/>
          </a:xfrm>
          <a:prstGeom prst="ca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Preprocessing</a:t>
            </a:r>
          </a:p>
          <a:p>
            <a:pPr marL="274320"/>
            <a:endParaRPr lang="en-US" sz="1400" dirty="0">
              <a:solidFill>
                <a:schemeClr val="tx1"/>
              </a:solidFill>
            </a:endParaRP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label encoding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scaling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9F6790A-7AEA-F243-8C60-01A6FB468FD1}"/>
              </a:ext>
            </a:extLst>
          </p:cNvPr>
          <p:cNvSpPr/>
          <p:nvPr/>
        </p:nvSpPr>
        <p:spPr>
          <a:xfrm>
            <a:off x="8256787" y="4429436"/>
            <a:ext cx="2840397" cy="1843428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Modelling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K-Nearest Neighbors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Random Forests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Support Vector Machines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Neural Networks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74330C-4C53-5244-98D3-24C98C531108}"/>
              </a:ext>
            </a:extLst>
          </p:cNvPr>
          <p:cNvSpPr/>
          <p:nvPr/>
        </p:nvSpPr>
        <p:spPr>
          <a:xfrm>
            <a:off x="8446986" y="2216687"/>
            <a:ext cx="2177266" cy="1502724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Model Evaluation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560070" indent="-285750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  <a:p>
            <a:pPr marL="560070" indent="-285750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Precision</a:t>
            </a:r>
          </a:p>
          <a:p>
            <a:pPr marL="560070" indent="-285750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Recall</a:t>
            </a:r>
          </a:p>
          <a:p>
            <a:pPr marL="560070" indent="-285750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F1 score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1EDB7D0-B2DE-9245-8F3B-F51E6D5E2F6F}"/>
              </a:ext>
            </a:extLst>
          </p:cNvPr>
          <p:cNvSpPr/>
          <p:nvPr/>
        </p:nvSpPr>
        <p:spPr>
          <a:xfrm>
            <a:off x="4705349" y="2248648"/>
            <a:ext cx="2866391" cy="1426853"/>
          </a:xfrm>
          <a:prstGeom prst="diamond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the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BEST</a:t>
            </a:r>
            <a:r>
              <a:rPr lang="en-US" sz="1600" dirty="0">
                <a:solidFill>
                  <a:schemeClr val="tx1"/>
                </a:solidFill>
              </a:rPr>
              <a:t> performing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DE77BC-82A8-3049-A82B-4BF02380143E}"/>
              </a:ext>
            </a:extLst>
          </p:cNvPr>
          <p:cNvCxnSpPr>
            <a:cxnSpLocks/>
          </p:cNvCxnSpPr>
          <p:nvPr/>
        </p:nvCxnSpPr>
        <p:spPr>
          <a:xfrm>
            <a:off x="2624075" y="3024390"/>
            <a:ext cx="0" cy="436256"/>
          </a:xfrm>
          <a:prstGeom prst="straightConnector1">
            <a:avLst/>
          </a:prstGeom>
          <a:ln w="15875">
            <a:solidFill>
              <a:schemeClr val="accent6">
                <a:lumMod val="20000"/>
                <a:lumOff val="80000"/>
              </a:schemeClr>
            </a:solidFill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697871-B50B-1D44-973C-35091084B8F7}"/>
              </a:ext>
            </a:extLst>
          </p:cNvPr>
          <p:cNvCxnSpPr>
            <a:cxnSpLocks/>
          </p:cNvCxnSpPr>
          <p:nvPr/>
        </p:nvCxnSpPr>
        <p:spPr>
          <a:xfrm>
            <a:off x="2624075" y="4048423"/>
            <a:ext cx="0" cy="436256"/>
          </a:xfrm>
          <a:prstGeom prst="straightConnector1">
            <a:avLst/>
          </a:prstGeom>
          <a:ln w="15875">
            <a:solidFill>
              <a:schemeClr val="accent6">
                <a:lumMod val="20000"/>
                <a:lumOff val="80000"/>
              </a:schemeClr>
            </a:solidFill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7E56C-9B56-7A47-B969-E8D2BB95FB35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3935531" y="5394678"/>
            <a:ext cx="1217252" cy="11715"/>
          </a:xfrm>
          <a:prstGeom prst="straightConnector1">
            <a:avLst/>
          </a:prstGeom>
          <a:ln w="15875">
            <a:solidFill>
              <a:schemeClr val="accent6">
                <a:lumMod val="20000"/>
                <a:lumOff val="80000"/>
              </a:schemeClr>
            </a:solidFill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24908B-10EF-6D42-8B72-524BAD97F056}"/>
              </a:ext>
            </a:extLst>
          </p:cNvPr>
          <p:cNvCxnSpPr/>
          <p:nvPr/>
        </p:nvCxnSpPr>
        <p:spPr>
          <a:xfrm>
            <a:off x="7273912" y="5215960"/>
            <a:ext cx="982876" cy="1"/>
          </a:xfrm>
          <a:prstGeom prst="straightConnector1">
            <a:avLst/>
          </a:prstGeom>
          <a:ln w="15875">
            <a:solidFill>
              <a:schemeClr val="accent6">
                <a:lumMod val="20000"/>
                <a:lumOff val="80000"/>
              </a:schemeClr>
            </a:solidFill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D98599-7CF7-754B-B9A6-890AF5E2CA7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7571740" y="2962075"/>
            <a:ext cx="875246" cy="5974"/>
          </a:xfrm>
          <a:prstGeom prst="straightConnector1">
            <a:avLst/>
          </a:prstGeom>
          <a:ln w="15875">
            <a:solidFill>
              <a:schemeClr val="accent6">
                <a:lumMod val="20000"/>
                <a:lumOff val="80000"/>
              </a:schemeClr>
            </a:solidFill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24908B-10EF-6D42-8B72-524BAD97F056}"/>
              </a:ext>
            </a:extLst>
          </p:cNvPr>
          <p:cNvCxnSpPr>
            <a:endCxn id="13" idx="2"/>
          </p:cNvCxnSpPr>
          <p:nvPr/>
        </p:nvCxnSpPr>
        <p:spPr>
          <a:xfrm flipV="1">
            <a:off x="9535619" y="3719411"/>
            <a:ext cx="0" cy="643039"/>
          </a:xfrm>
          <a:prstGeom prst="straightConnector1">
            <a:avLst/>
          </a:prstGeom>
          <a:ln w="15875">
            <a:solidFill>
              <a:schemeClr val="accent6">
                <a:lumMod val="20000"/>
                <a:lumOff val="80000"/>
              </a:schemeClr>
            </a:solidFill>
            <a:tailEnd type="triangle" w="med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742950" y="147213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Approach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65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Exploratory</a:t>
            </a:r>
            <a:b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Sternbach" panose="02000500000000000000" pitchFamily="2" charset="0"/>
              </a:rPr>
              <a:t>Data Analysis</a:t>
            </a:r>
            <a:endParaRPr lang="en-US" sz="4800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287" y="3219450"/>
            <a:ext cx="6067425" cy="8477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Link to website</a:t>
            </a:r>
          </a:p>
        </p:txBody>
      </p:sp>
    </p:spTree>
    <p:extLst>
      <p:ext uri="{BB962C8B-B14F-4D97-AF65-F5344CB8AC3E}">
        <p14:creationId xmlns:p14="http://schemas.microsoft.com/office/powerpoint/2010/main" val="18891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65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ternbach" panose="02000500000000000000" pitchFamily="2" charset="0"/>
              </a:rPr>
              <a:t>Data </a:t>
            </a:r>
            <a:r>
              <a:rPr lang="en-US" b="1" dirty="0" smtClean="0">
                <a:solidFill>
                  <a:schemeClr val="bg1"/>
                </a:solidFill>
                <a:latin typeface="Sternbach" panose="02000500000000000000" pitchFamily="2" charset="0"/>
              </a:rPr>
              <a:t>Cleaning </a:t>
            </a:r>
            <a:r>
              <a:rPr lang="en-US" b="1" dirty="0">
                <a:solidFill>
                  <a:schemeClr val="bg1"/>
                </a:solidFill>
                <a:latin typeface="Sternbach" panose="02000500000000000000" pitchFamily="2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Sternbach" panose="02000500000000000000" pitchFamily="2" charset="0"/>
              </a:rPr>
            </a:br>
            <a:r>
              <a:rPr lang="en-US" b="1" dirty="0">
                <a:solidFill>
                  <a:schemeClr val="bg1"/>
                </a:solidFill>
                <a:latin typeface="Sternbach" panose="02000500000000000000" pitchFamily="2" charset="0"/>
              </a:rPr>
              <a:t>&amp; Feature Extraction</a:t>
            </a:r>
            <a:endParaRPr lang="en-US" b="1" dirty="0">
              <a:solidFill>
                <a:schemeClr val="bg1"/>
              </a:solidFill>
              <a:latin typeface="Sternbach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287" y="3219450"/>
            <a:ext cx="6067425" cy="847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6227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744</Words>
  <Application>Microsoft Office PowerPoint</Application>
  <PresentationFormat>Widescreen</PresentationFormat>
  <Paragraphs>209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Sternbach</vt:lpstr>
      <vt:lpstr>Wingdings</vt:lpstr>
      <vt:lpstr>Office Theme</vt:lpstr>
      <vt:lpstr>UFC Fight Club</vt:lpstr>
      <vt:lpstr>Project Team</vt:lpstr>
      <vt:lpstr>Introduction</vt:lpstr>
      <vt:lpstr>Dataset</vt:lpstr>
      <vt:lpstr>Goal</vt:lpstr>
      <vt:lpstr>Method</vt:lpstr>
      <vt:lpstr>PowerPoint Presentation</vt:lpstr>
      <vt:lpstr>Exploratory Data Analysis</vt:lpstr>
      <vt:lpstr>Data Cleaning  &amp; Feature Extraction</vt:lpstr>
      <vt:lpstr>PowerPoint Presentation</vt:lpstr>
      <vt:lpstr>PowerPoint Presentation</vt:lpstr>
      <vt:lpstr>Model Review</vt:lpstr>
      <vt:lpstr>Preprocessing, Modelling,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Min</dc:creator>
  <cp:lastModifiedBy>Lynell Robinson</cp:lastModifiedBy>
  <cp:revision>31</cp:revision>
  <dcterms:created xsi:type="dcterms:W3CDTF">2021-04-24T14:10:41Z</dcterms:created>
  <dcterms:modified xsi:type="dcterms:W3CDTF">2021-04-25T03:14:45Z</dcterms:modified>
</cp:coreProperties>
</file>