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3" r:id="rId14"/>
    <p:sldId id="274" r:id="rId15"/>
    <p:sldId id="277" r:id="rId16"/>
    <p:sldId id="278" r:id="rId17"/>
    <p:sldId id="279" r:id="rId18"/>
    <p:sldId id="280" r:id="rId19"/>
    <p:sldId id="28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8"/>
    <p:restoredTop sz="89070" autoAdjust="0"/>
  </p:normalViewPr>
  <p:slideViewPr>
    <p:cSldViewPr snapToGrid="0" snapToObjects="1">
      <p:cViewPr varScale="1">
        <p:scale>
          <a:sx n="100" d="100"/>
          <a:sy n="100" d="100"/>
        </p:scale>
        <p:origin x="78"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Christina</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a:t>
            </a:fld>
            <a:endParaRPr lang="en-US"/>
          </a:p>
        </p:txBody>
      </p:sp>
    </p:spTree>
    <p:extLst>
      <p:ext uri="{BB962C8B-B14F-4D97-AF65-F5344CB8AC3E}">
        <p14:creationId xmlns:p14="http://schemas.microsoft.com/office/powerpoint/2010/main" val="112179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Min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There are four ways to check if the predictions are right or wrong:</a:t>
            </a:r>
          </a:p>
          <a:p>
            <a:pPr fontAlgn="base"/>
            <a:r>
              <a:rPr lang="en-US" sz="1200" b="1" i="0" kern="1200" dirty="0" smtClean="0">
                <a:solidFill>
                  <a:schemeClr val="tx1"/>
                </a:solidFill>
                <a:effectLst/>
                <a:latin typeface="+mn-lt"/>
                <a:ea typeface="+mn-ea"/>
                <a:cs typeface="+mn-cs"/>
              </a:rPr>
              <a:t>TN / True Negative: </a:t>
            </a:r>
            <a:r>
              <a:rPr lang="en-US" sz="1200" b="0" i="0" kern="1200" dirty="0" smtClean="0">
                <a:solidFill>
                  <a:schemeClr val="tx1"/>
                </a:solidFill>
                <a:effectLst/>
                <a:latin typeface="+mn-lt"/>
                <a:ea typeface="+mn-ea"/>
                <a:cs typeface="+mn-cs"/>
              </a:rPr>
              <a:t>when a case was negative and predicted negative</a:t>
            </a:r>
          </a:p>
          <a:p>
            <a:pPr fontAlgn="base"/>
            <a:r>
              <a:rPr lang="en-US" sz="1200" b="1" i="0" kern="1200" dirty="0" smtClean="0">
                <a:solidFill>
                  <a:schemeClr val="tx1"/>
                </a:solidFill>
                <a:effectLst/>
                <a:latin typeface="+mn-lt"/>
                <a:ea typeface="+mn-ea"/>
                <a:cs typeface="+mn-cs"/>
              </a:rPr>
              <a:t>TP / True Positive: </a:t>
            </a:r>
            <a:r>
              <a:rPr lang="en-US" sz="1200" b="0" i="0" kern="1200" dirty="0" smtClean="0">
                <a:solidFill>
                  <a:schemeClr val="tx1"/>
                </a:solidFill>
                <a:effectLst/>
                <a:latin typeface="+mn-lt"/>
                <a:ea typeface="+mn-ea"/>
                <a:cs typeface="+mn-cs"/>
              </a:rPr>
              <a:t>when a case was positive and predicted positive</a:t>
            </a:r>
          </a:p>
          <a:p>
            <a:pPr fontAlgn="base"/>
            <a:r>
              <a:rPr lang="en-US" sz="1200" b="1" i="0" kern="1200" dirty="0" smtClean="0">
                <a:solidFill>
                  <a:schemeClr val="tx1"/>
                </a:solidFill>
                <a:effectLst/>
                <a:latin typeface="+mn-lt"/>
                <a:ea typeface="+mn-ea"/>
                <a:cs typeface="+mn-cs"/>
              </a:rPr>
              <a:t>FN / False Negative: </a:t>
            </a:r>
            <a:r>
              <a:rPr lang="en-US" sz="1200" b="0" i="0" kern="1200" dirty="0" smtClean="0">
                <a:solidFill>
                  <a:schemeClr val="tx1"/>
                </a:solidFill>
                <a:effectLst/>
                <a:latin typeface="+mn-lt"/>
                <a:ea typeface="+mn-ea"/>
                <a:cs typeface="+mn-cs"/>
              </a:rPr>
              <a:t>when a case was positive but predicted negative</a:t>
            </a:r>
          </a:p>
          <a:p>
            <a:pPr fontAlgn="base"/>
            <a:r>
              <a:rPr lang="en-US" sz="1200" b="1" i="0" kern="1200" dirty="0" smtClean="0">
                <a:solidFill>
                  <a:schemeClr val="tx1"/>
                </a:solidFill>
                <a:effectLst/>
                <a:latin typeface="+mn-lt"/>
                <a:ea typeface="+mn-ea"/>
                <a:cs typeface="+mn-cs"/>
              </a:rPr>
              <a:t>FP / False Positive: </a:t>
            </a:r>
            <a:r>
              <a:rPr lang="en-US" sz="1200" b="0" i="0" kern="1200" dirty="0" smtClean="0">
                <a:solidFill>
                  <a:schemeClr val="tx1"/>
                </a:solidFill>
                <a:effectLst/>
                <a:latin typeface="+mn-lt"/>
                <a:ea typeface="+mn-ea"/>
                <a:cs typeface="+mn-cs"/>
              </a:rPr>
              <a:t>when a case was negative but predicted positive</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Precision – What percent of your predictions were correct?</a:t>
            </a:r>
          </a:p>
          <a:p>
            <a:pPr fontAlgn="base"/>
            <a:r>
              <a:rPr lang="en-US" sz="1200" b="0" i="0" kern="1200" dirty="0" smtClean="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smtClean="0">
                <a:solidFill>
                  <a:schemeClr val="tx1"/>
                </a:solidFill>
                <a:effectLst/>
                <a:latin typeface="+mn-lt"/>
                <a:ea typeface="+mn-ea"/>
                <a:cs typeface="+mn-cs"/>
              </a:rPr>
              <a:t>TP – True Positives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FP – False Positives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Precision – Accuracy of positive predictions.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Precision = TP/(TP + FP)</a:t>
            </a:r>
          </a:p>
          <a:p>
            <a:endParaRPr lang="en-US" dirty="0" smtClean="0"/>
          </a:p>
          <a:p>
            <a:pPr fontAlgn="base"/>
            <a:r>
              <a:rPr lang="en-US" sz="1200" b="1" i="0" kern="1200" dirty="0" smtClean="0">
                <a:solidFill>
                  <a:schemeClr val="tx1"/>
                </a:solidFill>
                <a:effectLst/>
                <a:latin typeface="+mn-lt"/>
                <a:ea typeface="+mn-ea"/>
                <a:cs typeface="+mn-cs"/>
              </a:rPr>
              <a:t>Recall – What percent of the positive cases did you catch? </a:t>
            </a:r>
          </a:p>
          <a:p>
            <a:pPr fontAlgn="base"/>
            <a:r>
              <a:rPr lang="en-US" sz="1200" b="0" i="0" kern="1200" dirty="0" smtClean="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smtClean="0">
                <a:solidFill>
                  <a:schemeClr val="tx1"/>
                </a:solidFill>
                <a:effectLst/>
                <a:latin typeface="+mn-lt"/>
                <a:ea typeface="+mn-ea"/>
                <a:cs typeface="+mn-cs"/>
              </a:rPr>
              <a:t>FN – False Negatives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Recall: Fraction of positives that were correctly identified.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Recall = TP/(TP+FN)</a:t>
            </a:r>
          </a:p>
          <a:p>
            <a:endParaRPr lang="en-US" dirty="0" smtClean="0"/>
          </a:p>
          <a:p>
            <a:pPr fontAlgn="base"/>
            <a:r>
              <a:rPr lang="en-US" sz="1200" b="1" i="0" kern="1200" dirty="0" smtClean="0">
                <a:solidFill>
                  <a:schemeClr val="tx1"/>
                </a:solidFill>
                <a:effectLst/>
                <a:latin typeface="+mn-lt"/>
                <a:ea typeface="+mn-ea"/>
                <a:cs typeface="+mn-cs"/>
              </a:rPr>
              <a:t>F1 score – What percent of positive predictions were correct? </a:t>
            </a:r>
          </a:p>
          <a:p>
            <a:pPr fontAlgn="base"/>
            <a:r>
              <a:rPr lang="en-US" sz="1200" b="0" i="0" kern="1200" dirty="0" smtClean="0">
                <a:solidFill>
                  <a:schemeClr val="tx1"/>
                </a:solidFill>
                <a:effectLst/>
                <a:latin typeface="+mn-lt"/>
                <a:ea typeface="+mn-ea"/>
                <a:cs typeface="+mn-cs"/>
              </a:rPr>
              <a:t>The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should be used to compare classifier models, not global accuracy.</a:t>
            </a:r>
          </a:p>
          <a:p>
            <a:pPr fontAlgn="base"/>
            <a:r>
              <a:rPr lang="en-US" sz="1200" b="0" i="0" kern="1200" dirty="0" smtClean="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Min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 are four ways to check if the predictions are right or wrong:</a:t>
            </a:r>
          </a:p>
          <a:p>
            <a:pPr fontAlgn="base"/>
            <a:r>
              <a:rPr lang="en-US" sz="1200" b="1" i="0" kern="1200" dirty="0">
                <a:solidFill>
                  <a:schemeClr val="tx1"/>
                </a:solidFill>
                <a:effectLst/>
                <a:latin typeface="+mn-lt"/>
                <a:ea typeface="+mn-ea"/>
                <a:cs typeface="+mn-cs"/>
              </a:rPr>
              <a:t>TN / True Negative: </a:t>
            </a:r>
            <a:r>
              <a:rPr lang="en-US" sz="1200" b="0" i="0" kern="1200" dirty="0">
                <a:solidFill>
                  <a:schemeClr val="tx1"/>
                </a:solidFill>
                <a:effectLst/>
                <a:latin typeface="+mn-lt"/>
                <a:ea typeface="+mn-ea"/>
                <a:cs typeface="+mn-cs"/>
              </a:rPr>
              <a:t>when a case was negative and predicted negative</a:t>
            </a:r>
          </a:p>
          <a:p>
            <a:pPr fontAlgn="base"/>
            <a:r>
              <a:rPr lang="en-US" sz="1200" b="1" i="0" kern="1200" dirty="0">
                <a:solidFill>
                  <a:schemeClr val="tx1"/>
                </a:solidFill>
                <a:effectLst/>
                <a:latin typeface="+mn-lt"/>
                <a:ea typeface="+mn-ea"/>
                <a:cs typeface="+mn-cs"/>
              </a:rPr>
              <a:t>TP / True Positive: </a:t>
            </a:r>
            <a:r>
              <a:rPr lang="en-US" sz="1200" b="0" i="0" kern="1200" dirty="0">
                <a:solidFill>
                  <a:schemeClr val="tx1"/>
                </a:solidFill>
                <a:effectLst/>
                <a:latin typeface="+mn-lt"/>
                <a:ea typeface="+mn-ea"/>
                <a:cs typeface="+mn-cs"/>
              </a:rPr>
              <a:t>when a case was positive and predicted positive</a:t>
            </a:r>
          </a:p>
          <a:p>
            <a:pPr fontAlgn="base"/>
            <a:r>
              <a:rPr lang="en-US" sz="1200" b="1" i="0" kern="1200" dirty="0">
                <a:solidFill>
                  <a:schemeClr val="tx1"/>
                </a:solidFill>
                <a:effectLst/>
                <a:latin typeface="+mn-lt"/>
                <a:ea typeface="+mn-ea"/>
                <a:cs typeface="+mn-cs"/>
              </a:rPr>
              <a:t>FN / False Negative: </a:t>
            </a:r>
            <a:r>
              <a:rPr lang="en-US" sz="1200" b="0" i="0" kern="1200" dirty="0">
                <a:solidFill>
                  <a:schemeClr val="tx1"/>
                </a:solidFill>
                <a:effectLst/>
                <a:latin typeface="+mn-lt"/>
                <a:ea typeface="+mn-ea"/>
                <a:cs typeface="+mn-cs"/>
              </a:rPr>
              <a:t>when a case was positive but predicted negative</a:t>
            </a:r>
          </a:p>
          <a:p>
            <a:pPr fontAlgn="base"/>
            <a:r>
              <a:rPr lang="en-US" sz="1200" b="1" i="0" kern="1200" dirty="0">
                <a:solidFill>
                  <a:schemeClr val="tx1"/>
                </a:solidFill>
                <a:effectLst/>
                <a:latin typeface="+mn-lt"/>
                <a:ea typeface="+mn-ea"/>
                <a:cs typeface="+mn-cs"/>
              </a:rPr>
              <a:t>FP / False Positive: </a:t>
            </a:r>
            <a:r>
              <a:rPr lang="en-US" sz="1200" b="0" i="0" kern="1200" dirty="0">
                <a:solidFill>
                  <a:schemeClr val="tx1"/>
                </a:solidFill>
                <a:effectLst/>
                <a:latin typeface="+mn-lt"/>
                <a:ea typeface="+mn-ea"/>
                <a:cs typeface="+mn-cs"/>
              </a:rPr>
              <a:t>when a case was negative but predicted positive</a:t>
            </a:r>
          </a:p>
          <a:p>
            <a:endParaRPr lang="en-US" dirty="0"/>
          </a:p>
          <a:p>
            <a:endParaRPr lang="en-US" dirty="0"/>
          </a:p>
          <a:p>
            <a:pPr fontAlgn="base"/>
            <a:r>
              <a:rPr lang="en-US" sz="1200" b="1" i="0" kern="1200" dirty="0">
                <a:solidFill>
                  <a:schemeClr val="tx1"/>
                </a:solidFill>
                <a:effectLst/>
                <a:latin typeface="+mn-lt"/>
                <a:ea typeface="+mn-ea"/>
                <a:cs typeface="+mn-cs"/>
              </a:rPr>
              <a:t>Precision – What percent of your predictions were correct?</a:t>
            </a:r>
          </a:p>
          <a:p>
            <a:pPr fontAlgn="base"/>
            <a:r>
              <a:rPr lang="en-US" sz="1200" b="0" i="0" kern="1200" dirty="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a:solidFill>
                  <a:schemeClr val="tx1"/>
                </a:solidFill>
                <a:effectLst/>
                <a:latin typeface="+mn-lt"/>
                <a:ea typeface="+mn-ea"/>
                <a:cs typeface="+mn-cs"/>
              </a:rPr>
              <a:t>TP – True Positives</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FP – False Positives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Precision – Accuracy of positive predictions.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Precision = TP/(TP + FP)</a:t>
            </a:r>
          </a:p>
          <a:p>
            <a:endParaRPr lang="en-US" dirty="0"/>
          </a:p>
          <a:p>
            <a:pPr fontAlgn="base"/>
            <a:r>
              <a:rPr lang="en-US" sz="1200" b="1" i="0" kern="1200" dirty="0">
                <a:solidFill>
                  <a:schemeClr val="tx1"/>
                </a:solidFill>
                <a:effectLst/>
                <a:latin typeface="+mn-lt"/>
                <a:ea typeface="+mn-ea"/>
                <a:cs typeface="+mn-cs"/>
              </a:rPr>
              <a:t>Recall – What percent of the positive cases did you catch? </a:t>
            </a:r>
          </a:p>
          <a:p>
            <a:pPr fontAlgn="base"/>
            <a:r>
              <a:rPr lang="en-US" sz="1200" b="0" i="0" kern="1200" dirty="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a:solidFill>
                  <a:schemeClr val="tx1"/>
                </a:solidFill>
                <a:effectLst/>
                <a:latin typeface="+mn-lt"/>
                <a:ea typeface="+mn-ea"/>
                <a:cs typeface="+mn-cs"/>
              </a:rPr>
              <a:t>FN – False Negatives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Recall: Fraction of positives that were correctly identified.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Recall = TP/(TP+FN)</a:t>
            </a:r>
          </a:p>
          <a:p>
            <a:endParaRPr lang="en-US" dirty="0"/>
          </a:p>
          <a:p>
            <a:pPr fontAlgn="base"/>
            <a:r>
              <a:rPr lang="en-US" sz="1200" b="1" i="0" kern="1200" dirty="0">
                <a:solidFill>
                  <a:schemeClr val="tx1"/>
                </a:solidFill>
                <a:effectLst/>
                <a:latin typeface="+mn-lt"/>
                <a:ea typeface="+mn-ea"/>
                <a:cs typeface="+mn-cs"/>
              </a:rPr>
              <a:t>F1 score – What percent of positive predictions were correct? </a:t>
            </a:r>
          </a:p>
          <a:p>
            <a:pPr fontAlgn="base"/>
            <a:r>
              <a:rPr lang="en-US" sz="1200" b="0" i="0" kern="1200" dirty="0">
                <a:solidFill>
                  <a:schemeClr val="tx1"/>
                </a:solidFill>
                <a:effectLst/>
                <a:latin typeface="+mn-lt"/>
                <a:ea typeface="+mn-ea"/>
                <a:cs typeface="+mn-cs"/>
              </a:rPr>
              <a:t>The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should be used to compare classifier models, not global accuracy.</a:t>
            </a:r>
          </a:p>
          <a:p>
            <a:pPr fontAlgn="base"/>
            <a:r>
              <a:rPr lang="en-US" sz="1200" b="0" i="0" kern="1200" dirty="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15</a:t>
            </a:fld>
            <a:endParaRPr lang="en-US"/>
          </a:p>
        </p:txBody>
      </p:sp>
    </p:spTree>
    <p:extLst>
      <p:ext uri="{BB962C8B-B14F-4D97-AF65-F5344CB8AC3E}">
        <p14:creationId xmlns:p14="http://schemas.microsoft.com/office/powerpoint/2010/main" val="3263725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1103937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4B6E503A-4C47-9042-A9ED-0302F2EAC8AD}" type="slidenum">
              <a:rPr lang="en-US" smtClean="0"/>
              <a:t>18</a:t>
            </a:fld>
            <a:endParaRPr lang="en-US"/>
          </a:p>
        </p:txBody>
      </p:sp>
    </p:spTree>
    <p:extLst>
      <p:ext uri="{BB962C8B-B14F-4D97-AF65-F5344CB8AC3E}">
        <p14:creationId xmlns:p14="http://schemas.microsoft.com/office/powerpoint/2010/main" val="3495695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All</a:t>
            </a:r>
          </a:p>
        </p:txBody>
      </p:sp>
      <p:sp>
        <p:nvSpPr>
          <p:cNvPr id="4" name="Slide Number Placeholder 3"/>
          <p:cNvSpPr>
            <a:spLocks noGrp="1"/>
          </p:cNvSpPr>
          <p:nvPr>
            <p:ph type="sldNum" sz="quarter" idx="10"/>
          </p:nvPr>
        </p:nvSpPr>
        <p:spPr/>
        <p:txBody>
          <a:bodyPr/>
          <a:lstStyle/>
          <a:p>
            <a:fld id="{4B6E503A-4C47-9042-A9ED-0302F2EAC8AD}" type="slidenum">
              <a:rPr lang="en-US" smtClean="0"/>
              <a:t>20</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2</a:t>
            </a:fld>
            <a:endParaRPr lang="en-US"/>
          </a:p>
        </p:txBody>
      </p:sp>
    </p:spTree>
    <p:extLst>
      <p:ext uri="{BB962C8B-B14F-4D97-AF65-F5344CB8AC3E}">
        <p14:creationId xmlns:p14="http://schemas.microsoft.com/office/powerpoint/2010/main" val="35035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3</a:t>
            </a:fld>
            <a:endParaRPr lang="en-US"/>
          </a:p>
        </p:txBody>
      </p:sp>
    </p:spTree>
    <p:extLst>
      <p:ext uri="{BB962C8B-B14F-4D97-AF65-F5344CB8AC3E}">
        <p14:creationId xmlns:p14="http://schemas.microsoft.com/office/powerpoint/2010/main" val="233197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endParaRPr lang="en-US" dirty="0" smtClean="0"/>
          </a:p>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Jordan</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Jordan</a:t>
            </a:r>
          </a:p>
          <a:p>
            <a:endParaRPr lang="en-US" dirty="0" smtClean="0"/>
          </a:p>
          <a:p>
            <a:endParaRPr lang="en-US" dirty="0" smtClean="0"/>
          </a:p>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a:t>
            </a:r>
          </a:p>
          <a:p>
            <a:endParaRPr lang="en-US" dirty="0" smtClean="0"/>
          </a:p>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5">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pic>
        <p:nvPicPr>
          <p:cNvPr id="4" name="Bruce Buffer It's Time!!!-[AudioTrimmer.co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553700" y="5753100"/>
            <a:ext cx="609600" cy="609600"/>
          </a:xfrm>
          <a:prstGeom prst="rect">
            <a:avLst/>
          </a:prstGeom>
        </p:spPr>
      </p:pic>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4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294340884"/>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0.86</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0.51</a:t>
                      </a:r>
                      <a:endParaRPr lang="en-US" sz="1600" dirty="0">
                        <a:solidFill>
                          <a:schemeClr val="bg1"/>
                        </a:solidFill>
                      </a:endParaRPr>
                    </a:p>
                    <a:p>
                      <a:r>
                        <a:rPr lang="en-US" sz="1600" dirty="0">
                          <a:solidFill>
                            <a:schemeClr val="bg1"/>
                          </a:solidFill>
                        </a:rPr>
                        <a:t>Red: </a:t>
                      </a:r>
                      <a:r>
                        <a:rPr lang="en-US" sz="1600" dirty="0" smtClean="0">
                          <a:solidFill>
                            <a:schemeClr val="bg1"/>
                          </a:solidFill>
                        </a:rPr>
                        <a:t>0.94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 </a:t>
                      </a:r>
                      <a:endParaRPr lang="en-US" sz="1600" dirty="0">
                        <a:solidFill>
                          <a:schemeClr val="bg1"/>
                        </a:solidFill>
                      </a:endParaRPr>
                    </a:p>
                    <a:p>
                      <a:r>
                        <a:rPr lang="en-US" sz="1600" dirty="0">
                          <a:solidFill>
                            <a:schemeClr val="bg1"/>
                          </a:solidFill>
                        </a:rPr>
                        <a:t>Red: </a:t>
                      </a:r>
                      <a:r>
                        <a:rPr lang="en-US" sz="1600" dirty="0" smtClean="0">
                          <a:solidFill>
                            <a:schemeClr val="bg1"/>
                          </a:solidFill>
                        </a:rPr>
                        <a:t>0.82</a:t>
                      </a:r>
                      <a:endParaRPr lang="en-US" sz="1600" dirty="0">
                        <a:solidFill>
                          <a:schemeClr val="bg1"/>
                        </a:solidFill>
                      </a:endParaRP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0.80</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0.90</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0.66</a:t>
                      </a:r>
                      <a:endParaRPr lang="en-US" sz="1600" dirty="0">
                        <a:solidFill>
                          <a:schemeClr val="bg1"/>
                        </a:solidFill>
                      </a:endParaRP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0.75</a:t>
                      </a: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0.85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0.68</a:t>
                      </a:r>
                      <a:endParaRPr lang="en-US" sz="1600" dirty="0">
                        <a:solidFill>
                          <a:schemeClr val="bg1"/>
                        </a:solidFill>
                      </a:endParaRPr>
                    </a:p>
                    <a:p>
                      <a:r>
                        <a:rPr lang="en-US" sz="1600" dirty="0">
                          <a:solidFill>
                            <a:schemeClr val="bg1"/>
                          </a:solidFill>
                        </a:rPr>
                        <a:t>Red: </a:t>
                      </a:r>
                      <a:r>
                        <a:rPr lang="en-US" sz="1600" dirty="0" smtClean="0">
                          <a:solidFill>
                            <a:schemeClr val="bg1"/>
                          </a:solidFill>
                        </a:rPr>
                        <a:t>0.80</a:t>
                      </a:r>
                      <a:endParaRPr lang="en-US" sz="1600" dirty="0">
                        <a:solidFill>
                          <a:schemeClr val="bg1"/>
                        </a:solidFill>
                      </a:endParaRP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Deep 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a:solidFill>
                            <a:schemeClr val="bg1"/>
                          </a:solidFill>
                        </a:rPr>
                        <a:t>0.76</a:t>
                      </a: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0.83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404244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96899486"/>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Random Forest</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a:solidFill>
                            <a:schemeClr val="bg1"/>
                          </a:solidFill>
                        </a:rPr>
                        <a:t>0.78</a:t>
                      </a:r>
                    </a:p>
                  </a:txBody>
                  <a:tcPr/>
                </a:tc>
                <a:tc>
                  <a:txBody>
                    <a:bodyPr/>
                    <a:lstStyle/>
                    <a:p>
                      <a:r>
                        <a:rPr lang="en-US" sz="1600" dirty="0">
                          <a:solidFill>
                            <a:schemeClr val="bg1"/>
                          </a:solidFill>
                        </a:rPr>
                        <a:t>Blue: 0.81</a:t>
                      </a:r>
                    </a:p>
                    <a:p>
                      <a:r>
                        <a:rPr lang="en-US" sz="1600" dirty="0">
                          <a:solidFill>
                            <a:schemeClr val="bg1"/>
                          </a:solidFill>
                        </a:rPr>
                        <a:t>Red: 0.77</a:t>
                      </a:r>
                    </a:p>
                  </a:txBody>
                  <a:tcPr/>
                </a:tc>
                <a:tc>
                  <a:txBody>
                    <a:bodyPr/>
                    <a:lstStyle/>
                    <a:p>
                      <a:r>
                        <a:rPr lang="en-US" sz="1600" dirty="0">
                          <a:solidFill>
                            <a:schemeClr val="bg1"/>
                          </a:solidFill>
                        </a:rPr>
                        <a:t>Blue: 0.61</a:t>
                      </a:r>
                    </a:p>
                    <a:p>
                      <a:r>
                        <a:rPr lang="en-US" sz="1600" dirty="0">
                          <a:solidFill>
                            <a:schemeClr val="bg1"/>
                          </a:solidFill>
                        </a:rPr>
                        <a:t>Red: 0.90</a:t>
                      </a:r>
                    </a:p>
                  </a:txBody>
                  <a:tcPr/>
                </a:tc>
                <a:tc>
                  <a:txBody>
                    <a:bodyPr/>
                    <a:lstStyle/>
                    <a:p>
                      <a:r>
                        <a:rPr lang="en-US" sz="1600" dirty="0">
                          <a:solidFill>
                            <a:schemeClr val="bg1"/>
                          </a:solidFill>
                        </a:rPr>
                        <a:t>Blue: 0.69 </a:t>
                      </a:r>
                    </a:p>
                    <a:p>
                      <a:r>
                        <a:rPr lang="en-US" sz="1600" dirty="0">
                          <a:solidFill>
                            <a:schemeClr val="bg1"/>
                          </a:solidFill>
                        </a:rPr>
                        <a:t>Red: 0.83</a:t>
                      </a: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0.77</a:t>
                      </a:r>
                    </a:p>
                    <a:p>
                      <a:r>
                        <a:rPr lang="en-US" sz="1600" dirty="0">
                          <a:solidFill>
                            <a:schemeClr val="bg1"/>
                          </a:solidFill>
                        </a:rPr>
                        <a:t>Red: 0.77</a:t>
                      </a:r>
                    </a:p>
                  </a:txBody>
                  <a:tcPr/>
                </a:tc>
                <a:tc>
                  <a:txBody>
                    <a:bodyPr/>
                    <a:lstStyle/>
                    <a:p>
                      <a:r>
                        <a:rPr lang="en-US" sz="1600" dirty="0">
                          <a:solidFill>
                            <a:schemeClr val="bg1"/>
                          </a:solidFill>
                        </a:rPr>
                        <a:t>Blue: 0.64</a:t>
                      </a:r>
                    </a:p>
                    <a:p>
                      <a:r>
                        <a:rPr lang="en-US" sz="1600" dirty="0">
                          <a:solidFill>
                            <a:schemeClr val="bg1"/>
                          </a:solidFill>
                        </a:rPr>
                        <a:t>Red: 0.87</a:t>
                      </a:r>
                    </a:p>
                  </a:txBody>
                  <a:tcPr/>
                </a:tc>
                <a:tc>
                  <a:txBody>
                    <a:bodyPr/>
                    <a:lstStyle/>
                    <a:p>
                      <a:r>
                        <a:rPr lang="en-US" sz="1600" dirty="0">
                          <a:solidFill>
                            <a:schemeClr val="bg1"/>
                          </a:solidFill>
                        </a:rPr>
                        <a:t>Blue: 0.70</a:t>
                      </a: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0.75</a:t>
                      </a:r>
                    </a:p>
                    <a:p>
                      <a:r>
                        <a:rPr lang="en-US" sz="1600" dirty="0">
                          <a:solidFill>
                            <a:schemeClr val="bg1"/>
                          </a:solidFill>
                        </a:rPr>
                        <a:t>Red: 0.78</a:t>
                      </a:r>
                    </a:p>
                  </a:txBody>
                  <a:tcPr/>
                </a:tc>
                <a:tc>
                  <a:txBody>
                    <a:bodyPr/>
                    <a:lstStyle/>
                    <a:p>
                      <a:r>
                        <a:rPr lang="en-US" sz="1600" dirty="0">
                          <a:solidFill>
                            <a:schemeClr val="bg1"/>
                          </a:solidFill>
                        </a:rPr>
                        <a:t>Blue: 0.67</a:t>
                      </a:r>
                    </a:p>
                    <a:p>
                      <a:r>
                        <a:rPr lang="en-US" sz="1600" dirty="0">
                          <a:solidFill>
                            <a:schemeClr val="bg1"/>
                          </a:solidFill>
                        </a:rPr>
                        <a:t>Red: 0.84</a:t>
                      </a:r>
                    </a:p>
                  </a:txBody>
                  <a:tcPr/>
                </a:tc>
                <a:tc>
                  <a:txBody>
                    <a:bodyPr/>
                    <a:lstStyle/>
                    <a:p>
                      <a:r>
                        <a:rPr lang="en-US" sz="1600" dirty="0">
                          <a:solidFill>
                            <a:schemeClr val="bg1"/>
                          </a:solidFill>
                        </a:rPr>
                        <a:t>Blue: 0.70</a:t>
                      </a:r>
                    </a:p>
                    <a:p>
                      <a:r>
                        <a:rPr lang="en-US" sz="1600" dirty="0">
                          <a:solidFill>
                            <a:schemeClr val="bg1"/>
                          </a:solidFill>
                        </a:rPr>
                        <a:t>Red: 0.81</a:t>
                      </a: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a:t>
                      </a:r>
                      <a:r>
                        <a:rPr lang="en-US" sz="1600" dirty="0" smtClean="0">
                          <a:solidFill>
                            <a:schemeClr val="bg1"/>
                          </a:solidFill>
                        </a:rPr>
                        <a:t>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smtClean="0">
                          <a:solidFill>
                            <a:schemeClr val="bg1"/>
                          </a:solidFill>
                        </a:rPr>
                        <a:t>0.74</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0.58</a:t>
                      </a:r>
                      <a:endParaRPr lang="en-US" sz="1600" dirty="0">
                        <a:solidFill>
                          <a:schemeClr val="bg1"/>
                        </a:solidFill>
                      </a:endParaRPr>
                    </a:p>
                    <a:p>
                      <a:r>
                        <a:rPr lang="en-US" sz="1600" dirty="0">
                          <a:solidFill>
                            <a:schemeClr val="bg1"/>
                          </a:solidFill>
                        </a:rPr>
                        <a:t>Red: </a:t>
                      </a:r>
                      <a:r>
                        <a:rPr lang="en-US" sz="1600" dirty="0" smtClean="0">
                          <a:solidFill>
                            <a:schemeClr val="bg1"/>
                          </a:solidFill>
                        </a:rPr>
                        <a:t>0.81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0.63</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0.67</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94326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410253699"/>
              </p:ext>
            </p:extLst>
          </p:nvPr>
        </p:nvGraphicFramePr>
        <p:xfrm>
          <a:off x="365760" y="203835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sp>
        <p:nvSpPr>
          <p:cNvPr id="2" name="Rectangle 1">
            <a:extLst>
              <a:ext uri="{FF2B5EF4-FFF2-40B4-BE49-F238E27FC236}">
                <a16:creationId xmlns:a16="http://schemas.microsoft.com/office/drawing/2014/main" id="{66A96575-FE48-074D-9598-C88E5867C73A}"/>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269661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180819498"/>
              </p:ext>
            </p:extLst>
          </p:nvPr>
        </p:nvGraphicFramePr>
        <p:xfrm>
          <a:off x="365760" y="205740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
        <p:nvSpPr>
          <p:cNvPr id="6" name="Rectangle 5">
            <a:extLst>
              <a:ext uri="{FF2B5EF4-FFF2-40B4-BE49-F238E27FC236}">
                <a16:creationId xmlns:a16="http://schemas.microsoft.com/office/drawing/2014/main" id="{6A406EAB-E0A2-204A-B5B6-CDA0E29CE12C}"/>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662545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31E9D249-D969-BD45-9C2F-5DACB1374454}"/>
              </a:ext>
            </a:extLst>
          </p:cNvPr>
          <p:cNvGraphicFramePr>
            <a:graphicFrameLocks/>
          </p:cNvGraphicFramePr>
          <p:nvPr>
            <p:extLst>
              <p:ext uri="{D42A27DB-BD31-4B8C-83A1-F6EECF244321}">
                <p14:modId xmlns:p14="http://schemas.microsoft.com/office/powerpoint/2010/main" val="2671374314"/>
              </p:ext>
            </p:extLst>
          </p:nvPr>
        </p:nvGraphicFramePr>
        <p:xfrm>
          <a:off x="365760" y="13716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graphicFrame>
        <p:nvGraphicFramePr>
          <p:cNvPr id="3" name="Table 5">
            <a:extLst>
              <a:ext uri="{FF2B5EF4-FFF2-40B4-BE49-F238E27FC236}">
                <a16:creationId xmlns:a16="http://schemas.microsoft.com/office/drawing/2014/main" id="{2D1F9AC1-9084-6C44-BCAB-BF4CF4434589}"/>
              </a:ext>
            </a:extLst>
          </p:cNvPr>
          <p:cNvGraphicFramePr>
            <a:graphicFrameLocks/>
          </p:cNvGraphicFramePr>
          <p:nvPr>
            <p:extLst>
              <p:ext uri="{D42A27DB-BD31-4B8C-83A1-F6EECF244321}">
                <p14:modId xmlns:p14="http://schemas.microsoft.com/office/powerpoint/2010/main" val="599538931"/>
              </p:ext>
            </p:extLst>
          </p:nvPr>
        </p:nvGraphicFramePr>
        <p:xfrm>
          <a:off x="365760" y="352044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77383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BEST MODEL</a:t>
            </a:r>
          </a:p>
        </p:txBody>
      </p:sp>
      <p:sp>
        <p:nvSpPr>
          <p:cNvPr id="3" name="Content Placeholder 2"/>
          <p:cNvSpPr>
            <a:spLocks noGrp="1"/>
          </p:cNvSpPr>
          <p:nvPr>
            <p:ph idx="1"/>
          </p:nvPr>
        </p:nvSpPr>
        <p:spPr>
          <a:xfrm>
            <a:off x="3062287" y="3219450"/>
            <a:ext cx="6067425" cy="847726"/>
          </a:xfrm>
        </p:spPr>
        <p:txBody>
          <a:bodyPr>
            <a:normAutofit fontScale="85000" lnSpcReduction="10000"/>
          </a:bodyPr>
          <a:lstStyle/>
          <a:p>
            <a:pPr marL="0" indent="0" algn="ctr">
              <a:buNone/>
            </a:pPr>
            <a:r>
              <a:rPr lang="en-US" dirty="0">
                <a:solidFill>
                  <a:schemeClr val="bg1"/>
                </a:solidFill>
              </a:rPr>
              <a:t>Support Vector Machine</a:t>
            </a:r>
          </a:p>
          <a:p>
            <a:pPr marL="0" indent="0" algn="ctr">
              <a:buNone/>
            </a:pPr>
            <a:r>
              <a:rPr lang="en-US" dirty="0">
                <a:solidFill>
                  <a:schemeClr val="bg1"/>
                </a:solidFill>
              </a:rPr>
              <a:t>With Feature Set selected by Random Forest </a:t>
            </a:r>
          </a:p>
        </p:txBody>
      </p:sp>
    </p:spTree>
    <p:extLst>
      <p:ext uri="{BB962C8B-B14F-4D97-AF65-F5344CB8AC3E}">
        <p14:creationId xmlns:p14="http://schemas.microsoft.com/office/powerpoint/2010/main" val="2711831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A234C-6F4A-4C41-BC59-7FAE180C0F71}"/>
              </a:ext>
            </a:extLst>
          </p:cNvPr>
          <p:cNvSpPr>
            <a:spLocks noGrp="1"/>
          </p:cNvSpPr>
          <p:nvPr>
            <p:ph idx="1"/>
          </p:nvPr>
        </p:nvSpPr>
        <p:spPr>
          <a:xfrm>
            <a:off x="100929" y="2494450"/>
            <a:ext cx="7248367" cy="3563159"/>
          </a:xfrm>
        </p:spPr>
        <p:txBody>
          <a:bodyPr>
            <a:normAutofit/>
          </a:bodyPr>
          <a:lstStyle/>
          <a:p>
            <a:r>
              <a:rPr lang="en-US" sz="2400" dirty="0">
                <a:solidFill>
                  <a:schemeClr val="bg1"/>
                </a:solidFill>
              </a:rPr>
              <a:t>Data size is relatively small (4566 records) </a:t>
            </a:r>
          </a:p>
          <a:p>
            <a:r>
              <a:rPr lang="en-US" sz="2400" dirty="0">
                <a:solidFill>
                  <a:schemeClr val="bg1"/>
                </a:solidFill>
              </a:rPr>
              <a:t>Two-class classification problem with slightly unbalanced classes</a:t>
            </a:r>
          </a:p>
          <a:p>
            <a:pPr lvl="1"/>
            <a:r>
              <a:rPr lang="en-US" sz="2000" dirty="0">
                <a:solidFill>
                  <a:schemeClr val="bg1"/>
                </a:solidFill>
              </a:rPr>
              <a:t>this could explain why the prediction is better towards red winner than for blue winners</a:t>
            </a:r>
          </a:p>
          <a:p>
            <a:r>
              <a:rPr lang="en-US" sz="2400" dirty="0">
                <a:solidFill>
                  <a:schemeClr val="bg1"/>
                </a:solidFill>
              </a:rPr>
              <a:t>SVM, LR, and RF models perform marginally better than NN and KNN models in our approach</a:t>
            </a:r>
          </a:p>
          <a:p>
            <a:r>
              <a:rPr lang="en-US" sz="2400" dirty="0">
                <a:solidFill>
                  <a:schemeClr val="bg1"/>
                </a:solidFill>
              </a:rPr>
              <a:t>Results may be improved by selecting a model and tuning hyperparameters using cross-validation</a:t>
            </a:r>
          </a:p>
          <a:p>
            <a:endParaRPr lang="en-US" sz="2400" dirty="0">
              <a:solidFill>
                <a:schemeClr val="bg1"/>
              </a:solidFill>
            </a:endParaRPr>
          </a:p>
          <a:p>
            <a:endParaRPr lang="en-US" sz="2400" dirty="0">
              <a:solidFill>
                <a:schemeClr val="bg1"/>
              </a:solidFill>
            </a:endParaRPr>
          </a:p>
        </p:txBody>
      </p:sp>
      <p:pic>
        <p:nvPicPr>
          <p:cNvPr id="5" name="Picture 4" descr="Chart, pie chart&#10;&#10;Description automatically generated">
            <a:extLst>
              <a:ext uri="{FF2B5EF4-FFF2-40B4-BE49-F238E27FC236}">
                <a16:creationId xmlns:a16="http://schemas.microsoft.com/office/drawing/2014/main" id="{C195D943-50FD-B440-A696-D6B5DC235C2D}"/>
              </a:ext>
            </a:extLst>
          </p:cNvPr>
          <p:cNvPicPr>
            <a:picLocks noChangeAspect="1"/>
          </p:cNvPicPr>
          <p:nvPr/>
        </p:nvPicPr>
        <p:blipFill rotWithShape="1">
          <a:blip r:embed="rId3"/>
          <a:srcRect l="5844" r="4310" b="1"/>
          <a:stretch/>
        </p:blipFill>
        <p:spPr>
          <a:xfrm>
            <a:off x="6777796" y="2161565"/>
            <a:ext cx="2241390" cy="1663106"/>
          </a:xfrm>
          <a:prstGeom prst="rect">
            <a:avLst/>
          </a:prstGeom>
          <a:noFill/>
        </p:spPr>
      </p:pic>
      <p:sp>
        <p:nvSpPr>
          <p:cNvPr id="13" name="Title 1"/>
          <p:cNvSpPr txBox="1">
            <a:spLocks/>
          </p:cNvSpPr>
          <p:nvPr/>
        </p:nvSpPr>
        <p:spPr>
          <a:xfrm>
            <a:off x="0" y="1497511"/>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bg1"/>
                </a:solidFill>
                <a:latin typeface="Sternbach" panose="02000500000000000000" pitchFamily="2" charset="0"/>
              </a:rPr>
              <a:t>Summary and Few Concerns in ML</a:t>
            </a:r>
            <a:endParaRPr lang="en-US" sz="40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364417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predict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a:t>
            </a:r>
            <a:r>
              <a:rPr lang="en-US" sz="1400" dirty="0" smtClean="0">
                <a:solidFill>
                  <a:schemeClr val="tx1"/>
                </a:solidFill>
              </a:rPr>
              <a:t>Networks (MLP)</a:t>
            </a:r>
            <a:endParaRPr lang="en-US" sz="1400" dirty="0">
              <a:solidFill>
                <a:schemeClr val="tx1"/>
              </a:solidFill>
            </a:endParaRPr>
          </a:p>
          <a:p>
            <a:pPr marL="285750" indent="-285750">
              <a:buFontTx/>
              <a:buChar char="-"/>
            </a:pPr>
            <a:r>
              <a:rPr lang="en-US" sz="1400" dirty="0">
                <a:solidFill>
                  <a:schemeClr val="tx1"/>
                </a:solidFill>
              </a:rPr>
              <a:t>Deep </a:t>
            </a:r>
            <a:r>
              <a:rPr lang="en-US" sz="1400" dirty="0" smtClean="0">
                <a:solidFill>
                  <a:schemeClr val="tx1"/>
                </a:solidFill>
              </a:rPr>
              <a:t>Learning (</a:t>
            </a:r>
            <a:r>
              <a:rPr lang="en-US" sz="1400" dirty="0" err="1" smtClean="0">
                <a:solidFill>
                  <a:schemeClr val="tx1"/>
                </a:solidFill>
              </a:rPr>
              <a:t>Tensorflow</a:t>
            </a:r>
            <a:r>
              <a:rPr lang="en-US" sz="1400" dirty="0" smtClean="0">
                <a:solidFill>
                  <a:schemeClr val="tx1"/>
                </a:solidFill>
              </a:rPr>
              <a:t>)</a:t>
            </a:r>
            <a:endParaRPr lang="en-US" sz="1400" dirty="0">
              <a:solidFill>
                <a:schemeClr val="tx1"/>
              </a:solidFill>
            </a:endParaRP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1512</Words>
  <Application>Microsoft Office PowerPoint</Application>
  <PresentationFormat>Widescreen</PresentationFormat>
  <Paragraphs>601</Paragraphs>
  <Slides>20</Slides>
  <Notes>18</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DengXian</vt:lpstr>
      <vt:lpstr>Sternbach</vt:lpstr>
      <vt:lpstr>Times New Roman</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PowerPoint Presentation</vt:lpstr>
      <vt:lpstr>PowerPoint Presentation</vt:lpstr>
      <vt:lpstr>PowerPoint Presentation</vt:lpstr>
      <vt:lpstr>BEST MODEL</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lynell.robinson3@gmail.com</cp:lastModifiedBy>
  <cp:revision>43</cp:revision>
  <dcterms:created xsi:type="dcterms:W3CDTF">2021-04-24T14:10:41Z</dcterms:created>
  <dcterms:modified xsi:type="dcterms:W3CDTF">2021-04-27T20:42:50Z</dcterms:modified>
</cp:coreProperties>
</file>