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78"/>
    <p:restoredTop sz="96327"/>
  </p:normalViewPr>
  <p:slideViewPr>
    <p:cSldViewPr snapToGrid="0" snapToObjects="1">
      <p:cViewPr>
        <p:scale>
          <a:sx n="110" d="100"/>
          <a:sy n="110" d="100"/>
        </p:scale>
        <p:origin x="1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6035D-20A4-0D44-9361-E2F29387BE10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E503A-4C47-9042-A9ED-0302F2EA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3689-2D86-A045-B9EB-D48115FC9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57790-933B-214E-9FA6-7AE8A192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8E1F-C4F2-3B4B-A22D-EC805362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CD02-81A6-BC48-851A-3688952C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33F8-FE21-C945-9767-A4AFDBDE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E4FE-5319-A141-A5A4-CFF9CBCE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9E741-B983-8A4F-A337-637EA3CE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9D1D-8838-3546-A379-BC3A4105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D47E-1EDB-B544-B9F0-1F4B1D7F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321-6E2E-164E-9D06-4A9AE207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982D3-4E6D-434B-BD6E-7C353B49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767F-569D-284A-9B7F-FDB8A1AE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9A91-4797-F741-9A13-EC5B3984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E253-50E6-824B-92EC-29114706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FDD4-B272-CF4B-82C4-1237C959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7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B6D-9530-C541-8DE4-B6260C67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0972-16FE-D448-8432-C320E8A4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B927-0CCE-3546-8736-399F6079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15D3-6807-4C48-A6D3-4EFC30F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7E5A-8C2B-E647-B87F-BDC37033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3EB1-4250-7049-A29D-1E66D1DC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3B3C-EE77-8D47-B782-722D2B36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D4AEE-1CCB-9B43-957F-F4ED2219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452F-EF7F-C34E-84B7-012B9083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040D-D615-4C44-BF77-DC4B9799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8AC4-8100-054A-B66F-0D810646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799C-58DB-D347-B22E-BEEE2E541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E35A7-B2B0-D94E-A406-865C7356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29543-AB2D-AE4A-B738-3F3F81C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0B1B4-6061-2A4D-943B-B5769E24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AA08-D7C8-3240-85AC-7A50D485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34AC-5179-F44D-99F5-4909F053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36154-9985-6540-B6B7-42F949A2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D8463-1E49-D24F-9A69-EA362EAA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26355-4041-A542-86F1-85EADBC4C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93D98-FDA9-EF47-AE9D-0E661FC65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36CCA-EBB4-4D44-91EE-EB62ABDC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0942E-CDB6-9241-A347-22725A13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9F448-9BFC-644B-87AD-7A32525B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164-5796-D240-B7A9-FE228FE3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2D45A-899C-6A42-8883-5DAF6209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1BD01-8F90-414C-8E10-2BA6B282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C2911-D4D9-5043-931E-18190264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C20D8-B836-9745-8B76-CBC5165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3A3A2-89A1-C347-882E-1BB5049C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FBD5-91F0-CC45-B39A-D25FE59F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DEFE-BF67-754A-AC8E-0589CCFD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82D8-5AA5-5444-8B24-16521C26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E65DB-E118-AD4E-87C4-A7B998B3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D1B2A-2C98-F945-B113-1B07B129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E06-DE34-9C4E-B61A-AD977814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323D-48DB-174F-8D39-BB07E471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98C0-B49A-4A4C-B51D-01CB57BF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939EE-B4C7-3B45-8269-AFF078DE9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17B73-5395-E64D-A292-89EC2198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8A0D0-1F7F-D14A-BA2F-03E5BB3B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300B-C76F-9449-848E-F114D1DE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4358-1284-8048-ACE6-CF58252D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6FFC0-385B-1F4D-906D-AB1587D2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9BC9-FDC3-8044-855B-BD8BFFC9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7856-AD4F-214C-A697-E9A22C3BD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A9FF-F087-5E4E-8AD9-D0111DCFFBDD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6727-3248-DC4D-A44B-767BB6A18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B0C3-C4C2-AD4F-A51E-1D5D25624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dabbert/ultimate-ufc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18BC-633D-C748-A567-BC8BB56E0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9C529-6586-2F40-A48C-A238B94FF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A909103D-C3F9-FF43-820A-5BAA8C95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DFDCE-652D-654A-AAFC-0DB2A45F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collection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4FE7-D0C1-3547-8246-0FEF0E4F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Ultimate UFC Dataset from Kaggle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hlinkClick r:id="rId3"/>
              </a:rPr>
              <a:t>https://www.kaggle.com/mdabbert/ultimate-ufc-dataset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414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4DE6-A204-1E40-8D0E-E7160AF7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E34B-F693-164A-BC3E-E8B2AD61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winner between red and blue</a:t>
            </a:r>
          </a:p>
          <a:p>
            <a:r>
              <a:rPr lang="en-US" dirty="0"/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8818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080FF3-7C31-C747-A238-AA624C651510}"/>
              </a:ext>
            </a:extLst>
          </p:cNvPr>
          <p:cNvSpPr/>
          <p:nvPr/>
        </p:nvSpPr>
        <p:spPr>
          <a:xfrm>
            <a:off x="1342482" y="1256344"/>
            <a:ext cx="2236573" cy="6425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Collection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CB063A-36CC-6C46-8178-1B5EFA8CB342}"/>
              </a:ext>
            </a:extLst>
          </p:cNvPr>
          <p:cNvSpPr/>
          <p:nvPr/>
        </p:nvSpPr>
        <p:spPr>
          <a:xfrm>
            <a:off x="1342481" y="2446712"/>
            <a:ext cx="2236573" cy="6425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Understanding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54C05A-DE86-1E4D-BEE4-253094B1C063}"/>
              </a:ext>
            </a:extLst>
          </p:cNvPr>
          <p:cNvSpPr/>
          <p:nvPr/>
        </p:nvSpPr>
        <p:spPr>
          <a:xfrm>
            <a:off x="951697" y="3637080"/>
            <a:ext cx="3018140" cy="2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cleaning </a:t>
            </a:r>
          </a:p>
          <a:p>
            <a:pPr algn="ctr"/>
            <a:r>
              <a:rPr lang="en-US" b="1" dirty="0"/>
              <a:t>&amp; Feature Extraction</a:t>
            </a:r>
          </a:p>
          <a:p>
            <a:pPr algn="ctr"/>
            <a:endParaRPr lang="en-US" sz="1600" b="1" dirty="0"/>
          </a:p>
          <a:p>
            <a:pPr marL="182880" indent="-274320">
              <a:buFont typeface="Courier New" panose="02070309020205020404" pitchFamily="49" charset="0"/>
              <a:buChar char="o"/>
            </a:pPr>
            <a:r>
              <a:rPr lang="en-US" sz="1600" dirty="0"/>
              <a:t>Player related features</a:t>
            </a:r>
          </a:p>
          <a:p>
            <a:pPr lvl="1" indent="-182880">
              <a:buFont typeface="Arial" panose="020B0604020202020204" pitchFamily="34" charset="0"/>
              <a:buChar char="•"/>
            </a:pPr>
            <a:r>
              <a:rPr lang="en-US" sz="1600" dirty="0"/>
              <a:t>height, weight, reach, age… </a:t>
            </a:r>
          </a:p>
          <a:p>
            <a:pPr lvl="1" indent="-18288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2880" indent="-274320">
              <a:buFont typeface="Courier New" panose="02070309020205020404" pitchFamily="49" charset="0"/>
              <a:buChar char="o"/>
            </a:pPr>
            <a:r>
              <a:rPr lang="en-US" sz="1600" dirty="0"/>
              <a:t>External features</a:t>
            </a:r>
          </a:p>
          <a:p>
            <a:pPr lvl="1" indent="-182880">
              <a:buFont typeface="Arial" panose="020B0604020202020204" pitchFamily="34" charset="0"/>
              <a:buChar char="•"/>
            </a:pPr>
            <a:r>
              <a:rPr lang="en-US" sz="1600" dirty="0"/>
              <a:t>date, location…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F4AD2FC-FFC4-9B44-AC3A-F05B1F1B4F20}"/>
              </a:ext>
            </a:extLst>
          </p:cNvPr>
          <p:cNvSpPr/>
          <p:nvPr/>
        </p:nvSpPr>
        <p:spPr>
          <a:xfrm>
            <a:off x="4959822" y="3973555"/>
            <a:ext cx="2178908" cy="2128021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Preprocessing</a:t>
            </a:r>
          </a:p>
          <a:p>
            <a:pPr marL="274320"/>
            <a:endParaRPr lang="en-US" sz="1600" dirty="0"/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sz="1600" dirty="0"/>
              <a:t>label encoding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sz="1600" dirty="0"/>
              <a:t>scaling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9F6790A-7AEA-F243-8C60-01A6FB468FD1}"/>
              </a:ext>
            </a:extLst>
          </p:cNvPr>
          <p:cNvSpPr/>
          <p:nvPr/>
        </p:nvSpPr>
        <p:spPr>
          <a:xfrm>
            <a:off x="8168043" y="3328784"/>
            <a:ext cx="3018140" cy="23148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Modelling</a:t>
            </a:r>
          </a:p>
          <a:p>
            <a:pPr algn="ctr"/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dirty="0"/>
              <a:t>Logistic Regression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K-Nearest Neighbors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Random Forests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Support Vector Machines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Neural Networks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Deep Learning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774330C-4C53-5244-98D3-24C98C531108}"/>
              </a:ext>
            </a:extLst>
          </p:cNvPr>
          <p:cNvSpPr/>
          <p:nvPr/>
        </p:nvSpPr>
        <p:spPr>
          <a:xfrm>
            <a:off x="8558825" y="880985"/>
            <a:ext cx="2236573" cy="188700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Evaluation</a:t>
            </a:r>
          </a:p>
          <a:p>
            <a:pPr algn="ctr"/>
            <a:endParaRPr lang="en-US" sz="1600" dirty="0"/>
          </a:p>
          <a:p>
            <a:pPr marL="560070" indent="-285750">
              <a:buFont typeface="Wingdings" pitchFamily="2" charset="2"/>
              <a:buChar char="v"/>
            </a:pPr>
            <a:r>
              <a:rPr lang="en-US" sz="1600" dirty="0"/>
              <a:t>Accuracy</a:t>
            </a:r>
          </a:p>
          <a:p>
            <a:pPr marL="560070" indent="-285750">
              <a:buFont typeface="Wingdings" pitchFamily="2" charset="2"/>
              <a:buChar char="v"/>
            </a:pPr>
            <a:r>
              <a:rPr lang="en-US" sz="1600" dirty="0"/>
              <a:t>Precision</a:t>
            </a:r>
          </a:p>
          <a:p>
            <a:pPr marL="560070" indent="-285750">
              <a:buFont typeface="Wingdings" pitchFamily="2" charset="2"/>
              <a:buChar char="v"/>
            </a:pPr>
            <a:r>
              <a:rPr lang="en-US" sz="1600" dirty="0"/>
              <a:t>Recall</a:t>
            </a:r>
          </a:p>
          <a:p>
            <a:pPr marL="560070" indent="-285750">
              <a:buFont typeface="Wingdings" pitchFamily="2" charset="2"/>
              <a:buChar char="v"/>
            </a:pPr>
            <a:r>
              <a:rPr lang="en-US" sz="1600" dirty="0"/>
              <a:t>F1 score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1EDB7D0-B2DE-9245-8F3B-F51E6D5E2F6F}"/>
              </a:ext>
            </a:extLst>
          </p:cNvPr>
          <p:cNvSpPr/>
          <p:nvPr/>
        </p:nvSpPr>
        <p:spPr>
          <a:xfrm>
            <a:off x="4577892" y="707253"/>
            <a:ext cx="3105664" cy="179173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</a:t>
            </a:r>
          </a:p>
          <a:p>
            <a:pPr algn="ctr"/>
            <a:r>
              <a:rPr lang="en-US" b="1" dirty="0"/>
              <a:t>BEST</a:t>
            </a:r>
            <a:r>
              <a:rPr lang="en-US" dirty="0"/>
              <a:t> performing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DE77BC-82A8-3049-A82B-4BF02380143E}"/>
              </a:ext>
            </a:extLst>
          </p:cNvPr>
          <p:cNvCxnSpPr>
            <a:cxnSpLocks/>
          </p:cNvCxnSpPr>
          <p:nvPr/>
        </p:nvCxnSpPr>
        <p:spPr>
          <a:xfrm>
            <a:off x="2481362" y="1898896"/>
            <a:ext cx="0" cy="54781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697871-B50B-1D44-973C-35091084B8F7}"/>
              </a:ext>
            </a:extLst>
          </p:cNvPr>
          <p:cNvCxnSpPr>
            <a:cxnSpLocks/>
          </p:cNvCxnSpPr>
          <p:nvPr/>
        </p:nvCxnSpPr>
        <p:spPr>
          <a:xfrm>
            <a:off x="2484684" y="3089264"/>
            <a:ext cx="0" cy="54781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7E56C-9B56-7A47-B969-E8D2BB95FB35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>
            <a:off x="3969837" y="4794497"/>
            <a:ext cx="989985" cy="2430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24908B-10EF-6D42-8B72-524BAD97F056}"/>
              </a:ext>
            </a:extLst>
          </p:cNvPr>
          <p:cNvCxnSpPr/>
          <p:nvPr/>
        </p:nvCxnSpPr>
        <p:spPr>
          <a:xfrm flipV="1">
            <a:off x="7158394" y="5037566"/>
            <a:ext cx="1009649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5EAC8E-016D-904A-9CC0-F126FC15C949}"/>
              </a:ext>
            </a:extLst>
          </p:cNvPr>
          <p:cNvCxnSpPr>
            <a:cxnSpLocks/>
          </p:cNvCxnSpPr>
          <p:nvPr/>
        </p:nvCxnSpPr>
        <p:spPr>
          <a:xfrm flipV="1">
            <a:off x="9677112" y="2743200"/>
            <a:ext cx="0" cy="562084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D98599-7CF7-754B-B9A6-890AF5E2CA78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7683556" y="1603118"/>
            <a:ext cx="875269" cy="22136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1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38F1-866D-0A41-B3BC-52AE2AC8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D51E-6224-0B4D-80A2-E6DB88B0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Jordan’s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792C-D226-4942-9D23-08044E23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790349" cy="908613"/>
          </a:xfrm>
        </p:spPr>
        <p:txBody>
          <a:bodyPr>
            <a:normAutofit/>
          </a:bodyPr>
          <a:lstStyle/>
          <a:p>
            <a:r>
              <a:rPr lang="en-US" sz="4400" dirty="0"/>
              <a:t>Data cleaning &amp; Feature extraction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014AA7-F3B4-2540-AFFB-1CCDF56CE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4768"/>
              </p:ext>
            </p:extLst>
          </p:nvPr>
        </p:nvGraphicFramePr>
        <p:xfrm>
          <a:off x="5484131" y="1798320"/>
          <a:ext cx="6172199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871">
                  <a:extLst>
                    <a:ext uri="{9D8B030D-6E8A-4147-A177-3AD203B41FA5}">
                      <a16:colId xmlns:a16="http://schemas.microsoft.com/office/drawing/2014/main" val="4218162839"/>
                    </a:ext>
                  </a:extLst>
                </a:gridCol>
                <a:gridCol w="3469003">
                  <a:extLst>
                    <a:ext uri="{9D8B030D-6E8A-4147-A177-3AD203B41FA5}">
                      <a16:colId xmlns:a16="http://schemas.microsoft.com/office/drawing/2014/main" val="3667021548"/>
                    </a:ext>
                  </a:extLst>
                </a:gridCol>
                <a:gridCol w="1618325">
                  <a:extLst>
                    <a:ext uri="{9D8B030D-6E8A-4147-A177-3AD203B41FA5}">
                      <a16:colId xmlns:a16="http://schemas.microsoft.com/office/drawing/2014/main" val="30739274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 Player related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External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004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Name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08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Age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713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Reach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6214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Experiences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1433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Odds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81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Winning bet profit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96140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dirty="0"/>
                        <a:t>Skills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Strikes (attempts, lands, accuracy) 15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034095"/>
                  </a:ext>
                </a:extLst>
              </a:tr>
              <a:tr h="312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Takedowns (landed, accuracy) 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57143"/>
                  </a:ext>
                </a:extLst>
              </a:tr>
              <a:tr h="259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Knockdown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37401"/>
                  </a:ext>
                </a:extLst>
              </a:tr>
              <a:tr h="2068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32097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48803D-2812-574A-8E2C-61DFDAD80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Fill with 0 or mean ?</a:t>
            </a:r>
          </a:p>
        </p:txBody>
      </p:sp>
    </p:spTree>
    <p:extLst>
      <p:ext uri="{BB962C8B-B14F-4D97-AF65-F5344CB8AC3E}">
        <p14:creationId xmlns:p14="http://schemas.microsoft.com/office/powerpoint/2010/main" val="26863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BBD6-800E-DE41-8FBF-BED2749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Preprocessing, Modelling, Evaluation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33B745-DADF-3040-B21E-136417917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584610"/>
              </p:ext>
            </p:extLst>
          </p:nvPr>
        </p:nvGraphicFramePr>
        <p:xfrm>
          <a:off x="838200" y="1825625"/>
          <a:ext cx="1099794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466">
                  <a:extLst>
                    <a:ext uri="{9D8B030D-6E8A-4147-A177-3AD203B41FA5}">
                      <a16:colId xmlns:a16="http://schemas.microsoft.com/office/drawing/2014/main" val="9781867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04506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7319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944520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407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9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0.77</a:t>
                      </a:r>
                    </a:p>
                    <a:p>
                      <a:r>
                        <a:rPr lang="en-US" dirty="0"/>
                        <a:t>Red: 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0.64</a:t>
                      </a:r>
                    </a:p>
                    <a:p>
                      <a:r>
                        <a:rPr lang="en-US" dirty="0"/>
                        <a:t>Red: 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0.70</a:t>
                      </a:r>
                    </a:p>
                    <a:p>
                      <a:r>
                        <a:rPr lang="en-US" dirty="0"/>
                        <a:t>Red: 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0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0.56</a:t>
                      </a:r>
                    </a:p>
                    <a:p>
                      <a:r>
                        <a:rPr lang="en-US" dirty="0"/>
                        <a:t>Red: 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0.49</a:t>
                      </a:r>
                    </a:p>
                    <a:p>
                      <a:r>
                        <a:rPr lang="en-US" dirty="0"/>
                        <a:t>Red: 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0.52</a:t>
                      </a:r>
                    </a:p>
                    <a:p>
                      <a:r>
                        <a:rPr lang="en-US" dirty="0"/>
                        <a:t>Red: 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0.75</a:t>
                      </a:r>
                    </a:p>
                    <a:p>
                      <a:r>
                        <a:rPr lang="en-US" dirty="0"/>
                        <a:t>Red: 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0.67</a:t>
                      </a:r>
                    </a:p>
                    <a:p>
                      <a:r>
                        <a:rPr lang="en-US" dirty="0"/>
                        <a:t>Red: 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0.70</a:t>
                      </a:r>
                    </a:p>
                    <a:p>
                      <a:r>
                        <a:rPr lang="en-US" dirty="0"/>
                        <a:t>Red: 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0.81</a:t>
                      </a:r>
                    </a:p>
                    <a:p>
                      <a:r>
                        <a:rPr lang="en-US" dirty="0"/>
                        <a:t>Red: 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0.61</a:t>
                      </a:r>
                    </a:p>
                    <a:p>
                      <a:r>
                        <a:rPr lang="en-US" dirty="0"/>
                        <a:t>Red: 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0.69 </a:t>
                      </a:r>
                    </a:p>
                    <a:p>
                      <a:r>
                        <a:rPr lang="en-US" dirty="0"/>
                        <a:t>Red: 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8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0.54</a:t>
                      </a:r>
                    </a:p>
                    <a:p>
                      <a:r>
                        <a:rPr lang="en-US" dirty="0"/>
                        <a:t>Red: 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0.37</a:t>
                      </a:r>
                    </a:p>
                    <a:p>
                      <a:r>
                        <a:rPr lang="en-US" dirty="0"/>
                        <a:t>Red: 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0.44</a:t>
                      </a:r>
                    </a:p>
                    <a:p>
                      <a:r>
                        <a:rPr lang="en-US" dirty="0"/>
                        <a:t>Red: 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</a:t>
                      </a:r>
                    </a:p>
                    <a:p>
                      <a:r>
                        <a:rPr lang="en-US" dirty="0"/>
                        <a:t>Red: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</a:t>
                      </a:r>
                    </a:p>
                    <a:p>
                      <a:r>
                        <a:rPr lang="en-US" dirty="0"/>
                        <a:t>Red: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</a:t>
                      </a:r>
                    </a:p>
                    <a:p>
                      <a:r>
                        <a:rPr lang="en-US" dirty="0"/>
                        <a:t>Red: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6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9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283</Words>
  <Application>Microsoft Macintosh PowerPoint</Application>
  <PresentationFormat>Widescreen</PresentationFormat>
  <Paragraphs>110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Data collection</vt:lpstr>
      <vt:lpstr>Aim</vt:lpstr>
      <vt:lpstr>PowerPoint Presentation</vt:lpstr>
      <vt:lpstr>Data understanding</vt:lpstr>
      <vt:lpstr>Data cleaning &amp; Feature extraction</vt:lpstr>
      <vt:lpstr>Preprocessing, Modelling,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Min</dc:creator>
  <cp:lastModifiedBy>Xie, Min</cp:lastModifiedBy>
  <cp:revision>12</cp:revision>
  <dcterms:created xsi:type="dcterms:W3CDTF">2021-04-24T14:10:41Z</dcterms:created>
  <dcterms:modified xsi:type="dcterms:W3CDTF">2021-04-24T16:14:58Z</dcterms:modified>
</cp:coreProperties>
</file>