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73" r:id="rId2"/>
    <p:sldId id="274" r:id="rId3"/>
    <p:sldId id="280" r:id="rId4"/>
    <p:sldId id="275" r:id="rId5"/>
    <p:sldId id="27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23"/>
    <p:restoredTop sz="95280" autoAdjust="0"/>
  </p:normalViewPr>
  <p:slideViewPr>
    <p:cSldViewPr snapToGrid="0" snapToObjects="1">
      <p:cViewPr>
        <p:scale>
          <a:sx n="90" d="100"/>
          <a:sy n="90" d="100"/>
        </p:scale>
        <p:origin x="192" y="3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6035D-20A4-0D44-9361-E2F29387BE10}"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E503A-4C47-9042-A9ED-0302F2EAC8AD}" type="slidenum">
              <a:rPr lang="en-US" smtClean="0"/>
              <a:t>‹#›</a:t>
            </a:fld>
            <a:endParaRPr lang="en-US"/>
          </a:p>
        </p:txBody>
      </p:sp>
    </p:spTree>
    <p:extLst>
      <p:ext uri="{BB962C8B-B14F-4D97-AF65-F5344CB8AC3E}">
        <p14:creationId xmlns:p14="http://schemas.microsoft.com/office/powerpoint/2010/main" val="217280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There are four ways to check if the predictions are right or wrong:</a:t>
            </a:r>
          </a:p>
          <a:p>
            <a:pPr fontAlgn="base"/>
            <a:r>
              <a:rPr lang="en-US" sz="1200" b="1" i="0" kern="1200" dirty="0">
                <a:solidFill>
                  <a:schemeClr val="tx1"/>
                </a:solidFill>
                <a:effectLst/>
                <a:latin typeface="+mn-lt"/>
                <a:ea typeface="+mn-ea"/>
                <a:cs typeface="+mn-cs"/>
              </a:rPr>
              <a:t>TN / True Negative: </a:t>
            </a:r>
            <a:r>
              <a:rPr lang="en-US" sz="1200" b="0" i="0" kern="1200" dirty="0">
                <a:solidFill>
                  <a:schemeClr val="tx1"/>
                </a:solidFill>
                <a:effectLst/>
                <a:latin typeface="+mn-lt"/>
                <a:ea typeface="+mn-ea"/>
                <a:cs typeface="+mn-cs"/>
              </a:rPr>
              <a:t>when a case was negative and predicted negative</a:t>
            </a:r>
          </a:p>
          <a:p>
            <a:pPr fontAlgn="base"/>
            <a:r>
              <a:rPr lang="en-US" sz="1200" b="1" i="0" kern="1200" dirty="0">
                <a:solidFill>
                  <a:schemeClr val="tx1"/>
                </a:solidFill>
                <a:effectLst/>
                <a:latin typeface="+mn-lt"/>
                <a:ea typeface="+mn-ea"/>
                <a:cs typeface="+mn-cs"/>
              </a:rPr>
              <a:t>TP / True Positive: </a:t>
            </a:r>
            <a:r>
              <a:rPr lang="en-US" sz="1200" b="0" i="0" kern="1200" dirty="0">
                <a:solidFill>
                  <a:schemeClr val="tx1"/>
                </a:solidFill>
                <a:effectLst/>
                <a:latin typeface="+mn-lt"/>
                <a:ea typeface="+mn-ea"/>
                <a:cs typeface="+mn-cs"/>
              </a:rPr>
              <a:t>when a case was positive and predicted positive</a:t>
            </a:r>
          </a:p>
          <a:p>
            <a:pPr fontAlgn="base"/>
            <a:r>
              <a:rPr lang="en-US" sz="1200" b="1" i="0" kern="1200" dirty="0">
                <a:solidFill>
                  <a:schemeClr val="tx1"/>
                </a:solidFill>
                <a:effectLst/>
                <a:latin typeface="+mn-lt"/>
                <a:ea typeface="+mn-ea"/>
                <a:cs typeface="+mn-cs"/>
              </a:rPr>
              <a:t>FN / False Negative: </a:t>
            </a:r>
            <a:r>
              <a:rPr lang="en-US" sz="1200" b="0" i="0" kern="1200" dirty="0">
                <a:solidFill>
                  <a:schemeClr val="tx1"/>
                </a:solidFill>
                <a:effectLst/>
                <a:latin typeface="+mn-lt"/>
                <a:ea typeface="+mn-ea"/>
                <a:cs typeface="+mn-cs"/>
              </a:rPr>
              <a:t>when a case was positive but predicted negative</a:t>
            </a:r>
          </a:p>
          <a:p>
            <a:pPr fontAlgn="base"/>
            <a:r>
              <a:rPr lang="en-US" sz="1200" b="1" i="0" kern="1200" dirty="0">
                <a:solidFill>
                  <a:schemeClr val="tx1"/>
                </a:solidFill>
                <a:effectLst/>
                <a:latin typeface="+mn-lt"/>
                <a:ea typeface="+mn-ea"/>
                <a:cs typeface="+mn-cs"/>
              </a:rPr>
              <a:t>FP / False Positive: </a:t>
            </a:r>
            <a:r>
              <a:rPr lang="en-US" sz="1200" b="0" i="0" kern="1200" dirty="0">
                <a:solidFill>
                  <a:schemeClr val="tx1"/>
                </a:solidFill>
                <a:effectLst/>
                <a:latin typeface="+mn-lt"/>
                <a:ea typeface="+mn-ea"/>
                <a:cs typeface="+mn-cs"/>
              </a:rPr>
              <a:t>when a case was negative but predicted positive</a:t>
            </a:r>
          </a:p>
          <a:p>
            <a:endParaRPr lang="en-US" dirty="0"/>
          </a:p>
          <a:p>
            <a:endParaRPr lang="en-US" dirty="0"/>
          </a:p>
          <a:p>
            <a:pPr fontAlgn="base"/>
            <a:r>
              <a:rPr lang="en-US" sz="1200" b="1" i="0" kern="1200" dirty="0">
                <a:solidFill>
                  <a:schemeClr val="tx1"/>
                </a:solidFill>
                <a:effectLst/>
                <a:latin typeface="+mn-lt"/>
                <a:ea typeface="+mn-ea"/>
                <a:cs typeface="+mn-cs"/>
              </a:rPr>
              <a:t>Precision – What percent of your predictions were correct?</a:t>
            </a:r>
          </a:p>
          <a:p>
            <a:pPr fontAlgn="base"/>
            <a:r>
              <a:rPr lang="en-US" sz="1200" b="0" i="0" kern="1200" dirty="0">
                <a:solidFill>
                  <a:schemeClr val="tx1"/>
                </a:solidFill>
                <a:effectLst/>
                <a:latin typeface="+mn-lt"/>
                <a:ea typeface="+mn-ea"/>
                <a:cs typeface="+mn-cs"/>
              </a:rPr>
              <a:t>Precision is the ability of a classifier not to label an instance positive that is actually negative. For each class it is defined as the ratio of true positives to the sum of true and false positives.</a:t>
            </a:r>
          </a:p>
          <a:p>
            <a:pPr fontAlgn="base"/>
            <a:r>
              <a:rPr lang="en-US" sz="1200" b="1" i="0" kern="1200" dirty="0">
                <a:solidFill>
                  <a:schemeClr val="tx1"/>
                </a:solidFill>
                <a:effectLst/>
                <a:latin typeface="+mn-lt"/>
                <a:ea typeface="+mn-ea"/>
                <a:cs typeface="+mn-cs"/>
              </a:rPr>
              <a:t>TP – True Positives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FP – False Positives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Precision – Accuracy of positive predictions.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Precision = TP/(TP + FP)</a:t>
            </a:r>
          </a:p>
          <a:p>
            <a:endParaRPr lang="en-US" dirty="0"/>
          </a:p>
          <a:p>
            <a:pPr fontAlgn="base"/>
            <a:r>
              <a:rPr lang="en-US" sz="1200" b="1" i="0" kern="1200" dirty="0">
                <a:solidFill>
                  <a:schemeClr val="tx1"/>
                </a:solidFill>
                <a:effectLst/>
                <a:latin typeface="+mn-lt"/>
                <a:ea typeface="+mn-ea"/>
                <a:cs typeface="+mn-cs"/>
              </a:rPr>
              <a:t>Recall – What percent of the positive cases did you catch? </a:t>
            </a:r>
          </a:p>
          <a:p>
            <a:pPr fontAlgn="base"/>
            <a:r>
              <a:rPr lang="en-US" sz="1200" b="0" i="0" kern="1200" dirty="0">
                <a:solidFill>
                  <a:schemeClr val="tx1"/>
                </a:solidFill>
                <a:effectLst/>
                <a:latin typeface="+mn-lt"/>
                <a:ea typeface="+mn-ea"/>
                <a:cs typeface="+mn-cs"/>
              </a:rPr>
              <a:t>Recall is the ability of a classifier to find all positive instances. For each class it is defined as the ratio of true positives to the sum of true positives and false negatives.</a:t>
            </a:r>
          </a:p>
          <a:p>
            <a:pPr fontAlgn="base"/>
            <a:r>
              <a:rPr lang="en-US" sz="1200" b="1" i="0" kern="1200" dirty="0">
                <a:solidFill>
                  <a:schemeClr val="tx1"/>
                </a:solidFill>
                <a:effectLst/>
                <a:latin typeface="+mn-lt"/>
                <a:ea typeface="+mn-ea"/>
                <a:cs typeface="+mn-cs"/>
              </a:rPr>
              <a:t>FN – False Negatives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Recall: Fraction of positives that were correctly identified.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Recall = TP/(TP+FN)</a:t>
            </a:r>
          </a:p>
          <a:p>
            <a:endParaRPr lang="en-US" dirty="0"/>
          </a:p>
          <a:p>
            <a:pPr fontAlgn="base"/>
            <a:r>
              <a:rPr lang="en-US" sz="1200" b="1" i="0" kern="1200" dirty="0">
                <a:solidFill>
                  <a:schemeClr val="tx1"/>
                </a:solidFill>
                <a:effectLst/>
                <a:latin typeface="+mn-lt"/>
                <a:ea typeface="+mn-ea"/>
                <a:cs typeface="+mn-cs"/>
              </a:rPr>
              <a:t>F1 score – What percent of positive predictions were correct? </a:t>
            </a:r>
          </a:p>
          <a:p>
            <a:pPr fontAlgn="base"/>
            <a:r>
              <a:rPr lang="en-US" sz="1200" b="0" i="0" kern="1200" dirty="0">
                <a:solidFill>
                  <a:schemeClr val="tx1"/>
                </a:solidFill>
                <a:effectLst/>
                <a:latin typeface="+mn-lt"/>
                <a:ea typeface="+mn-ea"/>
                <a:cs typeface="+mn-cs"/>
              </a:rPr>
              <a:t>The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score is a weighted harmonic mean of precision and recall such that the best score is 1.0 and the worst is 0.0. Generally speaking,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scores are lower than accuracy measures as they embed precision and recall into their computation. As a rule of thumb, the weighted average of F</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should be used to compare classifier models, not global accuracy.</a:t>
            </a:r>
          </a:p>
          <a:p>
            <a:pPr fontAlgn="base"/>
            <a:r>
              <a:rPr lang="en-US" sz="1200" b="0" i="0" kern="1200" dirty="0">
                <a:solidFill>
                  <a:schemeClr val="tx1"/>
                </a:solidFill>
                <a:effectLst/>
                <a:latin typeface="+mn-lt"/>
                <a:ea typeface="+mn-ea"/>
                <a:cs typeface="+mn-cs"/>
              </a:rPr>
              <a:t>F1 Score = 2*(Recall * Precision) / (Recall + Precision)</a:t>
            </a:r>
          </a:p>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1</a:t>
            </a:fld>
            <a:endParaRPr lang="en-US"/>
          </a:p>
        </p:txBody>
      </p:sp>
    </p:spTree>
    <p:extLst>
      <p:ext uri="{BB962C8B-B14F-4D97-AF65-F5344CB8AC3E}">
        <p14:creationId xmlns:p14="http://schemas.microsoft.com/office/powerpoint/2010/main" val="15929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E503A-4C47-9042-A9ED-0302F2EAC8AD}" type="slidenum">
              <a:rPr lang="en-US" smtClean="0"/>
              <a:t>2</a:t>
            </a:fld>
            <a:endParaRPr lang="en-US"/>
          </a:p>
        </p:txBody>
      </p:sp>
    </p:spTree>
    <p:extLst>
      <p:ext uri="{BB962C8B-B14F-4D97-AF65-F5344CB8AC3E}">
        <p14:creationId xmlns:p14="http://schemas.microsoft.com/office/powerpoint/2010/main" val="274051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4B6E503A-4C47-9042-A9ED-0302F2EAC8AD}" type="slidenum">
              <a:rPr lang="en-US" smtClean="0"/>
              <a:t>4</a:t>
            </a:fld>
            <a:endParaRPr lang="en-US"/>
          </a:p>
        </p:txBody>
      </p:sp>
    </p:spTree>
    <p:extLst>
      <p:ext uri="{BB962C8B-B14F-4D97-AF65-F5344CB8AC3E}">
        <p14:creationId xmlns:p14="http://schemas.microsoft.com/office/powerpoint/2010/main" val="151261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6BA9FF-F087-5E4E-8AD9-D0111DCFFBDD}"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95942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BA9FF-F087-5E4E-8AD9-D0111DCFFBDD}"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49980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BA9FF-F087-5E4E-8AD9-D0111DCFFBDD}"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57802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BA9FF-F087-5E4E-8AD9-D0111DCFFBDD}"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91707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BA9FF-F087-5E4E-8AD9-D0111DCFFBDD}"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71778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BA9FF-F087-5E4E-8AD9-D0111DCFFBDD}"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97533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BA9FF-F087-5E4E-8AD9-D0111DCFFBDD}" type="datetimeFigureOut">
              <a:rPr lang="en-US" smtClean="0"/>
              <a:t>4/27/21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399400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BA9FF-F087-5E4E-8AD9-D0111DCFFBDD}" type="datetimeFigureOut">
              <a:rPr lang="en-US" smtClean="0"/>
              <a:t>4/27/21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7616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BA9FF-F087-5E4E-8AD9-D0111DCFFBDD}" type="datetimeFigureOut">
              <a:rPr lang="en-US" smtClean="0"/>
              <a:t>4/27/21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181103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BA9FF-F087-5E4E-8AD9-D0111DCFFBDD}"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54551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BA9FF-F087-5E4E-8AD9-D0111DCFFBDD}"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19E8B5-782F-0849-A75F-B43780D400A6}" type="slidenum">
              <a:rPr lang="en-US" smtClean="0"/>
              <a:t>‹#›</a:t>
            </a:fld>
            <a:endParaRPr lang="en-US"/>
          </a:p>
        </p:txBody>
      </p:sp>
    </p:spTree>
    <p:extLst>
      <p:ext uri="{BB962C8B-B14F-4D97-AF65-F5344CB8AC3E}">
        <p14:creationId xmlns:p14="http://schemas.microsoft.com/office/powerpoint/2010/main" val="244268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BA9FF-F087-5E4E-8AD9-D0111DCFFBDD}" type="datetimeFigureOut">
              <a:rPr lang="en-US" smtClean="0"/>
              <a:t>4/27/21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9E8B5-782F-0849-A75F-B43780D400A6}" type="slidenum">
              <a:rPr lang="en-US" smtClean="0"/>
              <a:t>‹#›</a:t>
            </a:fld>
            <a:endParaRPr lang="en-US"/>
          </a:p>
        </p:txBody>
      </p:sp>
    </p:spTree>
    <p:extLst>
      <p:ext uri="{BB962C8B-B14F-4D97-AF65-F5344CB8AC3E}">
        <p14:creationId xmlns:p14="http://schemas.microsoft.com/office/powerpoint/2010/main" val="34485537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274320"/>
            <a:ext cx="10515600" cy="1325880"/>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Sternbach" panose="02000500000000000000" pitchFamily="2" charset="0"/>
              </a:rPr>
              <a:t>Model Performance Evaluation</a:t>
            </a: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3113850424"/>
              </p:ext>
            </p:extLst>
          </p:nvPr>
        </p:nvGraphicFramePr>
        <p:xfrm>
          <a:off x="365760" y="1828800"/>
          <a:ext cx="11355297"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91628">
                  <a:extLst>
                    <a:ext uri="{9D8B030D-6E8A-4147-A177-3AD203B41FA5}">
                      <a16:colId xmlns:a16="http://schemas.microsoft.com/office/drawing/2014/main" val="1650450688"/>
                    </a:ext>
                  </a:extLst>
                </a:gridCol>
                <a:gridCol w="1191628">
                  <a:extLst>
                    <a:ext uri="{9D8B030D-6E8A-4147-A177-3AD203B41FA5}">
                      <a16:colId xmlns:a16="http://schemas.microsoft.com/office/drawing/2014/main" val="321731917"/>
                    </a:ext>
                  </a:extLst>
                </a:gridCol>
                <a:gridCol w="1191628">
                  <a:extLst>
                    <a:ext uri="{9D8B030D-6E8A-4147-A177-3AD203B41FA5}">
                      <a16:colId xmlns:a16="http://schemas.microsoft.com/office/drawing/2014/main" val="3694452088"/>
                    </a:ext>
                  </a:extLst>
                </a:gridCol>
                <a:gridCol w="1191628">
                  <a:extLst>
                    <a:ext uri="{9D8B030D-6E8A-4147-A177-3AD203B41FA5}">
                      <a16:colId xmlns:a16="http://schemas.microsoft.com/office/drawing/2014/main" val="1824075857"/>
                    </a:ext>
                  </a:extLst>
                </a:gridCol>
                <a:gridCol w="1191628">
                  <a:extLst>
                    <a:ext uri="{9D8B030D-6E8A-4147-A177-3AD203B41FA5}">
                      <a16:colId xmlns:a16="http://schemas.microsoft.com/office/drawing/2014/main" val="4041599186"/>
                    </a:ext>
                  </a:extLst>
                </a:gridCol>
                <a:gridCol w="1191628">
                  <a:extLst>
                    <a:ext uri="{9D8B030D-6E8A-4147-A177-3AD203B41FA5}">
                      <a16:colId xmlns:a16="http://schemas.microsoft.com/office/drawing/2014/main" val="1962277698"/>
                    </a:ext>
                  </a:extLst>
                </a:gridCol>
                <a:gridCol w="1191628">
                  <a:extLst>
                    <a:ext uri="{9D8B030D-6E8A-4147-A177-3AD203B41FA5}">
                      <a16:colId xmlns:a16="http://schemas.microsoft.com/office/drawing/2014/main" val="617926089"/>
                    </a:ext>
                  </a:extLst>
                </a:gridCol>
              </a:tblGrid>
              <a:tr h="370840">
                <a:tc gridSpan="8">
                  <a:txBody>
                    <a:bodyPr/>
                    <a:lstStyle/>
                    <a:p>
                      <a:pPr algn="ctr"/>
                      <a:r>
                        <a:rPr lang="en-US" sz="1600" dirty="0">
                          <a:solidFill>
                            <a:schemeClr val="tx1"/>
                          </a:solidFill>
                        </a:rPr>
                        <a:t>Empirical Feature Set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tx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F1 score</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F1 score</a:t>
                      </a:r>
                    </a:p>
                  </a:txBody>
                  <a:tcPr anchor="ctr">
                    <a:solidFill>
                      <a:schemeClr val="accent4">
                        <a:alpha val="20000"/>
                      </a:schemeClr>
                    </a:solidFill>
                  </a:tcP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Support Vector Machines (Scaled)</a:t>
                      </a:r>
                    </a:p>
                  </a:txBody>
                  <a:tcPr anchor="ctr"/>
                </a:tc>
                <a:tc>
                  <a:txBody>
                    <a:bodyPr/>
                    <a:lstStyle/>
                    <a:p>
                      <a:pPr algn="ctr"/>
                      <a:r>
                        <a:rPr lang="en-US" sz="1600" dirty="0">
                          <a:solidFill>
                            <a:schemeClr val="tx1"/>
                          </a:solidFill>
                        </a:rPr>
                        <a:t>0.76</a:t>
                      </a:r>
                    </a:p>
                  </a:txBody>
                  <a:tcPr anchor="ctr"/>
                </a:tc>
                <a:tc>
                  <a:txBody>
                    <a:bodyPr/>
                    <a:lstStyle/>
                    <a:p>
                      <a:pPr algn="ctr"/>
                      <a:r>
                        <a:rPr lang="en-US" sz="1600" dirty="0">
                          <a:solidFill>
                            <a:schemeClr val="tx1"/>
                          </a:solidFill>
                        </a:rPr>
                        <a:t>0.73</a:t>
                      </a:r>
                    </a:p>
                  </a:txBody>
                  <a:tcPr anchor="ctr">
                    <a:solidFill>
                      <a:srgbClr val="FF0000"/>
                    </a:solidFill>
                  </a:tcPr>
                </a:tc>
                <a:tc>
                  <a:txBody>
                    <a:bodyPr/>
                    <a:lstStyle/>
                    <a:p>
                      <a:pPr algn="ctr"/>
                      <a:r>
                        <a:rPr lang="en-US" sz="1600" dirty="0">
                          <a:solidFill>
                            <a:schemeClr val="tx1"/>
                          </a:solidFill>
                        </a:rPr>
                        <a:t>0.94</a:t>
                      </a:r>
                    </a:p>
                  </a:txBody>
                  <a:tcPr anchor="ctr">
                    <a:solidFill>
                      <a:srgbClr val="FF0000"/>
                    </a:solidFill>
                  </a:tcPr>
                </a:tc>
                <a:tc>
                  <a:txBody>
                    <a:bodyPr/>
                    <a:lstStyle/>
                    <a:p>
                      <a:pPr algn="ctr"/>
                      <a:r>
                        <a:rPr lang="en-US" sz="1600" dirty="0">
                          <a:solidFill>
                            <a:schemeClr val="tx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0.86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0.51</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0.64 </a:t>
                      </a:r>
                    </a:p>
                  </a:txBody>
                  <a:tcPr anchor="ctr">
                    <a:solidFill>
                      <a:srgbClr val="00B0F0"/>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Logistic Regression</a:t>
                      </a:r>
                    </a:p>
                  </a:txBody>
                  <a:tcPr anchor="ctr"/>
                </a:tc>
                <a:tc>
                  <a:txBody>
                    <a:bodyPr/>
                    <a:lstStyle/>
                    <a:p>
                      <a:pPr algn="ctr"/>
                      <a:r>
                        <a:rPr lang="en-US" sz="1600" dirty="0">
                          <a:solidFill>
                            <a:schemeClr val="tx1"/>
                          </a:solidFill>
                        </a:rPr>
                        <a:t>0.76</a:t>
                      </a:r>
                    </a:p>
                  </a:txBody>
                  <a:tcPr anchor="ctr"/>
                </a:tc>
                <a:tc>
                  <a:txBody>
                    <a:bodyPr/>
                    <a:lstStyle/>
                    <a:p>
                      <a:pPr algn="ctr"/>
                      <a:r>
                        <a:rPr lang="en-US" sz="1600" dirty="0">
                          <a:solidFill>
                            <a:schemeClr val="tx1"/>
                          </a:solidFill>
                        </a:rPr>
                        <a:t>0.75</a:t>
                      </a:r>
                    </a:p>
                  </a:txBody>
                  <a:tcPr anchor="ctr">
                    <a:solidFill>
                      <a:srgbClr val="FF0000"/>
                    </a:solidFill>
                  </a:tcPr>
                </a:tc>
                <a:tc>
                  <a:txBody>
                    <a:bodyPr/>
                    <a:lstStyle/>
                    <a:p>
                      <a:pPr algn="ctr"/>
                      <a:r>
                        <a:rPr lang="en-US" sz="1600" dirty="0">
                          <a:solidFill>
                            <a:schemeClr val="tx1"/>
                          </a:solidFill>
                        </a:rPr>
                        <a:t>0.90</a:t>
                      </a:r>
                    </a:p>
                  </a:txBody>
                  <a:tcPr anchor="ctr">
                    <a:solidFill>
                      <a:srgbClr val="FF0000"/>
                    </a:solidFill>
                  </a:tcPr>
                </a:tc>
                <a:tc>
                  <a:txBody>
                    <a:bodyPr/>
                    <a:lstStyle/>
                    <a:p>
                      <a:pPr algn="ctr"/>
                      <a:r>
                        <a:rPr lang="en-US" sz="1600" dirty="0">
                          <a:solidFill>
                            <a:schemeClr val="tx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0.80</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0.66</a:t>
                      </a:r>
                    </a:p>
                  </a:txBody>
                  <a:tcPr anchor="ctr">
                    <a:solidFill>
                      <a:srgbClr val="00B0F0"/>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Random Forests</a:t>
                      </a:r>
                    </a:p>
                  </a:txBody>
                  <a:tcPr anchor="ctr"/>
                </a:tc>
                <a:tc>
                  <a:txBody>
                    <a:bodyPr/>
                    <a:lstStyle/>
                    <a:p>
                      <a:pPr algn="ctr"/>
                      <a:r>
                        <a:rPr lang="en-US" sz="1600" dirty="0">
                          <a:solidFill>
                            <a:schemeClr val="tx1"/>
                          </a:solidFill>
                        </a:rPr>
                        <a:t>0.76</a:t>
                      </a:r>
                    </a:p>
                  </a:txBody>
                  <a:tcPr anchor="ctr"/>
                </a:tc>
                <a:tc>
                  <a:txBody>
                    <a:bodyPr/>
                    <a:lstStyle/>
                    <a:p>
                      <a:pPr algn="ctr"/>
                      <a:r>
                        <a:rPr lang="en-US" sz="1600" dirty="0">
                          <a:solidFill>
                            <a:schemeClr val="tx1"/>
                          </a:solidFill>
                        </a:rPr>
                        <a:t>0.76</a:t>
                      </a:r>
                    </a:p>
                  </a:txBody>
                  <a:tcPr anchor="ctr">
                    <a:solidFill>
                      <a:srgbClr val="FF0000"/>
                    </a:solidFill>
                  </a:tcPr>
                </a:tc>
                <a:tc>
                  <a:txBody>
                    <a:bodyPr/>
                    <a:lstStyle/>
                    <a:p>
                      <a:pPr algn="ctr"/>
                      <a:r>
                        <a:rPr lang="en-US" sz="1600" dirty="0">
                          <a:solidFill>
                            <a:schemeClr val="tx1"/>
                          </a:solidFill>
                        </a:rPr>
                        <a:t>0.85</a:t>
                      </a:r>
                    </a:p>
                  </a:txBody>
                  <a:tcPr anchor="ctr">
                    <a:solidFill>
                      <a:srgbClr val="FF0000"/>
                    </a:solidFill>
                  </a:tcPr>
                </a:tc>
                <a:tc>
                  <a:txBody>
                    <a:bodyPr/>
                    <a:lstStyle/>
                    <a:p>
                      <a:pPr algn="ctr"/>
                      <a:r>
                        <a:rPr lang="en-US" sz="1600" dirty="0">
                          <a:solidFill>
                            <a:schemeClr val="tx1"/>
                          </a:solidFill>
                        </a:rPr>
                        <a:t>0.80</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0.75</a:t>
                      </a:r>
                    </a:p>
                  </a:txBody>
                  <a:tcPr anchor="ctr">
                    <a:solidFill>
                      <a:srgbClr val="00B0F0"/>
                    </a:solidFill>
                  </a:tcPr>
                </a:tc>
                <a:tc>
                  <a:txBody>
                    <a:bodyPr/>
                    <a:lstStyle/>
                    <a:p>
                      <a:pPr algn="ctr"/>
                      <a:r>
                        <a:rPr lang="en-US" sz="1600" dirty="0">
                          <a:solidFill>
                            <a:schemeClr val="tx1"/>
                          </a:solidFill>
                        </a:rPr>
                        <a:t>0.62</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0.68</a:t>
                      </a:r>
                    </a:p>
                  </a:txBody>
                  <a:tcPr anchor="ctr">
                    <a:solidFill>
                      <a:srgbClr val="00B0F0"/>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Deep Learning (</a:t>
                      </a:r>
                      <a:r>
                        <a:rPr lang="en-US" sz="1600" dirty="0" err="1">
                          <a:solidFill>
                            <a:schemeClr val="tx1"/>
                          </a:solidFill>
                        </a:rPr>
                        <a:t>Tensorflow</a:t>
                      </a:r>
                      <a:r>
                        <a:rPr lang="en-US" sz="1600" dirty="0">
                          <a:solidFill>
                            <a:schemeClr val="tx1"/>
                          </a:solidFill>
                        </a:rPr>
                        <a:t>)</a:t>
                      </a:r>
                    </a:p>
                  </a:txBody>
                  <a:tcPr anchor="ctr"/>
                </a:tc>
                <a:tc>
                  <a:txBody>
                    <a:bodyPr/>
                    <a:lstStyle/>
                    <a:p>
                      <a:pPr algn="ctr"/>
                      <a:r>
                        <a:rPr lang="en-US" sz="1600" dirty="0">
                          <a:solidFill>
                            <a:schemeClr val="tx1"/>
                          </a:solidFill>
                        </a:rPr>
                        <a:t>0.76</a:t>
                      </a:r>
                    </a:p>
                  </a:txBody>
                  <a:tcPr anchor="ct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00B0F0"/>
                    </a:solidFill>
                  </a:tcPr>
                </a:tc>
                <a:tc>
                  <a:txBody>
                    <a:bodyPr/>
                    <a:lstStyle/>
                    <a:p>
                      <a:pPr algn="ctr"/>
                      <a:r>
                        <a:rPr lang="en-US" sz="1600" dirty="0">
                          <a:solidFill>
                            <a:schemeClr val="tx1"/>
                          </a:solidFill>
                        </a:rPr>
                        <a:t>NA</a:t>
                      </a:r>
                    </a:p>
                  </a:txBody>
                  <a:tcPr anchor="ctr">
                    <a:solidFill>
                      <a:srgbClr val="00B0F0"/>
                    </a:solidFill>
                  </a:tcPr>
                </a:tc>
                <a:tc>
                  <a:txBody>
                    <a:bodyPr/>
                    <a:lstStyle/>
                    <a:p>
                      <a:pPr algn="ctr"/>
                      <a:r>
                        <a:rPr lang="en-US" sz="1600" dirty="0">
                          <a:solidFill>
                            <a:schemeClr val="tx1"/>
                          </a:solidFill>
                        </a:rPr>
                        <a:t>NA</a:t>
                      </a:r>
                    </a:p>
                  </a:txBody>
                  <a:tcPr anchor="ctr">
                    <a:solidFill>
                      <a:srgbClr val="00B0F0"/>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K-Nearest Neighbors (Scaled)</a:t>
                      </a:r>
                    </a:p>
                  </a:txBody>
                  <a:tcPr anchor="ctr"/>
                </a:tc>
                <a:tc>
                  <a:txBody>
                    <a:bodyPr/>
                    <a:lstStyle/>
                    <a:p>
                      <a:pPr algn="ctr"/>
                      <a:r>
                        <a:rPr lang="en-US" sz="1600" dirty="0">
                          <a:solidFill>
                            <a:schemeClr val="tx1"/>
                          </a:solidFill>
                        </a:rPr>
                        <a:t>0.71</a:t>
                      </a:r>
                    </a:p>
                  </a:txBody>
                  <a:tcPr anchor="ctr"/>
                </a:tc>
                <a:tc>
                  <a:txBody>
                    <a:bodyPr/>
                    <a:lstStyle/>
                    <a:p>
                      <a:pPr algn="ctr"/>
                      <a:r>
                        <a:rPr lang="en-US" sz="1600" dirty="0">
                          <a:solidFill>
                            <a:schemeClr val="tx1"/>
                          </a:solidFill>
                        </a:rPr>
                        <a:t>0.73</a:t>
                      </a:r>
                    </a:p>
                  </a:txBody>
                  <a:tcPr anchor="ctr">
                    <a:solidFill>
                      <a:srgbClr val="FF0000"/>
                    </a:solidFill>
                  </a:tcPr>
                </a:tc>
                <a:tc>
                  <a:txBody>
                    <a:bodyPr/>
                    <a:lstStyle/>
                    <a:p>
                      <a:pPr algn="ctr"/>
                      <a:r>
                        <a:rPr lang="en-US" sz="1600" dirty="0">
                          <a:solidFill>
                            <a:schemeClr val="tx1"/>
                          </a:solidFill>
                        </a:rPr>
                        <a:t>0.83</a:t>
                      </a:r>
                    </a:p>
                  </a:txBody>
                  <a:tcPr anchor="ctr">
                    <a:solidFill>
                      <a:srgbClr val="FF0000"/>
                    </a:solidFill>
                  </a:tcPr>
                </a:tc>
                <a:tc>
                  <a:txBody>
                    <a:bodyPr/>
                    <a:lstStyle/>
                    <a:p>
                      <a:pPr algn="ctr"/>
                      <a:r>
                        <a:rPr lang="en-US" sz="1600" dirty="0">
                          <a:solidFill>
                            <a:schemeClr val="tx1"/>
                          </a:solidFill>
                        </a:rPr>
                        <a:t>0.77</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0.69</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0.62</a:t>
                      </a:r>
                    </a:p>
                  </a:txBody>
                  <a:tcPr anchor="ctr">
                    <a:solidFill>
                      <a:srgbClr val="00B0F0"/>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Neural Networks MLP (Scaled)</a:t>
                      </a:r>
                    </a:p>
                  </a:txBody>
                  <a:tcPr anchor="ctr"/>
                </a:tc>
                <a:tc>
                  <a:txBody>
                    <a:bodyPr/>
                    <a:lstStyle/>
                    <a:p>
                      <a:pPr algn="ctr"/>
                      <a:r>
                        <a:rPr lang="en-US" sz="1600" dirty="0">
                          <a:solidFill>
                            <a:schemeClr val="tx1"/>
                          </a:solidFill>
                        </a:rPr>
                        <a:t>0.71</a:t>
                      </a:r>
                    </a:p>
                  </a:txBody>
                  <a:tcPr anchor="ctr"/>
                </a:tc>
                <a:tc>
                  <a:txBody>
                    <a:bodyPr/>
                    <a:lstStyle/>
                    <a:p>
                      <a:pPr algn="ctr"/>
                      <a:r>
                        <a:rPr lang="en-US" sz="1600" dirty="0">
                          <a:solidFill>
                            <a:schemeClr val="tx1"/>
                          </a:solidFill>
                        </a:rPr>
                        <a:t>0.75</a:t>
                      </a:r>
                    </a:p>
                  </a:txBody>
                  <a:tcPr anchor="ctr">
                    <a:solidFill>
                      <a:srgbClr val="FF0000"/>
                    </a:solidFill>
                  </a:tcPr>
                </a:tc>
                <a:tc>
                  <a:txBody>
                    <a:bodyPr/>
                    <a:lstStyle/>
                    <a:p>
                      <a:pPr algn="ctr"/>
                      <a:r>
                        <a:rPr lang="en-US" sz="1600" dirty="0">
                          <a:solidFill>
                            <a:schemeClr val="tx1"/>
                          </a:solidFill>
                        </a:rPr>
                        <a:t>0.76</a:t>
                      </a:r>
                    </a:p>
                  </a:txBody>
                  <a:tcPr anchor="ctr">
                    <a:solidFill>
                      <a:srgbClr val="FF0000"/>
                    </a:solidFill>
                  </a:tcPr>
                </a:tc>
                <a:tc>
                  <a:txBody>
                    <a:bodyPr/>
                    <a:lstStyle/>
                    <a:p>
                      <a:pPr algn="ctr"/>
                      <a:r>
                        <a:rPr lang="en-US" sz="1600" dirty="0">
                          <a:solidFill>
                            <a:schemeClr val="tx1"/>
                          </a:solidFill>
                        </a:rPr>
                        <a:t>0.76</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0.65</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0.64</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0.65</a:t>
                      </a:r>
                    </a:p>
                  </a:txBody>
                  <a:tcPr anchor="ctr">
                    <a:solidFill>
                      <a:srgbClr val="00B0F0"/>
                    </a:solidFill>
                  </a:tcPr>
                </a:tc>
                <a:extLst>
                  <a:ext uri="{0D108BD9-81ED-4DB2-BD59-A6C34878D82A}">
                    <a16:rowId xmlns:a16="http://schemas.microsoft.com/office/drawing/2014/main" val="1365646877"/>
                  </a:ext>
                </a:extLst>
              </a:tr>
            </a:tbl>
          </a:graphicData>
        </a:graphic>
      </p:graphicFrame>
      <p:sp>
        <p:nvSpPr>
          <p:cNvPr id="2" name="Rectangle 1">
            <a:extLst>
              <a:ext uri="{FF2B5EF4-FFF2-40B4-BE49-F238E27FC236}">
                <a16:creationId xmlns:a16="http://schemas.microsoft.com/office/drawing/2014/main" id="{66A96575-FE48-074D-9598-C88E5867C73A}"/>
              </a:ext>
            </a:extLst>
          </p:cNvPr>
          <p:cNvSpPr/>
          <p:nvPr/>
        </p:nvSpPr>
        <p:spPr>
          <a:xfrm>
            <a:off x="1188720" y="5303520"/>
            <a:ext cx="10149840" cy="1399742"/>
          </a:xfrm>
          <a:prstGeom prst="rect">
            <a:avLst/>
          </a:prstGeom>
        </p:spPr>
        <p:txBody>
          <a:bodyPr>
            <a:spAutoFit/>
          </a:bodyPr>
          <a:lstStyle/>
          <a:p>
            <a:pPr marL="285750" indent="-285750">
              <a:lnSpc>
                <a:spcPct val="120000"/>
              </a:lnSpc>
              <a:buFont typeface="Arial" panose="020B0604020202020204" pitchFamily="34" charset="0"/>
              <a:buChar char="•"/>
            </a:pPr>
            <a:r>
              <a:rPr lang="en-US" b="1" dirty="0">
                <a:latin typeface="Calibri" panose="020F0502020204030204" pitchFamily="34" charset="0"/>
                <a:ea typeface="DengXian" panose="02010600030101010101" pitchFamily="2" charset="-122"/>
                <a:cs typeface="Times New Roman" panose="02020603050405020304" pitchFamily="18" charset="0"/>
              </a:rPr>
              <a:t>Accuracy</a:t>
            </a:r>
            <a:r>
              <a:rPr lang="en-US" dirty="0">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latin typeface="Calibri" panose="020F0502020204030204" pitchFamily="34" charset="0"/>
                <a:ea typeface="DengXian" panose="02010600030101010101" pitchFamily="2" charset="-122"/>
                <a:cs typeface="Times New Roman" panose="02020603050405020304" pitchFamily="18" charset="0"/>
              </a:rPr>
              <a:t>correctly predicted wins/losses </a:t>
            </a:r>
            <a:r>
              <a:rPr lang="en-US" dirty="0">
                <a:latin typeface="Calibri" panose="020F0502020204030204" pitchFamily="34" charset="0"/>
                <a:ea typeface="DengXian" panose="02010600030101010101" pitchFamily="2" charset="-122"/>
                <a:cs typeface="Times New Roman" panose="02020603050405020304" pitchFamily="18" charset="0"/>
              </a:rPr>
              <a:t>among the </a:t>
            </a:r>
            <a:r>
              <a:rPr lang="en-US" u="sng" dirty="0">
                <a:latin typeface="Calibri" panose="020F0502020204030204" pitchFamily="34" charset="0"/>
                <a:ea typeface="DengXian" panose="02010600030101010101" pitchFamily="2" charset="-122"/>
                <a:cs typeface="Times New Roman" panose="02020603050405020304" pitchFamily="18" charset="0"/>
              </a:rPr>
              <a:t>total number of fights</a:t>
            </a:r>
          </a:p>
          <a:p>
            <a:pPr marL="285750" indent="-285750">
              <a:lnSpc>
                <a:spcPct val="120000"/>
              </a:lnSpc>
              <a:buFont typeface="Arial" panose="020B0604020202020204" pitchFamily="34" charset="0"/>
              <a:buChar char="•"/>
            </a:pPr>
            <a:r>
              <a:rPr lang="en-US" b="1" dirty="0">
                <a:latin typeface="Calibri" panose="020F0502020204030204" pitchFamily="34" charset="0"/>
                <a:ea typeface="DengXian" panose="02010600030101010101" pitchFamily="2" charset="-122"/>
                <a:cs typeface="Times New Roman" panose="02020603050405020304" pitchFamily="18" charset="0"/>
              </a:rPr>
              <a:t>Precision</a:t>
            </a:r>
            <a:r>
              <a:rPr lang="en-US" dirty="0">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latin typeface="Calibri" panose="020F0502020204030204" pitchFamily="34" charset="0"/>
                <a:ea typeface="DengXian" panose="02010600030101010101" pitchFamily="2" charset="-122"/>
                <a:cs typeface="Times New Roman" panose="02020603050405020304" pitchFamily="18" charset="0"/>
              </a:rPr>
              <a:t> among the </a:t>
            </a:r>
            <a:r>
              <a:rPr lang="en-US" u="sng" dirty="0">
                <a:latin typeface="Calibri" panose="020F0502020204030204" pitchFamily="34" charset="0"/>
                <a:ea typeface="DengXian" panose="02010600030101010101" pitchFamily="2" charset="-122"/>
                <a:cs typeface="Times New Roman" panose="02020603050405020304" pitchFamily="18" charset="0"/>
              </a:rPr>
              <a:t>total predicted wins</a:t>
            </a:r>
          </a:p>
          <a:p>
            <a:pPr marL="285750" indent="-285750">
              <a:lnSpc>
                <a:spcPct val="120000"/>
              </a:lnSpc>
              <a:buFont typeface="Arial" panose="020B0604020202020204" pitchFamily="34" charset="0"/>
              <a:buChar char="•"/>
            </a:pPr>
            <a:r>
              <a:rPr lang="en-US" b="1" dirty="0">
                <a:latin typeface="Calibri" panose="020F0502020204030204" pitchFamily="34" charset="0"/>
                <a:ea typeface="DengXian" panose="02010600030101010101" pitchFamily="2" charset="-122"/>
                <a:cs typeface="Times New Roman" panose="02020603050405020304" pitchFamily="18" charset="0"/>
              </a:rPr>
              <a:t>Recall</a:t>
            </a:r>
            <a:r>
              <a:rPr lang="en-US" dirty="0">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latin typeface="Calibri" panose="020F0502020204030204" pitchFamily="34" charset="0"/>
                <a:ea typeface="DengXian" panose="02010600030101010101" pitchFamily="2" charset="-122"/>
                <a:cs typeface="Times New Roman" panose="02020603050405020304" pitchFamily="18" charset="0"/>
              </a:rPr>
              <a:t> among the </a:t>
            </a:r>
            <a:r>
              <a:rPr lang="en-US" u="sng" dirty="0">
                <a:latin typeface="Calibri" panose="020F0502020204030204" pitchFamily="34" charset="0"/>
                <a:ea typeface="DengXian" panose="02010600030101010101" pitchFamily="2" charset="-122"/>
                <a:cs typeface="Times New Roman" panose="02020603050405020304" pitchFamily="18" charset="0"/>
              </a:rPr>
              <a:t>total actual wins</a:t>
            </a:r>
          </a:p>
          <a:p>
            <a:pPr marL="285750" indent="-285750">
              <a:lnSpc>
                <a:spcPct val="120000"/>
              </a:lnSpc>
              <a:buFont typeface="Arial" panose="020B0604020202020204" pitchFamily="34" charset="0"/>
              <a:buChar char="•"/>
            </a:pPr>
            <a:r>
              <a:rPr lang="en-US" b="1" dirty="0">
                <a:latin typeface="Calibri" panose="020F0502020204030204" pitchFamily="34" charset="0"/>
                <a:ea typeface="DengXian" panose="02010600030101010101" pitchFamily="2" charset="-122"/>
                <a:cs typeface="Times New Roman" panose="02020603050405020304" pitchFamily="18" charset="0"/>
              </a:rPr>
              <a:t>F1 score</a:t>
            </a:r>
            <a:r>
              <a:rPr lang="en-US" dirty="0">
                <a:latin typeface="Calibri" panose="020F0502020204030204" pitchFamily="34" charset="0"/>
                <a:ea typeface="DengXian" panose="02010600030101010101" pitchFamily="2" charset="-122"/>
                <a:cs typeface="Times New Roman" panose="02020603050405020304" pitchFamily="18" charset="0"/>
              </a:rPr>
              <a:t> is the harmonic mean of precision and recall, is better for uneven class distribution</a:t>
            </a:r>
          </a:p>
        </p:txBody>
      </p:sp>
    </p:spTree>
    <p:extLst>
      <p:ext uri="{BB962C8B-B14F-4D97-AF65-F5344CB8AC3E}">
        <p14:creationId xmlns:p14="http://schemas.microsoft.com/office/powerpoint/2010/main" val="404244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Title 1"/>
          <p:cNvSpPr txBox="1">
            <a:spLocks/>
          </p:cNvSpPr>
          <p:nvPr/>
        </p:nvSpPr>
        <p:spPr>
          <a:xfrm>
            <a:off x="742950" y="274320"/>
            <a:ext cx="10515600" cy="1325563"/>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Sternbach" panose="02000500000000000000" pitchFamily="2" charset="0"/>
              </a:rPr>
              <a:t>Model Performance Evaluation</a:t>
            </a:r>
          </a:p>
        </p:txBody>
      </p:sp>
      <p:graphicFrame>
        <p:nvGraphicFramePr>
          <p:cNvPr id="4" name="Table 5">
            <a:extLst>
              <a:ext uri="{FF2B5EF4-FFF2-40B4-BE49-F238E27FC236}">
                <a16:creationId xmlns:a16="http://schemas.microsoft.com/office/drawing/2014/main" id="{8D33B745-DADF-3040-B21E-1364179175B3}"/>
              </a:ext>
            </a:extLst>
          </p:cNvPr>
          <p:cNvGraphicFramePr>
            <a:graphicFrameLocks/>
          </p:cNvGraphicFramePr>
          <p:nvPr>
            <p:extLst>
              <p:ext uri="{D42A27DB-BD31-4B8C-83A1-F6EECF244321}">
                <p14:modId xmlns:p14="http://schemas.microsoft.com/office/powerpoint/2010/main" val="594507209"/>
              </p:ext>
            </p:extLst>
          </p:nvPr>
        </p:nvGraphicFramePr>
        <p:xfrm>
          <a:off x="365760" y="1828800"/>
          <a:ext cx="11334941"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88720">
                  <a:extLst>
                    <a:ext uri="{9D8B030D-6E8A-4147-A177-3AD203B41FA5}">
                      <a16:colId xmlns:a16="http://schemas.microsoft.com/office/drawing/2014/main" val="1650450688"/>
                    </a:ext>
                  </a:extLst>
                </a:gridCol>
                <a:gridCol w="1188720">
                  <a:extLst>
                    <a:ext uri="{9D8B030D-6E8A-4147-A177-3AD203B41FA5}">
                      <a16:colId xmlns:a16="http://schemas.microsoft.com/office/drawing/2014/main" val="321731917"/>
                    </a:ext>
                  </a:extLst>
                </a:gridCol>
                <a:gridCol w="1188720">
                  <a:extLst>
                    <a:ext uri="{9D8B030D-6E8A-4147-A177-3AD203B41FA5}">
                      <a16:colId xmlns:a16="http://schemas.microsoft.com/office/drawing/2014/main" val="3694452088"/>
                    </a:ext>
                  </a:extLst>
                </a:gridCol>
                <a:gridCol w="1188720">
                  <a:extLst>
                    <a:ext uri="{9D8B030D-6E8A-4147-A177-3AD203B41FA5}">
                      <a16:colId xmlns:a16="http://schemas.microsoft.com/office/drawing/2014/main" val="1824075857"/>
                    </a:ext>
                  </a:extLst>
                </a:gridCol>
                <a:gridCol w="1188720">
                  <a:extLst>
                    <a:ext uri="{9D8B030D-6E8A-4147-A177-3AD203B41FA5}">
                      <a16:colId xmlns:a16="http://schemas.microsoft.com/office/drawing/2014/main" val="1430470315"/>
                    </a:ext>
                  </a:extLst>
                </a:gridCol>
                <a:gridCol w="1188720">
                  <a:extLst>
                    <a:ext uri="{9D8B030D-6E8A-4147-A177-3AD203B41FA5}">
                      <a16:colId xmlns:a16="http://schemas.microsoft.com/office/drawing/2014/main" val="3603509196"/>
                    </a:ext>
                  </a:extLst>
                </a:gridCol>
                <a:gridCol w="1188720">
                  <a:extLst>
                    <a:ext uri="{9D8B030D-6E8A-4147-A177-3AD203B41FA5}">
                      <a16:colId xmlns:a16="http://schemas.microsoft.com/office/drawing/2014/main" val="685960228"/>
                    </a:ext>
                  </a:extLst>
                </a:gridCol>
              </a:tblGrid>
              <a:tr h="370840">
                <a:tc gridSpan="8">
                  <a:txBody>
                    <a:bodyPr/>
                    <a:lstStyle/>
                    <a:p>
                      <a:pPr algn="ctr"/>
                      <a:r>
                        <a:rPr lang="en-US" sz="1600" dirty="0">
                          <a:solidFill>
                            <a:schemeClr val="tx1"/>
                          </a:solidFill>
                        </a:rPr>
                        <a:t>Feature Set selected by Random Forests </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tx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F1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F1 score</a:t>
                      </a:r>
                    </a:p>
                  </a:txBody>
                  <a:tcPr anchor="ct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Support Vector Machines (Scaled)</a:t>
                      </a:r>
                    </a:p>
                  </a:txBody>
                  <a:tcPr anchor="ctr"/>
                </a:tc>
                <a:tc>
                  <a:txBody>
                    <a:bodyPr/>
                    <a:lstStyle/>
                    <a:p>
                      <a:pPr algn="ctr"/>
                      <a:r>
                        <a:rPr lang="en-US" sz="1600" dirty="0">
                          <a:solidFill>
                            <a:schemeClr val="tx1"/>
                          </a:solidFill>
                        </a:rPr>
                        <a:t>0.78</a:t>
                      </a:r>
                    </a:p>
                  </a:txBody>
                  <a:tcPr anchor="ctr"/>
                </a:tc>
                <a:tc>
                  <a:txBody>
                    <a:bodyPr/>
                    <a:lstStyle/>
                    <a:p>
                      <a:pPr algn="ctr"/>
                      <a:r>
                        <a:rPr lang="en-US" sz="1600" dirty="0">
                          <a:solidFill>
                            <a:schemeClr val="tx1"/>
                          </a:solidFill>
                        </a:rPr>
                        <a:t>0.77</a:t>
                      </a:r>
                    </a:p>
                  </a:txBody>
                  <a:tcPr anchor="ctr">
                    <a:solidFill>
                      <a:srgbClr val="FF0000"/>
                    </a:solidFill>
                  </a:tcPr>
                </a:tc>
                <a:tc>
                  <a:txBody>
                    <a:bodyPr/>
                    <a:lstStyle/>
                    <a:p>
                      <a:pPr algn="ctr"/>
                      <a:r>
                        <a:rPr lang="en-US" sz="1600" dirty="0">
                          <a:solidFill>
                            <a:schemeClr val="tx1"/>
                          </a:solidFill>
                        </a:rPr>
                        <a:t>0.90</a:t>
                      </a:r>
                    </a:p>
                  </a:txBody>
                  <a:tcPr anchor="ctr">
                    <a:solidFill>
                      <a:srgbClr val="FF0000"/>
                    </a:solidFill>
                  </a:tcPr>
                </a:tc>
                <a:tc>
                  <a:txBody>
                    <a:bodyPr/>
                    <a:lstStyle/>
                    <a:p>
                      <a:pPr algn="ctr"/>
                      <a:r>
                        <a:rPr lang="en-US" sz="1600" dirty="0">
                          <a:solidFill>
                            <a:schemeClr val="tx1"/>
                          </a:solidFill>
                        </a:rPr>
                        <a:t>0.83</a:t>
                      </a:r>
                    </a:p>
                  </a:txBody>
                  <a:tcPr anchor="ctr">
                    <a:solidFill>
                      <a:srgbClr val="FF0000"/>
                    </a:solidFill>
                  </a:tcPr>
                </a:tc>
                <a:tc>
                  <a:txBody>
                    <a:bodyPr/>
                    <a:lstStyle/>
                    <a:p>
                      <a:pPr algn="ctr"/>
                      <a:r>
                        <a:rPr lang="en-US" sz="1600" dirty="0">
                          <a:solidFill>
                            <a:schemeClr val="tx1"/>
                          </a:solidFill>
                        </a:rPr>
                        <a:t>0.81</a:t>
                      </a:r>
                    </a:p>
                  </a:txBody>
                  <a:tcPr anchor="ctr">
                    <a:solidFill>
                      <a:schemeClr val="accent5"/>
                    </a:solidFill>
                  </a:tcPr>
                </a:tc>
                <a:tc>
                  <a:txBody>
                    <a:bodyPr/>
                    <a:lstStyle/>
                    <a:p>
                      <a:pPr algn="ctr"/>
                      <a:r>
                        <a:rPr lang="en-US" sz="1600" dirty="0">
                          <a:solidFill>
                            <a:schemeClr val="tx1"/>
                          </a:solidFill>
                        </a:rPr>
                        <a:t>0.61</a:t>
                      </a:r>
                    </a:p>
                  </a:txBody>
                  <a:tcPr anchor="ctr">
                    <a:solidFill>
                      <a:schemeClr val="accent5"/>
                    </a:solidFill>
                  </a:tcPr>
                </a:tc>
                <a:tc>
                  <a:txBody>
                    <a:bodyPr/>
                    <a:lstStyle/>
                    <a:p>
                      <a:pPr algn="ctr"/>
                      <a:r>
                        <a:rPr lang="en-US" sz="1600" dirty="0">
                          <a:solidFill>
                            <a:schemeClr val="tx1"/>
                          </a:solidFill>
                        </a:rPr>
                        <a:t>0.69</a:t>
                      </a:r>
                    </a:p>
                  </a:txBody>
                  <a:tcPr anchor="ctr">
                    <a:solidFill>
                      <a:schemeClr val="accent5"/>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Logistic Regression</a:t>
                      </a:r>
                    </a:p>
                  </a:txBody>
                  <a:tcPr anchor="ctr"/>
                </a:tc>
                <a:tc>
                  <a:txBody>
                    <a:bodyPr/>
                    <a:lstStyle/>
                    <a:p>
                      <a:pPr algn="ctr"/>
                      <a:r>
                        <a:rPr lang="en-US" sz="1600" dirty="0">
                          <a:solidFill>
                            <a:schemeClr val="tx1"/>
                          </a:solidFill>
                        </a:rPr>
                        <a:t>0.77</a:t>
                      </a:r>
                    </a:p>
                  </a:txBody>
                  <a:tcPr anchor="ctr"/>
                </a:tc>
                <a:tc>
                  <a:txBody>
                    <a:bodyPr/>
                    <a:lstStyle/>
                    <a:p>
                      <a:pPr algn="ctr"/>
                      <a:r>
                        <a:rPr lang="en-US" sz="1600" dirty="0">
                          <a:solidFill>
                            <a:schemeClr val="tx1"/>
                          </a:solidFill>
                        </a:rPr>
                        <a:t>0.77</a:t>
                      </a:r>
                    </a:p>
                  </a:txBody>
                  <a:tcPr anchor="ctr">
                    <a:solidFill>
                      <a:srgbClr val="FF0000"/>
                    </a:solidFill>
                  </a:tcPr>
                </a:tc>
                <a:tc>
                  <a:txBody>
                    <a:bodyPr/>
                    <a:lstStyle/>
                    <a:p>
                      <a:pPr algn="ctr"/>
                      <a:r>
                        <a:rPr lang="en-US" sz="1600" dirty="0">
                          <a:solidFill>
                            <a:schemeClr val="tx1"/>
                          </a:solidFill>
                        </a:rPr>
                        <a:t>0.87</a:t>
                      </a:r>
                    </a:p>
                  </a:txBody>
                  <a:tcPr anchor="ctr">
                    <a:solidFill>
                      <a:srgbClr val="FF0000"/>
                    </a:solidFill>
                  </a:tcPr>
                </a:tc>
                <a:tc>
                  <a:txBody>
                    <a:bodyPr/>
                    <a:lstStyle/>
                    <a:p>
                      <a:pPr algn="ctr"/>
                      <a:r>
                        <a:rPr lang="en-US" sz="1600" dirty="0">
                          <a:solidFill>
                            <a:schemeClr val="tx1"/>
                          </a:solidFill>
                        </a:rPr>
                        <a:t>0.82</a:t>
                      </a:r>
                    </a:p>
                  </a:txBody>
                  <a:tcPr anchor="ctr">
                    <a:solidFill>
                      <a:srgbClr val="FF0000"/>
                    </a:solidFill>
                  </a:tcPr>
                </a:tc>
                <a:tc>
                  <a:txBody>
                    <a:bodyPr/>
                    <a:lstStyle/>
                    <a:p>
                      <a:pPr algn="ctr"/>
                      <a:r>
                        <a:rPr lang="en-US" sz="1600" dirty="0">
                          <a:solidFill>
                            <a:schemeClr val="tx1"/>
                          </a:solidFill>
                        </a:rPr>
                        <a:t>0.77</a:t>
                      </a:r>
                    </a:p>
                  </a:txBody>
                  <a:tcPr anchor="ctr">
                    <a:solidFill>
                      <a:schemeClr val="accent5"/>
                    </a:solidFill>
                  </a:tcPr>
                </a:tc>
                <a:tc>
                  <a:txBody>
                    <a:bodyPr/>
                    <a:lstStyle/>
                    <a:p>
                      <a:pPr algn="ctr"/>
                      <a:r>
                        <a:rPr lang="en-US" sz="1600" dirty="0">
                          <a:solidFill>
                            <a:schemeClr val="tx1"/>
                          </a:solidFill>
                        </a:rPr>
                        <a:t>0.64</a:t>
                      </a:r>
                    </a:p>
                  </a:txBody>
                  <a:tcPr anchor="ctr">
                    <a:solidFill>
                      <a:schemeClr val="accent5"/>
                    </a:solidFill>
                  </a:tcPr>
                </a:tc>
                <a:tc>
                  <a:txBody>
                    <a:bodyPr/>
                    <a:lstStyle/>
                    <a:p>
                      <a:pPr algn="ctr"/>
                      <a:r>
                        <a:rPr lang="en-US" sz="1600" dirty="0">
                          <a:solidFill>
                            <a:schemeClr val="tx1"/>
                          </a:solidFill>
                        </a:rPr>
                        <a:t>0.70</a:t>
                      </a:r>
                    </a:p>
                  </a:txBody>
                  <a:tcPr anchor="ctr">
                    <a:solidFill>
                      <a:schemeClr val="accent5"/>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Random Forests</a:t>
                      </a:r>
                    </a:p>
                  </a:txBody>
                  <a:tcPr anchor="ctr"/>
                </a:tc>
                <a:tc>
                  <a:txBody>
                    <a:bodyPr/>
                    <a:lstStyle/>
                    <a:p>
                      <a:pPr algn="ctr"/>
                      <a:r>
                        <a:rPr lang="en-US" sz="1600" dirty="0">
                          <a:solidFill>
                            <a:schemeClr val="tx1"/>
                          </a:solidFill>
                        </a:rPr>
                        <a:t>0.77</a:t>
                      </a:r>
                    </a:p>
                  </a:txBody>
                  <a:tcPr anchor="ctr"/>
                </a:tc>
                <a:tc>
                  <a:txBody>
                    <a:bodyPr/>
                    <a:lstStyle/>
                    <a:p>
                      <a:pPr algn="ctr"/>
                      <a:r>
                        <a:rPr lang="en-US" sz="1600" dirty="0">
                          <a:solidFill>
                            <a:schemeClr val="tx1"/>
                          </a:solidFill>
                        </a:rPr>
                        <a:t>0.78</a:t>
                      </a:r>
                    </a:p>
                  </a:txBody>
                  <a:tcPr anchor="ctr">
                    <a:solidFill>
                      <a:srgbClr val="FF0000"/>
                    </a:solidFill>
                  </a:tcPr>
                </a:tc>
                <a:tc>
                  <a:txBody>
                    <a:bodyPr/>
                    <a:lstStyle/>
                    <a:p>
                      <a:pPr algn="ctr"/>
                      <a:r>
                        <a:rPr lang="en-US" sz="1600" dirty="0">
                          <a:solidFill>
                            <a:schemeClr val="tx1"/>
                          </a:solidFill>
                        </a:rPr>
                        <a:t>0.84</a:t>
                      </a:r>
                    </a:p>
                  </a:txBody>
                  <a:tcPr anchor="ctr">
                    <a:solidFill>
                      <a:srgbClr val="FF0000"/>
                    </a:solidFill>
                  </a:tcPr>
                </a:tc>
                <a:tc>
                  <a:txBody>
                    <a:bodyPr/>
                    <a:lstStyle/>
                    <a:p>
                      <a:pPr algn="ctr"/>
                      <a:r>
                        <a:rPr lang="en-US" sz="1600" dirty="0">
                          <a:solidFill>
                            <a:schemeClr val="tx1"/>
                          </a:solidFill>
                        </a:rPr>
                        <a:t>0.81</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0.75</a:t>
                      </a:r>
                    </a:p>
                  </a:txBody>
                  <a:tcPr anchor="ctr">
                    <a:solidFill>
                      <a:schemeClr val="accent5"/>
                    </a:solidFill>
                  </a:tcPr>
                </a:tc>
                <a:tc>
                  <a:txBody>
                    <a:bodyPr/>
                    <a:lstStyle/>
                    <a:p>
                      <a:pPr algn="ctr"/>
                      <a:r>
                        <a:rPr lang="en-US" sz="1600" dirty="0">
                          <a:solidFill>
                            <a:schemeClr val="tx1"/>
                          </a:solidFill>
                        </a:rPr>
                        <a:t>0.67</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0.70</a:t>
                      </a:r>
                    </a:p>
                  </a:txBody>
                  <a:tcPr anchor="ctr">
                    <a:solidFill>
                      <a:schemeClr val="accent5"/>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Deep Learning (</a:t>
                      </a:r>
                      <a:r>
                        <a:rPr lang="en-US" sz="1600" dirty="0" err="1">
                          <a:solidFill>
                            <a:schemeClr val="tx1"/>
                          </a:solidFill>
                        </a:rPr>
                        <a:t>Tensorflow</a:t>
                      </a:r>
                      <a:r>
                        <a:rPr lang="en-US" sz="1600" dirty="0">
                          <a:solidFill>
                            <a:schemeClr val="tx1"/>
                          </a:solidFill>
                        </a:rPr>
                        <a:t>)</a:t>
                      </a:r>
                    </a:p>
                  </a:txBody>
                  <a:tcPr anchor="ctr"/>
                </a:tc>
                <a:tc>
                  <a:txBody>
                    <a:bodyPr/>
                    <a:lstStyle/>
                    <a:p>
                      <a:pPr algn="ctr"/>
                      <a:r>
                        <a:rPr lang="en-US" sz="1600" dirty="0">
                          <a:solidFill>
                            <a:schemeClr val="tx1"/>
                          </a:solidFill>
                        </a:rPr>
                        <a:t>0.74</a:t>
                      </a:r>
                    </a:p>
                  </a:txBody>
                  <a:tcPr anchor="ct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chemeClr val="accent5"/>
                    </a:solidFill>
                  </a:tcPr>
                </a:tc>
                <a:tc>
                  <a:txBody>
                    <a:bodyPr/>
                    <a:lstStyle/>
                    <a:p>
                      <a:pPr algn="ctr"/>
                      <a:r>
                        <a:rPr lang="en-US" sz="1600" dirty="0">
                          <a:solidFill>
                            <a:schemeClr val="tx1"/>
                          </a:solidFill>
                        </a:rPr>
                        <a:t>NA</a:t>
                      </a:r>
                    </a:p>
                  </a:txBody>
                  <a:tcPr anchor="ctr">
                    <a:solidFill>
                      <a:schemeClr val="accent5"/>
                    </a:solidFill>
                  </a:tcPr>
                </a:tc>
                <a:tc>
                  <a:txBody>
                    <a:bodyPr/>
                    <a:lstStyle/>
                    <a:p>
                      <a:pPr algn="ctr"/>
                      <a:r>
                        <a:rPr lang="en-US" sz="1600" dirty="0">
                          <a:solidFill>
                            <a:schemeClr val="tx1"/>
                          </a:solidFill>
                        </a:rPr>
                        <a:t>NA</a:t>
                      </a:r>
                    </a:p>
                  </a:txBody>
                  <a:tcPr anchor="ctr">
                    <a:solidFill>
                      <a:schemeClr val="accent5"/>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K-Nearest Neighbors (Scaled)</a:t>
                      </a:r>
                    </a:p>
                  </a:txBody>
                  <a:tcPr anchor="ctr"/>
                </a:tc>
                <a:tc>
                  <a:txBody>
                    <a:bodyPr/>
                    <a:lstStyle/>
                    <a:p>
                      <a:pPr algn="ctr"/>
                      <a:r>
                        <a:rPr lang="en-US" sz="1600" dirty="0">
                          <a:solidFill>
                            <a:schemeClr val="tx1"/>
                          </a:solidFill>
                        </a:rPr>
                        <a:t>0.72</a:t>
                      </a:r>
                    </a:p>
                  </a:txBody>
                  <a:tcPr anchor="ctr"/>
                </a:tc>
                <a:tc>
                  <a:txBody>
                    <a:bodyPr/>
                    <a:lstStyle/>
                    <a:p>
                      <a:pPr algn="ctr"/>
                      <a:r>
                        <a:rPr lang="en-US" sz="1600" dirty="0">
                          <a:solidFill>
                            <a:schemeClr val="tx1"/>
                          </a:solidFill>
                        </a:rPr>
                        <a:t>0.74</a:t>
                      </a:r>
                    </a:p>
                  </a:txBody>
                  <a:tcPr anchor="ctr">
                    <a:solidFill>
                      <a:srgbClr val="FF0000"/>
                    </a:solidFill>
                  </a:tcPr>
                </a:tc>
                <a:tc>
                  <a:txBody>
                    <a:bodyPr/>
                    <a:lstStyle/>
                    <a:p>
                      <a:pPr algn="ctr"/>
                      <a:r>
                        <a:rPr lang="en-US" sz="1600" dirty="0">
                          <a:solidFill>
                            <a:schemeClr val="tx1"/>
                          </a:solidFill>
                        </a:rPr>
                        <a:t>0.81</a:t>
                      </a:r>
                    </a:p>
                  </a:txBody>
                  <a:tcPr anchor="ctr">
                    <a:solidFill>
                      <a:srgbClr val="FF0000"/>
                    </a:solidFill>
                  </a:tcPr>
                </a:tc>
                <a:tc>
                  <a:txBody>
                    <a:bodyPr/>
                    <a:lstStyle/>
                    <a:p>
                      <a:pPr algn="ctr"/>
                      <a:r>
                        <a:rPr lang="en-US" sz="1600" dirty="0">
                          <a:solidFill>
                            <a:schemeClr val="tx1"/>
                          </a:solidFill>
                        </a:rPr>
                        <a:t>0.77</a:t>
                      </a:r>
                    </a:p>
                  </a:txBody>
                  <a:tcPr anchor="ctr">
                    <a:solidFill>
                      <a:srgbClr val="FF0000"/>
                    </a:solidFill>
                  </a:tcPr>
                </a:tc>
                <a:tc>
                  <a:txBody>
                    <a:bodyPr/>
                    <a:lstStyle/>
                    <a:p>
                      <a:pPr algn="ctr"/>
                      <a:r>
                        <a:rPr lang="en-US" sz="1600" dirty="0">
                          <a:solidFill>
                            <a:schemeClr val="tx1"/>
                          </a:solidFill>
                        </a:rPr>
                        <a:t>0.69</a:t>
                      </a:r>
                    </a:p>
                  </a:txBody>
                  <a:tcPr anchor="ctr">
                    <a:solidFill>
                      <a:schemeClr val="accent5"/>
                    </a:solidFill>
                  </a:tcPr>
                </a:tc>
                <a:tc>
                  <a:txBody>
                    <a:bodyPr/>
                    <a:lstStyle/>
                    <a:p>
                      <a:pPr algn="ctr"/>
                      <a:r>
                        <a:rPr lang="en-US" sz="1600" dirty="0">
                          <a:solidFill>
                            <a:schemeClr val="tx1"/>
                          </a:solidFill>
                        </a:rPr>
                        <a:t>0.58</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0.63</a:t>
                      </a:r>
                    </a:p>
                  </a:txBody>
                  <a:tcPr anchor="ctr">
                    <a:solidFill>
                      <a:schemeClr val="accent5"/>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Neural Networks MLP (Scaled)</a:t>
                      </a:r>
                    </a:p>
                  </a:txBody>
                  <a:tcPr anchor="ctr"/>
                </a:tc>
                <a:tc>
                  <a:txBody>
                    <a:bodyPr/>
                    <a:lstStyle/>
                    <a:p>
                      <a:pPr algn="ctr"/>
                      <a:r>
                        <a:rPr lang="en-US" sz="1600" dirty="0">
                          <a:solidFill>
                            <a:schemeClr val="tx1"/>
                          </a:solidFill>
                        </a:rPr>
                        <a:t>0.72</a:t>
                      </a:r>
                    </a:p>
                  </a:txBody>
                  <a:tcPr anchor="ctr"/>
                </a:tc>
                <a:tc>
                  <a:txBody>
                    <a:bodyPr/>
                    <a:lstStyle/>
                    <a:p>
                      <a:pPr algn="ctr"/>
                      <a:r>
                        <a:rPr lang="en-US" sz="1600" dirty="0">
                          <a:solidFill>
                            <a:schemeClr val="tx1"/>
                          </a:solidFill>
                        </a:rPr>
                        <a:t>0.77</a:t>
                      </a:r>
                    </a:p>
                  </a:txBody>
                  <a:tcPr anchor="ctr">
                    <a:solidFill>
                      <a:srgbClr val="FF0000"/>
                    </a:solidFill>
                  </a:tcPr>
                </a:tc>
                <a:tc>
                  <a:txBody>
                    <a:bodyPr/>
                    <a:lstStyle/>
                    <a:p>
                      <a:pPr algn="ctr"/>
                      <a:r>
                        <a:rPr lang="en-US" sz="1600" dirty="0">
                          <a:solidFill>
                            <a:schemeClr val="tx1"/>
                          </a:solidFill>
                        </a:rPr>
                        <a:t>0.74</a:t>
                      </a:r>
                    </a:p>
                  </a:txBody>
                  <a:tcPr anchor="ctr">
                    <a:solidFill>
                      <a:srgbClr val="FF0000"/>
                    </a:solidFill>
                  </a:tcPr>
                </a:tc>
                <a:tc>
                  <a:txBody>
                    <a:bodyPr/>
                    <a:lstStyle/>
                    <a:p>
                      <a:pPr algn="ctr"/>
                      <a:r>
                        <a:rPr lang="en-US" sz="1600" dirty="0">
                          <a:solidFill>
                            <a:schemeClr val="tx1"/>
                          </a:solidFill>
                        </a:rPr>
                        <a:t>0.76</a:t>
                      </a:r>
                    </a:p>
                  </a:txBody>
                  <a:tcPr anchor="ctr">
                    <a:solidFill>
                      <a:srgbClr val="FF0000"/>
                    </a:solidFill>
                  </a:tcPr>
                </a:tc>
                <a:tc>
                  <a:txBody>
                    <a:bodyPr/>
                    <a:lstStyle/>
                    <a:p>
                      <a:pPr algn="ctr"/>
                      <a:r>
                        <a:rPr lang="en-US" sz="1600" dirty="0">
                          <a:solidFill>
                            <a:schemeClr val="tx1"/>
                          </a:solidFill>
                        </a:rPr>
                        <a:t>0.65</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0.69</a:t>
                      </a:r>
                    </a:p>
                  </a:txBody>
                  <a:tcPr anchor="ctr">
                    <a:solidFill>
                      <a:schemeClr val="accent5"/>
                    </a:solidFill>
                  </a:tcPr>
                </a:tc>
                <a:tc>
                  <a:txBody>
                    <a:bodyPr/>
                    <a:lstStyle/>
                    <a:p>
                      <a:pPr algn="ctr"/>
                      <a:r>
                        <a:rPr lang="en-US" sz="1600" dirty="0">
                          <a:solidFill>
                            <a:schemeClr val="tx1"/>
                          </a:solidFill>
                        </a:rPr>
                        <a:t>0.67</a:t>
                      </a:r>
                    </a:p>
                  </a:txBody>
                  <a:tcPr anchor="ctr">
                    <a:solidFill>
                      <a:schemeClr val="accent5"/>
                    </a:solidFill>
                  </a:tcPr>
                </a:tc>
                <a:extLst>
                  <a:ext uri="{0D108BD9-81ED-4DB2-BD59-A6C34878D82A}">
                    <a16:rowId xmlns:a16="http://schemas.microsoft.com/office/drawing/2014/main" val="1365646877"/>
                  </a:ext>
                </a:extLst>
              </a:tr>
            </a:tbl>
          </a:graphicData>
        </a:graphic>
      </p:graphicFrame>
      <p:sp>
        <p:nvSpPr>
          <p:cNvPr id="6" name="Rectangle 5">
            <a:extLst>
              <a:ext uri="{FF2B5EF4-FFF2-40B4-BE49-F238E27FC236}">
                <a16:creationId xmlns:a16="http://schemas.microsoft.com/office/drawing/2014/main" id="{6A406EAB-E0A2-204A-B5B6-CDA0E29CE12C}"/>
              </a:ext>
            </a:extLst>
          </p:cNvPr>
          <p:cNvSpPr/>
          <p:nvPr/>
        </p:nvSpPr>
        <p:spPr>
          <a:xfrm>
            <a:off x="1188720" y="5303520"/>
            <a:ext cx="10149840" cy="1399742"/>
          </a:xfrm>
          <a:prstGeom prst="rect">
            <a:avLst/>
          </a:prstGeom>
        </p:spPr>
        <p:txBody>
          <a:bodyPr>
            <a:spAutoFit/>
          </a:bodyPr>
          <a:lstStyle/>
          <a:p>
            <a:pPr marL="285750" indent="-285750">
              <a:lnSpc>
                <a:spcPct val="120000"/>
              </a:lnSpc>
              <a:buFont typeface="Arial" panose="020B0604020202020204" pitchFamily="34" charset="0"/>
              <a:buChar char="•"/>
            </a:pPr>
            <a:r>
              <a:rPr lang="en-US" b="1" dirty="0">
                <a:latin typeface="Calibri" panose="020F0502020204030204" pitchFamily="34" charset="0"/>
                <a:ea typeface="DengXian" panose="02010600030101010101" pitchFamily="2" charset="-122"/>
                <a:cs typeface="Times New Roman" panose="02020603050405020304" pitchFamily="18" charset="0"/>
              </a:rPr>
              <a:t>Accuracy</a:t>
            </a:r>
            <a:r>
              <a:rPr lang="en-US" dirty="0">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latin typeface="Calibri" panose="020F0502020204030204" pitchFamily="34" charset="0"/>
                <a:ea typeface="DengXian" panose="02010600030101010101" pitchFamily="2" charset="-122"/>
                <a:cs typeface="Times New Roman" panose="02020603050405020304" pitchFamily="18" charset="0"/>
              </a:rPr>
              <a:t>correctly predicted wins/losses </a:t>
            </a:r>
            <a:r>
              <a:rPr lang="en-US" dirty="0">
                <a:latin typeface="Calibri" panose="020F0502020204030204" pitchFamily="34" charset="0"/>
                <a:ea typeface="DengXian" panose="02010600030101010101" pitchFamily="2" charset="-122"/>
                <a:cs typeface="Times New Roman" panose="02020603050405020304" pitchFamily="18" charset="0"/>
              </a:rPr>
              <a:t>among the </a:t>
            </a:r>
            <a:r>
              <a:rPr lang="en-US" u="sng" dirty="0">
                <a:latin typeface="Calibri" panose="020F0502020204030204" pitchFamily="34" charset="0"/>
                <a:ea typeface="DengXian" panose="02010600030101010101" pitchFamily="2" charset="-122"/>
                <a:cs typeface="Times New Roman" panose="02020603050405020304" pitchFamily="18" charset="0"/>
              </a:rPr>
              <a:t>total number of fights</a:t>
            </a:r>
          </a:p>
          <a:p>
            <a:pPr marL="285750" indent="-285750">
              <a:lnSpc>
                <a:spcPct val="120000"/>
              </a:lnSpc>
              <a:buFont typeface="Arial" panose="020B0604020202020204" pitchFamily="34" charset="0"/>
              <a:buChar char="•"/>
            </a:pPr>
            <a:r>
              <a:rPr lang="en-US" b="1" dirty="0">
                <a:latin typeface="Calibri" panose="020F0502020204030204" pitchFamily="34" charset="0"/>
                <a:ea typeface="DengXian" panose="02010600030101010101" pitchFamily="2" charset="-122"/>
                <a:cs typeface="Times New Roman" panose="02020603050405020304" pitchFamily="18" charset="0"/>
              </a:rPr>
              <a:t>Precision</a:t>
            </a:r>
            <a:r>
              <a:rPr lang="en-US" dirty="0">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latin typeface="Calibri" panose="020F0502020204030204" pitchFamily="34" charset="0"/>
                <a:ea typeface="DengXian" panose="02010600030101010101" pitchFamily="2" charset="-122"/>
                <a:cs typeface="Times New Roman" panose="02020603050405020304" pitchFamily="18" charset="0"/>
              </a:rPr>
              <a:t> among the </a:t>
            </a:r>
            <a:r>
              <a:rPr lang="en-US" u="sng" dirty="0">
                <a:latin typeface="Calibri" panose="020F0502020204030204" pitchFamily="34" charset="0"/>
                <a:ea typeface="DengXian" panose="02010600030101010101" pitchFamily="2" charset="-122"/>
                <a:cs typeface="Times New Roman" panose="02020603050405020304" pitchFamily="18" charset="0"/>
              </a:rPr>
              <a:t>total predicted wins</a:t>
            </a:r>
          </a:p>
          <a:p>
            <a:pPr marL="285750" indent="-285750">
              <a:lnSpc>
                <a:spcPct val="120000"/>
              </a:lnSpc>
              <a:buFont typeface="Arial" panose="020B0604020202020204" pitchFamily="34" charset="0"/>
              <a:buChar char="•"/>
            </a:pPr>
            <a:r>
              <a:rPr lang="en-US" b="1" dirty="0">
                <a:latin typeface="Calibri" panose="020F0502020204030204" pitchFamily="34" charset="0"/>
                <a:ea typeface="DengXian" panose="02010600030101010101" pitchFamily="2" charset="-122"/>
                <a:cs typeface="Times New Roman" panose="02020603050405020304" pitchFamily="18" charset="0"/>
              </a:rPr>
              <a:t>Recall</a:t>
            </a:r>
            <a:r>
              <a:rPr lang="en-US" dirty="0">
                <a:latin typeface="Calibri" panose="020F0502020204030204" pitchFamily="34" charset="0"/>
                <a:ea typeface="DengXian" panose="02010600030101010101" pitchFamily="2" charset="-122"/>
                <a:cs typeface="Times New Roman" panose="02020603050405020304" pitchFamily="18" charset="0"/>
              </a:rPr>
              <a:t> indicates the percentage of </a:t>
            </a:r>
            <a:r>
              <a:rPr lang="en-US" u="sng" dirty="0">
                <a:latin typeface="Calibri" panose="020F0502020204030204" pitchFamily="34" charset="0"/>
                <a:ea typeface="DengXian" panose="02010600030101010101" pitchFamily="2" charset="-122"/>
                <a:cs typeface="Times New Roman" panose="02020603050405020304" pitchFamily="18" charset="0"/>
              </a:rPr>
              <a:t>correctly predicted wins</a:t>
            </a:r>
            <a:r>
              <a:rPr lang="en-US" dirty="0">
                <a:latin typeface="Calibri" panose="020F0502020204030204" pitchFamily="34" charset="0"/>
                <a:ea typeface="DengXian" panose="02010600030101010101" pitchFamily="2" charset="-122"/>
                <a:cs typeface="Times New Roman" panose="02020603050405020304" pitchFamily="18" charset="0"/>
              </a:rPr>
              <a:t> among the </a:t>
            </a:r>
            <a:r>
              <a:rPr lang="en-US" u="sng" dirty="0">
                <a:latin typeface="Calibri" panose="020F0502020204030204" pitchFamily="34" charset="0"/>
                <a:ea typeface="DengXian" panose="02010600030101010101" pitchFamily="2" charset="-122"/>
                <a:cs typeface="Times New Roman" panose="02020603050405020304" pitchFamily="18" charset="0"/>
              </a:rPr>
              <a:t>total actual wins</a:t>
            </a:r>
          </a:p>
          <a:p>
            <a:pPr marL="285750" indent="-285750">
              <a:lnSpc>
                <a:spcPct val="120000"/>
              </a:lnSpc>
              <a:buFont typeface="Arial" panose="020B0604020202020204" pitchFamily="34" charset="0"/>
              <a:buChar char="•"/>
            </a:pPr>
            <a:r>
              <a:rPr lang="en-US" b="1" dirty="0">
                <a:latin typeface="Calibri" panose="020F0502020204030204" pitchFamily="34" charset="0"/>
                <a:ea typeface="DengXian" panose="02010600030101010101" pitchFamily="2" charset="-122"/>
                <a:cs typeface="Times New Roman" panose="02020603050405020304" pitchFamily="18" charset="0"/>
              </a:rPr>
              <a:t>F1 score</a:t>
            </a:r>
            <a:r>
              <a:rPr lang="en-US" dirty="0">
                <a:latin typeface="Calibri" panose="020F0502020204030204" pitchFamily="34" charset="0"/>
                <a:ea typeface="DengXian" panose="02010600030101010101" pitchFamily="2" charset="-122"/>
                <a:cs typeface="Times New Roman" panose="02020603050405020304" pitchFamily="18" charset="0"/>
              </a:rPr>
              <a:t> is the harmonic mean of precision and recall, is better for uneven class distribution</a:t>
            </a:r>
          </a:p>
        </p:txBody>
      </p:sp>
    </p:spTree>
    <p:extLst>
      <p:ext uri="{BB962C8B-B14F-4D97-AF65-F5344CB8AC3E}">
        <p14:creationId xmlns:p14="http://schemas.microsoft.com/office/powerpoint/2010/main" val="194326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31E9D249-D969-BD45-9C2F-5DACB1374454}"/>
              </a:ext>
            </a:extLst>
          </p:cNvPr>
          <p:cNvGraphicFramePr>
            <a:graphicFrameLocks/>
          </p:cNvGraphicFramePr>
          <p:nvPr>
            <p:extLst>
              <p:ext uri="{D42A27DB-BD31-4B8C-83A1-F6EECF244321}">
                <p14:modId xmlns:p14="http://schemas.microsoft.com/office/powerpoint/2010/main" val="2792254696"/>
              </p:ext>
            </p:extLst>
          </p:nvPr>
        </p:nvGraphicFramePr>
        <p:xfrm>
          <a:off x="365760" y="137160"/>
          <a:ext cx="11355297"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91628">
                  <a:extLst>
                    <a:ext uri="{9D8B030D-6E8A-4147-A177-3AD203B41FA5}">
                      <a16:colId xmlns:a16="http://schemas.microsoft.com/office/drawing/2014/main" val="1650450688"/>
                    </a:ext>
                  </a:extLst>
                </a:gridCol>
                <a:gridCol w="1191628">
                  <a:extLst>
                    <a:ext uri="{9D8B030D-6E8A-4147-A177-3AD203B41FA5}">
                      <a16:colId xmlns:a16="http://schemas.microsoft.com/office/drawing/2014/main" val="321731917"/>
                    </a:ext>
                  </a:extLst>
                </a:gridCol>
                <a:gridCol w="1191628">
                  <a:extLst>
                    <a:ext uri="{9D8B030D-6E8A-4147-A177-3AD203B41FA5}">
                      <a16:colId xmlns:a16="http://schemas.microsoft.com/office/drawing/2014/main" val="3694452088"/>
                    </a:ext>
                  </a:extLst>
                </a:gridCol>
                <a:gridCol w="1191628">
                  <a:extLst>
                    <a:ext uri="{9D8B030D-6E8A-4147-A177-3AD203B41FA5}">
                      <a16:colId xmlns:a16="http://schemas.microsoft.com/office/drawing/2014/main" val="1824075857"/>
                    </a:ext>
                  </a:extLst>
                </a:gridCol>
                <a:gridCol w="1191628">
                  <a:extLst>
                    <a:ext uri="{9D8B030D-6E8A-4147-A177-3AD203B41FA5}">
                      <a16:colId xmlns:a16="http://schemas.microsoft.com/office/drawing/2014/main" val="4041599186"/>
                    </a:ext>
                  </a:extLst>
                </a:gridCol>
                <a:gridCol w="1191628">
                  <a:extLst>
                    <a:ext uri="{9D8B030D-6E8A-4147-A177-3AD203B41FA5}">
                      <a16:colId xmlns:a16="http://schemas.microsoft.com/office/drawing/2014/main" val="1962277698"/>
                    </a:ext>
                  </a:extLst>
                </a:gridCol>
                <a:gridCol w="1191628">
                  <a:extLst>
                    <a:ext uri="{9D8B030D-6E8A-4147-A177-3AD203B41FA5}">
                      <a16:colId xmlns:a16="http://schemas.microsoft.com/office/drawing/2014/main" val="617926089"/>
                    </a:ext>
                  </a:extLst>
                </a:gridCol>
              </a:tblGrid>
              <a:tr h="370840">
                <a:tc gridSpan="8">
                  <a:txBody>
                    <a:bodyPr/>
                    <a:lstStyle/>
                    <a:p>
                      <a:pPr algn="ctr"/>
                      <a:r>
                        <a:rPr lang="en-US" sz="1600" dirty="0">
                          <a:solidFill>
                            <a:schemeClr val="tx1"/>
                          </a:solidFill>
                        </a:rPr>
                        <a:t>Empirical Feature Set</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tx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F1 score</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Precision</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Recall</a:t>
                      </a:r>
                    </a:p>
                  </a:txBody>
                  <a:tcPr anchor="ctr">
                    <a:solidFill>
                      <a:schemeClr val="accent4">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F1 score</a:t>
                      </a:r>
                    </a:p>
                  </a:txBody>
                  <a:tcPr anchor="ctr">
                    <a:solidFill>
                      <a:schemeClr val="accent4">
                        <a:alpha val="20000"/>
                      </a:schemeClr>
                    </a:solidFill>
                  </a:tcP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Support Vector Machines (Scaled)</a:t>
                      </a:r>
                    </a:p>
                  </a:txBody>
                  <a:tcPr anchor="ctr"/>
                </a:tc>
                <a:tc>
                  <a:txBody>
                    <a:bodyPr/>
                    <a:lstStyle/>
                    <a:p>
                      <a:pPr algn="ctr"/>
                      <a:r>
                        <a:rPr lang="en-US" sz="1600" dirty="0">
                          <a:solidFill>
                            <a:schemeClr val="tx1"/>
                          </a:solidFill>
                        </a:rPr>
                        <a:t>0.76</a:t>
                      </a:r>
                    </a:p>
                  </a:txBody>
                  <a:tcPr anchor="ctr"/>
                </a:tc>
                <a:tc>
                  <a:txBody>
                    <a:bodyPr/>
                    <a:lstStyle/>
                    <a:p>
                      <a:pPr algn="ctr"/>
                      <a:r>
                        <a:rPr lang="en-US" sz="1600" dirty="0">
                          <a:solidFill>
                            <a:schemeClr val="tx1"/>
                          </a:solidFill>
                        </a:rPr>
                        <a:t>0.73</a:t>
                      </a:r>
                    </a:p>
                  </a:txBody>
                  <a:tcPr anchor="ctr">
                    <a:solidFill>
                      <a:srgbClr val="FF0000"/>
                    </a:solidFill>
                  </a:tcPr>
                </a:tc>
                <a:tc>
                  <a:txBody>
                    <a:bodyPr/>
                    <a:lstStyle/>
                    <a:p>
                      <a:pPr algn="ctr"/>
                      <a:r>
                        <a:rPr lang="en-US" sz="1600" dirty="0">
                          <a:solidFill>
                            <a:schemeClr val="tx1"/>
                          </a:solidFill>
                        </a:rPr>
                        <a:t>0.94</a:t>
                      </a:r>
                    </a:p>
                  </a:txBody>
                  <a:tcPr anchor="ctr">
                    <a:solidFill>
                      <a:srgbClr val="FF0000"/>
                    </a:solidFill>
                  </a:tcPr>
                </a:tc>
                <a:tc>
                  <a:txBody>
                    <a:bodyPr/>
                    <a:lstStyle/>
                    <a:p>
                      <a:pPr algn="ctr"/>
                      <a:r>
                        <a:rPr lang="en-US" sz="1600" dirty="0">
                          <a:solidFill>
                            <a:schemeClr val="tx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0.86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0.51</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0.64 </a:t>
                      </a:r>
                    </a:p>
                  </a:txBody>
                  <a:tcPr anchor="ctr">
                    <a:solidFill>
                      <a:srgbClr val="00B0F0"/>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Logistic Regression</a:t>
                      </a:r>
                    </a:p>
                  </a:txBody>
                  <a:tcPr anchor="ctr"/>
                </a:tc>
                <a:tc>
                  <a:txBody>
                    <a:bodyPr/>
                    <a:lstStyle/>
                    <a:p>
                      <a:pPr algn="ctr"/>
                      <a:r>
                        <a:rPr lang="en-US" sz="1600" dirty="0">
                          <a:solidFill>
                            <a:schemeClr val="tx1"/>
                          </a:solidFill>
                        </a:rPr>
                        <a:t>0.76</a:t>
                      </a:r>
                    </a:p>
                  </a:txBody>
                  <a:tcPr anchor="ctr"/>
                </a:tc>
                <a:tc>
                  <a:txBody>
                    <a:bodyPr/>
                    <a:lstStyle/>
                    <a:p>
                      <a:pPr algn="ctr"/>
                      <a:r>
                        <a:rPr lang="en-US" sz="1600" dirty="0">
                          <a:solidFill>
                            <a:schemeClr val="tx1"/>
                          </a:solidFill>
                        </a:rPr>
                        <a:t>0.75</a:t>
                      </a:r>
                    </a:p>
                  </a:txBody>
                  <a:tcPr anchor="ctr">
                    <a:solidFill>
                      <a:srgbClr val="FF0000"/>
                    </a:solidFill>
                  </a:tcPr>
                </a:tc>
                <a:tc>
                  <a:txBody>
                    <a:bodyPr/>
                    <a:lstStyle/>
                    <a:p>
                      <a:pPr algn="ctr"/>
                      <a:r>
                        <a:rPr lang="en-US" sz="1600" dirty="0">
                          <a:solidFill>
                            <a:schemeClr val="tx1"/>
                          </a:solidFill>
                        </a:rPr>
                        <a:t>0.90</a:t>
                      </a:r>
                    </a:p>
                  </a:txBody>
                  <a:tcPr anchor="ctr">
                    <a:solidFill>
                      <a:srgbClr val="FF0000"/>
                    </a:solidFill>
                  </a:tcPr>
                </a:tc>
                <a:tc>
                  <a:txBody>
                    <a:bodyPr/>
                    <a:lstStyle/>
                    <a:p>
                      <a:pPr algn="ctr"/>
                      <a:r>
                        <a:rPr lang="en-US" sz="1600" dirty="0">
                          <a:solidFill>
                            <a:schemeClr val="tx1"/>
                          </a:solidFill>
                        </a:rPr>
                        <a:t>0.82</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0.80</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0.66</a:t>
                      </a:r>
                    </a:p>
                  </a:txBody>
                  <a:tcPr anchor="ctr">
                    <a:solidFill>
                      <a:srgbClr val="00B0F0"/>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Random Forests</a:t>
                      </a:r>
                    </a:p>
                  </a:txBody>
                  <a:tcPr anchor="ctr"/>
                </a:tc>
                <a:tc>
                  <a:txBody>
                    <a:bodyPr/>
                    <a:lstStyle/>
                    <a:p>
                      <a:pPr algn="ctr"/>
                      <a:r>
                        <a:rPr lang="en-US" sz="1600" dirty="0">
                          <a:solidFill>
                            <a:schemeClr val="tx1"/>
                          </a:solidFill>
                        </a:rPr>
                        <a:t>0.76</a:t>
                      </a:r>
                    </a:p>
                  </a:txBody>
                  <a:tcPr anchor="ctr"/>
                </a:tc>
                <a:tc>
                  <a:txBody>
                    <a:bodyPr/>
                    <a:lstStyle/>
                    <a:p>
                      <a:pPr algn="ctr"/>
                      <a:r>
                        <a:rPr lang="en-US" sz="1600" dirty="0">
                          <a:solidFill>
                            <a:schemeClr val="tx1"/>
                          </a:solidFill>
                        </a:rPr>
                        <a:t>0.76</a:t>
                      </a:r>
                    </a:p>
                  </a:txBody>
                  <a:tcPr anchor="ctr">
                    <a:solidFill>
                      <a:srgbClr val="FF0000"/>
                    </a:solidFill>
                  </a:tcPr>
                </a:tc>
                <a:tc>
                  <a:txBody>
                    <a:bodyPr/>
                    <a:lstStyle/>
                    <a:p>
                      <a:pPr algn="ctr"/>
                      <a:r>
                        <a:rPr lang="en-US" sz="1600" dirty="0">
                          <a:solidFill>
                            <a:schemeClr val="tx1"/>
                          </a:solidFill>
                        </a:rPr>
                        <a:t>0.85</a:t>
                      </a:r>
                    </a:p>
                  </a:txBody>
                  <a:tcPr anchor="ctr">
                    <a:solidFill>
                      <a:srgbClr val="FF0000"/>
                    </a:solidFill>
                  </a:tcPr>
                </a:tc>
                <a:tc>
                  <a:txBody>
                    <a:bodyPr/>
                    <a:lstStyle/>
                    <a:p>
                      <a:pPr algn="ctr"/>
                      <a:r>
                        <a:rPr lang="en-US" sz="1600" dirty="0">
                          <a:solidFill>
                            <a:schemeClr val="tx1"/>
                          </a:solidFill>
                        </a:rPr>
                        <a:t>0.80</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0.75</a:t>
                      </a:r>
                    </a:p>
                  </a:txBody>
                  <a:tcPr anchor="ctr">
                    <a:solidFill>
                      <a:srgbClr val="00B0F0"/>
                    </a:solidFill>
                  </a:tcPr>
                </a:tc>
                <a:tc>
                  <a:txBody>
                    <a:bodyPr/>
                    <a:lstStyle/>
                    <a:p>
                      <a:pPr algn="ctr"/>
                      <a:r>
                        <a:rPr lang="en-US" sz="1600" dirty="0">
                          <a:solidFill>
                            <a:schemeClr val="tx1"/>
                          </a:solidFill>
                        </a:rPr>
                        <a:t>0.62</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0.68</a:t>
                      </a:r>
                    </a:p>
                  </a:txBody>
                  <a:tcPr anchor="ctr">
                    <a:solidFill>
                      <a:srgbClr val="00B0F0"/>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Deep Learning (</a:t>
                      </a:r>
                      <a:r>
                        <a:rPr lang="en-US" sz="1600" dirty="0" err="1">
                          <a:solidFill>
                            <a:schemeClr val="tx1"/>
                          </a:solidFill>
                        </a:rPr>
                        <a:t>Tensorflow</a:t>
                      </a:r>
                      <a:r>
                        <a:rPr lang="en-US" sz="1600" dirty="0">
                          <a:solidFill>
                            <a:schemeClr val="tx1"/>
                          </a:solidFill>
                        </a:rPr>
                        <a:t>)</a:t>
                      </a:r>
                    </a:p>
                  </a:txBody>
                  <a:tcPr anchor="ctr"/>
                </a:tc>
                <a:tc>
                  <a:txBody>
                    <a:bodyPr/>
                    <a:lstStyle/>
                    <a:p>
                      <a:pPr algn="ctr"/>
                      <a:r>
                        <a:rPr lang="en-US" sz="1600" dirty="0">
                          <a:solidFill>
                            <a:schemeClr val="tx1"/>
                          </a:solidFill>
                        </a:rPr>
                        <a:t>0.76</a:t>
                      </a:r>
                    </a:p>
                  </a:txBody>
                  <a:tcPr anchor="ct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00B0F0"/>
                    </a:solidFill>
                  </a:tcPr>
                </a:tc>
                <a:tc>
                  <a:txBody>
                    <a:bodyPr/>
                    <a:lstStyle/>
                    <a:p>
                      <a:pPr algn="ctr"/>
                      <a:r>
                        <a:rPr lang="en-US" sz="1600" dirty="0">
                          <a:solidFill>
                            <a:schemeClr val="tx1"/>
                          </a:solidFill>
                        </a:rPr>
                        <a:t>NA</a:t>
                      </a:r>
                    </a:p>
                  </a:txBody>
                  <a:tcPr anchor="ctr">
                    <a:solidFill>
                      <a:srgbClr val="00B0F0"/>
                    </a:solidFill>
                  </a:tcPr>
                </a:tc>
                <a:tc>
                  <a:txBody>
                    <a:bodyPr/>
                    <a:lstStyle/>
                    <a:p>
                      <a:pPr algn="ctr"/>
                      <a:r>
                        <a:rPr lang="en-US" sz="1600" dirty="0">
                          <a:solidFill>
                            <a:schemeClr val="tx1"/>
                          </a:solidFill>
                        </a:rPr>
                        <a:t>NA</a:t>
                      </a:r>
                    </a:p>
                  </a:txBody>
                  <a:tcPr anchor="ctr">
                    <a:solidFill>
                      <a:srgbClr val="00B0F0"/>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K-Nearest Neighbors (Scaled)</a:t>
                      </a:r>
                    </a:p>
                  </a:txBody>
                  <a:tcPr anchor="ctr"/>
                </a:tc>
                <a:tc>
                  <a:txBody>
                    <a:bodyPr/>
                    <a:lstStyle/>
                    <a:p>
                      <a:pPr algn="ctr"/>
                      <a:r>
                        <a:rPr lang="en-US" sz="1600" dirty="0">
                          <a:solidFill>
                            <a:schemeClr val="tx1"/>
                          </a:solidFill>
                        </a:rPr>
                        <a:t>0.71</a:t>
                      </a:r>
                    </a:p>
                  </a:txBody>
                  <a:tcPr anchor="ctr"/>
                </a:tc>
                <a:tc>
                  <a:txBody>
                    <a:bodyPr/>
                    <a:lstStyle/>
                    <a:p>
                      <a:pPr algn="ctr"/>
                      <a:r>
                        <a:rPr lang="en-US" sz="1600" dirty="0">
                          <a:solidFill>
                            <a:schemeClr val="tx1"/>
                          </a:solidFill>
                        </a:rPr>
                        <a:t>0.73</a:t>
                      </a:r>
                    </a:p>
                  </a:txBody>
                  <a:tcPr anchor="ctr">
                    <a:solidFill>
                      <a:srgbClr val="FF0000"/>
                    </a:solidFill>
                  </a:tcPr>
                </a:tc>
                <a:tc>
                  <a:txBody>
                    <a:bodyPr/>
                    <a:lstStyle/>
                    <a:p>
                      <a:pPr algn="ctr"/>
                      <a:r>
                        <a:rPr lang="en-US" sz="1600" dirty="0">
                          <a:solidFill>
                            <a:schemeClr val="tx1"/>
                          </a:solidFill>
                        </a:rPr>
                        <a:t>0.83</a:t>
                      </a:r>
                    </a:p>
                  </a:txBody>
                  <a:tcPr anchor="ctr">
                    <a:solidFill>
                      <a:srgbClr val="FF0000"/>
                    </a:solidFill>
                  </a:tcPr>
                </a:tc>
                <a:tc>
                  <a:txBody>
                    <a:bodyPr/>
                    <a:lstStyle/>
                    <a:p>
                      <a:pPr algn="ctr"/>
                      <a:r>
                        <a:rPr lang="en-US" sz="1600" dirty="0">
                          <a:solidFill>
                            <a:schemeClr val="tx1"/>
                          </a:solidFill>
                        </a:rPr>
                        <a:t>0.77</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0.69</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0.56</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0.62</a:t>
                      </a:r>
                    </a:p>
                  </a:txBody>
                  <a:tcPr anchor="ctr">
                    <a:solidFill>
                      <a:srgbClr val="00B0F0"/>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Neural Networks MLP (Scaled)</a:t>
                      </a:r>
                    </a:p>
                  </a:txBody>
                  <a:tcPr anchor="ctr"/>
                </a:tc>
                <a:tc>
                  <a:txBody>
                    <a:bodyPr/>
                    <a:lstStyle/>
                    <a:p>
                      <a:pPr algn="ctr"/>
                      <a:r>
                        <a:rPr lang="en-US" sz="1600" dirty="0">
                          <a:solidFill>
                            <a:schemeClr val="tx1"/>
                          </a:solidFill>
                        </a:rPr>
                        <a:t>0.71</a:t>
                      </a:r>
                    </a:p>
                  </a:txBody>
                  <a:tcPr anchor="ctr"/>
                </a:tc>
                <a:tc>
                  <a:txBody>
                    <a:bodyPr/>
                    <a:lstStyle/>
                    <a:p>
                      <a:pPr algn="ctr"/>
                      <a:r>
                        <a:rPr lang="en-US" sz="1600" dirty="0">
                          <a:solidFill>
                            <a:schemeClr val="tx1"/>
                          </a:solidFill>
                        </a:rPr>
                        <a:t>0.75</a:t>
                      </a:r>
                    </a:p>
                  </a:txBody>
                  <a:tcPr anchor="ctr">
                    <a:solidFill>
                      <a:srgbClr val="FF0000"/>
                    </a:solidFill>
                  </a:tcPr>
                </a:tc>
                <a:tc>
                  <a:txBody>
                    <a:bodyPr/>
                    <a:lstStyle/>
                    <a:p>
                      <a:pPr algn="ctr"/>
                      <a:r>
                        <a:rPr lang="en-US" sz="1600" dirty="0">
                          <a:solidFill>
                            <a:schemeClr val="tx1"/>
                          </a:solidFill>
                        </a:rPr>
                        <a:t>0.76</a:t>
                      </a:r>
                    </a:p>
                  </a:txBody>
                  <a:tcPr anchor="ctr">
                    <a:solidFill>
                      <a:srgbClr val="FF0000"/>
                    </a:solidFill>
                  </a:tcPr>
                </a:tc>
                <a:tc>
                  <a:txBody>
                    <a:bodyPr/>
                    <a:lstStyle/>
                    <a:p>
                      <a:pPr algn="ctr"/>
                      <a:r>
                        <a:rPr lang="en-US" sz="1600" dirty="0">
                          <a:solidFill>
                            <a:schemeClr val="tx1"/>
                          </a:solidFill>
                        </a:rPr>
                        <a:t>0.76</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0.65</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0.64</a:t>
                      </a:r>
                    </a:p>
                  </a:txBody>
                  <a:tcPr anchor="c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0.65</a:t>
                      </a:r>
                    </a:p>
                  </a:txBody>
                  <a:tcPr anchor="ctr">
                    <a:solidFill>
                      <a:srgbClr val="00B0F0"/>
                    </a:solidFill>
                  </a:tcPr>
                </a:tc>
                <a:extLst>
                  <a:ext uri="{0D108BD9-81ED-4DB2-BD59-A6C34878D82A}">
                    <a16:rowId xmlns:a16="http://schemas.microsoft.com/office/drawing/2014/main" val="1365646877"/>
                  </a:ext>
                </a:extLst>
              </a:tr>
            </a:tbl>
          </a:graphicData>
        </a:graphic>
      </p:graphicFrame>
      <p:graphicFrame>
        <p:nvGraphicFramePr>
          <p:cNvPr id="3" name="Table 5">
            <a:extLst>
              <a:ext uri="{FF2B5EF4-FFF2-40B4-BE49-F238E27FC236}">
                <a16:creationId xmlns:a16="http://schemas.microsoft.com/office/drawing/2014/main" id="{2D1F9AC1-9084-6C44-BCAB-BF4CF4434589}"/>
              </a:ext>
            </a:extLst>
          </p:cNvPr>
          <p:cNvGraphicFramePr>
            <a:graphicFrameLocks/>
          </p:cNvGraphicFramePr>
          <p:nvPr>
            <p:extLst>
              <p:ext uri="{D42A27DB-BD31-4B8C-83A1-F6EECF244321}">
                <p14:modId xmlns:p14="http://schemas.microsoft.com/office/powerpoint/2010/main" val="1164321566"/>
              </p:ext>
            </p:extLst>
          </p:nvPr>
        </p:nvGraphicFramePr>
        <p:xfrm>
          <a:off x="365760" y="3520440"/>
          <a:ext cx="11334941" cy="3175000"/>
        </p:xfrm>
        <a:graphic>
          <a:graphicData uri="http://schemas.openxmlformats.org/drawingml/2006/table">
            <a:tbl>
              <a:tblPr firstRow="1" bandRow="1">
                <a:tableStyleId>{D27102A9-8310-4765-A935-A1911B00CA55}</a:tableStyleId>
              </a:tblPr>
              <a:tblGrid>
                <a:gridCol w="3013901">
                  <a:extLst>
                    <a:ext uri="{9D8B030D-6E8A-4147-A177-3AD203B41FA5}">
                      <a16:colId xmlns:a16="http://schemas.microsoft.com/office/drawing/2014/main" val="978186728"/>
                    </a:ext>
                  </a:extLst>
                </a:gridCol>
                <a:gridCol w="1188720">
                  <a:extLst>
                    <a:ext uri="{9D8B030D-6E8A-4147-A177-3AD203B41FA5}">
                      <a16:colId xmlns:a16="http://schemas.microsoft.com/office/drawing/2014/main" val="1650450688"/>
                    </a:ext>
                  </a:extLst>
                </a:gridCol>
                <a:gridCol w="1188720">
                  <a:extLst>
                    <a:ext uri="{9D8B030D-6E8A-4147-A177-3AD203B41FA5}">
                      <a16:colId xmlns:a16="http://schemas.microsoft.com/office/drawing/2014/main" val="321731917"/>
                    </a:ext>
                  </a:extLst>
                </a:gridCol>
                <a:gridCol w="1188720">
                  <a:extLst>
                    <a:ext uri="{9D8B030D-6E8A-4147-A177-3AD203B41FA5}">
                      <a16:colId xmlns:a16="http://schemas.microsoft.com/office/drawing/2014/main" val="3694452088"/>
                    </a:ext>
                  </a:extLst>
                </a:gridCol>
                <a:gridCol w="1188720">
                  <a:extLst>
                    <a:ext uri="{9D8B030D-6E8A-4147-A177-3AD203B41FA5}">
                      <a16:colId xmlns:a16="http://schemas.microsoft.com/office/drawing/2014/main" val="1824075857"/>
                    </a:ext>
                  </a:extLst>
                </a:gridCol>
                <a:gridCol w="1188720">
                  <a:extLst>
                    <a:ext uri="{9D8B030D-6E8A-4147-A177-3AD203B41FA5}">
                      <a16:colId xmlns:a16="http://schemas.microsoft.com/office/drawing/2014/main" val="1430470315"/>
                    </a:ext>
                  </a:extLst>
                </a:gridCol>
                <a:gridCol w="1188720">
                  <a:extLst>
                    <a:ext uri="{9D8B030D-6E8A-4147-A177-3AD203B41FA5}">
                      <a16:colId xmlns:a16="http://schemas.microsoft.com/office/drawing/2014/main" val="3603509196"/>
                    </a:ext>
                  </a:extLst>
                </a:gridCol>
                <a:gridCol w="1188720">
                  <a:extLst>
                    <a:ext uri="{9D8B030D-6E8A-4147-A177-3AD203B41FA5}">
                      <a16:colId xmlns:a16="http://schemas.microsoft.com/office/drawing/2014/main" val="685960228"/>
                    </a:ext>
                  </a:extLst>
                </a:gridCol>
              </a:tblGrid>
              <a:tr h="370840">
                <a:tc gridSpan="8">
                  <a:txBody>
                    <a:bodyPr/>
                    <a:lstStyle/>
                    <a:p>
                      <a:pPr algn="ctr"/>
                      <a:r>
                        <a:rPr lang="en-US" sz="1600" dirty="0">
                          <a:solidFill>
                            <a:schemeClr val="tx1"/>
                          </a:solidFill>
                        </a:rPr>
                        <a:t>Feature Set selected by Random Forests </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tc hMerge="1">
                  <a:txBody>
                    <a:bodyPr/>
                    <a:lstStyle/>
                    <a:p>
                      <a:pPr algn="ctr"/>
                      <a:endParaRPr lang="en-US" sz="1600" dirty="0">
                        <a:solidFill>
                          <a:schemeClr val="bg1"/>
                        </a:solidFill>
                      </a:endParaRPr>
                    </a:p>
                  </a:txBody>
                  <a:tcPr/>
                </a:tc>
                <a:extLst>
                  <a:ext uri="{0D108BD9-81ED-4DB2-BD59-A6C34878D82A}">
                    <a16:rowId xmlns:a16="http://schemas.microsoft.com/office/drawing/2014/main" val="3636761358"/>
                  </a:ext>
                </a:extLst>
              </a:tr>
              <a:tr h="370840">
                <a:tc>
                  <a:txBody>
                    <a:bodyPr/>
                    <a:lstStyle/>
                    <a:p>
                      <a:pPr algn="ctr"/>
                      <a:r>
                        <a:rPr lang="en-US" sz="1600" dirty="0">
                          <a:solidFill>
                            <a:schemeClr val="tx1"/>
                          </a:solidFill>
                        </a:rPr>
                        <a:t>Model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Accuracy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F1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F1 score</a:t>
                      </a:r>
                    </a:p>
                  </a:txBody>
                  <a:tcPr anchor="ctr"/>
                </a:tc>
                <a:extLst>
                  <a:ext uri="{0D108BD9-81ED-4DB2-BD59-A6C34878D82A}">
                    <a16:rowId xmlns:a16="http://schemas.microsoft.com/office/drawing/2014/main" val="39668929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Support Vector Machines (Scaled)</a:t>
                      </a:r>
                    </a:p>
                  </a:txBody>
                  <a:tcPr anchor="ctr"/>
                </a:tc>
                <a:tc>
                  <a:txBody>
                    <a:bodyPr/>
                    <a:lstStyle/>
                    <a:p>
                      <a:pPr algn="ctr"/>
                      <a:r>
                        <a:rPr lang="en-US" sz="1600" dirty="0">
                          <a:solidFill>
                            <a:schemeClr val="tx1"/>
                          </a:solidFill>
                        </a:rPr>
                        <a:t>0.78</a:t>
                      </a:r>
                    </a:p>
                  </a:txBody>
                  <a:tcPr anchor="ctr"/>
                </a:tc>
                <a:tc>
                  <a:txBody>
                    <a:bodyPr/>
                    <a:lstStyle/>
                    <a:p>
                      <a:pPr algn="ctr"/>
                      <a:r>
                        <a:rPr lang="en-US" sz="1600" dirty="0">
                          <a:solidFill>
                            <a:schemeClr val="tx1"/>
                          </a:solidFill>
                        </a:rPr>
                        <a:t>0.77</a:t>
                      </a:r>
                    </a:p>
                  </a:txBody>
                  <a:tcPr anchor="ctr">
                    <a:solidFill>
                      <a:srgbClr val="FF0000"/>
                    </a:solidFill>
                  </a:tcPr>
                </a:tc>
                <a:tc>
                  <a:txBody>
                    <a:bodyPr/>
                    <a:lstStyle/>
                    <a:p>
                      <a:pPr algn="ctr"/>
                      <a:r>
                        <a:rPr lang="en-US" sz="1600" dirty="0">
                          <a:solidFill>
                            <a:schemeClr val="tx1"/>
                          </a:solidFill>
                        </a:rPr>
                        <a:t>0.90</a:t>
                      </a:r>
                    </a:p>
                  </a:txBody>
                  <a:tcPr anchor="ctr">
                    <a:solidFill>
                      <a:srgbClr val="FF0000"/>
                    </a:solidFill>
                  </a:tcPr>
                </a:tc>
                <a:tc>
                  <a:txBody>
                    <a:bodyPr/>
                    <a:lstStyle/>
                    <a:p>
                      <a:pPr algn="ctr"/>
                      <a:r>
                        <a:rPr lang="en-US" sz="1600" dirty="0">
                          <a:solidFill>
                            <a:schemeClr val="tx1"/>
                          </a:solidFill>
                        </a:rPr>
                        <a:t>0.83</a:t>
                      </a:r>
                    </a:p>
                  </a:txBody>
                  <a:tcPr anchor="ctr">
                    <a:solidFill>
                      <a:srgbClr val="FF0000"/>
                    </a:solidFill>
                  </a:tcPr>
                </a:tc>
                <a:tc>
                  <a:txBody>
                    <a:bodyPr/>
                    <a:lstStyle/>
                    <a:p>
                      <a:pPr algn="ctr"/>
                      <a:r>
                        <a:rPr lang="en-US" sz="1600" dirty="0">
                          <a:solidFill>
                            <a:schemeClr val="tx1"/>
                          </a:solidFill>
                        </a:rPr>
                        <a:t>0.81</a:t>
                      </a:r>
                    </a:p>
                  </a:txBody>
                  <a:tcPr anchor="ctr">
                    <a:solidFill>
                      <a:schemeClr val="accent5"/>
                    </a:solidFill>
                  </a:tcPr>
                </a:tc>
                <a:tc>
                  <a:txBody>
                    <a:bodyPr/>
                    <a:lstStyle/>
                    <a:p>
                      <a:pPr algn="ctr"/>
                      <a:r>
                        <a:rPr lang="en-US" sz="1600" dirty="0">
                          <a:solidFill>
                            <a:schemeClr val="tx1"/>
                          </a:solidFill>
                        </a:rPr>
                        <a:t>0.61</a:t>
                      </a:r>
                    </a:p>
                  </a:txBody>
                  <a:tcPr anchor="ctr">
                    <a:solidFill>
                      <a:schemeClr val="accent5"/>
                    </a:solidFill>
                  </a:tcPr>
                </a:tc>
                <a:tc>
                  <a:txBody>
                    <a:bodyPr/>
                    <a:lstStyle/>
                    <a:p>
                      <a:pPr algn="ctr"/>
                      <a:r>
                        <a:rPr lang="en-US" sz="1600" dirty="0">
                          <a:solidFill>
                            <a:schemeClr val="tx1"/>
                          </a:solidFill>
                        </a:rPr>
                        <a:t>0.69</a:t>
                      </a:r>
                    </a:p>
                  </a:txBody>
                  <a:tcPr anchor="ctr">
                    <a:solidFill>
                      <a:schemeClr val="accent5"/>
                    </a:solidFill>
                  </a:tcPr>
                </a:tc>
                <a:extLst>
                  <a:ext uri="{0D108BD9-81ED-4DB2-BD59-A6C34878D82A}">
                    <a16:rowId xmlns:a16="http://schemas.microsoft.com/office/drawing/2014/main" val="1194264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Logistic Regression</a:t>
                      </a:r>
                    </a:p>
                  </a:txBody>
                  <a:tcPr anchor="ctr"/>
                </a:tc>
                <a:tc>
                  <a:txBody>
                    <a:bodyPr/>
                    <a:lstStyle/>
                    <a:p>
                      <a:pPr algn="ctr"/>
                      <a:r>
                        <a:rPr lang="en-US" sz="1600" dirty="0">
                          <a:solidFill>
                            <a:schemeClr val="tx1"/>
                          </a:solidFill>
                        </a:rPr>
                        <a:t>0.77</a:t>
                      </a:r>
                    </a:p>
                  </a:txBody>
                  <a:tcPr anchor="ctr"/>
                </a:tc>
                <a:tc>
                  <a:txBody>
                    <a:bodyPr/>
                    <a:lstStyle/>
                    <a:p>
                      <a:pPr algn="ctr"/>
                      <a:r>
                        <a:rPr lang="en-US" sz="1600" dirty="0">
                          <a:solidFill>
                            <a:schemeClr val="tx1"/>
                          </a:solidFill>
                        </a:rPr>
                        <a:t>0.77</a:t>
                      </a:r>
                    </a:p>
                  </a:txBody>
                  <a:tcPr anchor="ctr">
                    <a:solidFill>
                      <a:srgbClr val="FF0000"/>
                    </a:solidFill>
                  </a:tcPr>
                </a:tc>
                <a:tc>
                  <a:txBody>
                    <a:bodyPr/>
                    <a:lstStyle/>
                    <a:p>
                      <a:pPr algn="ctr"/>
                      <a:r>
                        <a:rPr lang="en-US" sz="1600" dirty="0">
                          <a:solidFill>
                            <a:schemeClr val="tx1"/>
                          </a:solidFill>
                        </a:rPr>
                        <a:t>0.87</a:t>
                      </a:r>
                    </a:p>
                  </a:txBody>
                  <a:tcPr anchor="ctr">
                    <a:solidFill>
                      <a:srgbClr val="FF0000"/>
                    </a:solidFill>
                  </a:tcPr>
                </a:tc>
                <a:tc>
                  <a:txBody>
                    <a:bodyPr/>
                    <a:lstStyle/>
                    <a:p>
                      <a:pPr algn="ctr"/>
                      <a:r>
                        <a:rPr lang="en-US" sz="1600" dirty="0">
                          <a:solidFill>
                            <a:schemeClr val="tx1"/>
                          </a:solidFill>
                        </a:rPr>
                        <a:t>0.82</a:t>
                      </a:r>
                    </a:p>
                  </a:txBody>
                  <a:tcPr anchor="ctr">
                    <a:solidFill>
                      <a:srgbClr val="FF0000"/>
                    </a:solidFill>
                  </a:tcPr>
                </a:tc>
                <a:tc>
                  <a:txBody>
                    <a:bodyPr/>
                    <a:lstStyle/>
                    <a:p>
                      <a:pPr algn="ctr"/>
                      <a:r>
                        <a:rPr lang="en-US" sz="1600" dirty="0">
                          <a:solidFill>
                            <a:schemeClr val="tx1"/>
                          </a:solidFill>
                        </a:rPr>
                        <a:t>0.77</a:t>
                      </a:r>
                    </a:p>
                  </a:txBody>
                  <a:tcPr anchor="ctr">
                    <a:solidFill>
                      <a:schemeClr val="accent5"/>
                    </a:solidFill>
                  </a:tcPr>
                </a:tc>
                <a:tc>
                  <a:txBody>
                    <a:bodyPr/>
                    <a:lstStyle/>
                    <a:p>
                      <a:pPr algn="ctr"/>
                      <a:r>
                        <a:rPr lang="en-US" sz="1600" dirty="0">
                          <a:solidFill>
                            <a:schemeClr val="tx1"/>
                          </a:solidFill>
                        </a:rPr>
                        <a:t>0.64</a:t>
                      </a:r>
                    </a:p>
                  </a:txBody>
                  <a:tcPr anchor="ctr">
                    <a:solidFill>
                      <a:schemeClr val="accent5"/>
                    </a:solidFill>
                  </a:tcPr>
                </a:tc>
                <a:tc>
                  <a:txBody>
                    <a:bodyPr/>
                    <a:lstStyle/>
                    <a:p>
                      <a:pPr algn="ctr"/>
                      <a:r>
                        <a:rPr lang="en-US" sz="1600" dirty="0">
                          <a:solidFill>
                            <a:schemeClr val="tx1"/>
                          </a:solidFill>
                        </a:rPr>
                        <a:t>0.70</a:t>
                      </a:r>
                    </a:p>
                  </a:txBody>
                  <a:tcPr anchor="ctr">
                    <a:solidFill>
                      <a:schemeClr val="accent5"/>
                    </a:solidFill>
                  </a:tcPr>
                </a:tc>
                <a:extLst>
                  <a:ext uri="{0D108BD9-81ED-4DB2-BD59-A6C34878D82A}">
                    <a16:rowId xmlns:a16="http://schemas.microsoft.com/office/drawing/2014/main" val="24737068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Random Forests</a:t>
                      </a:r>
                    </a:p>
                  </a:txBody>
                  <a:tcPr anchor="ctr"/>
                </a:tc>
                <a:tc>
                  <a:txBody>
                    <a:bodyPr/>
                    <a:lstStyle/>
                    <a:p>
                      <a:pPr algn="ctr"/>
                      <a:r>
                        <a:rPr lang="en-US" sz="1600" dirty="0">
                          <a:solidFill>
                            <a:schemeClr val="tx1"/>
                          </a:solidFill>
                        </a:rPr>
                        <a:t>0.77</a:t>
                      </a:r>
                    </a:p>
                  </a:txBody>
                  <a:tcPr anchor="ctr"/>
                </a:tc>
                <a:tc>
                  <a:txBody>
                    <a:bodyPr/>
                    <a:lstStyle/>
                    <a:p>
                      <a:pPr algn="ctr"/>
                      <a:r>
                        <a:rPr lang="en-US" sz="1600" dirty="0">
                          <a:solidFill>
                            <a:schemeClr val="tx1"/>
                          </a:solidFill>
                        </a:rPr>
                        <a:t>0.78</a:t>
                      </a:r>
                    </a:p>
                  </a:txBody>
                  <a:tcPr anchor="ctr">
                    <a:solidFill>
                      <a:srgbClr val="FF0000"/>
                    </a:solidFill>
                  </a:tcPr>
                </a:tc>
                <a:tc>
                  <a:txBody>
                    <a:bodyPr/>
                    <a:lstStyle/>
                    <a:p>
                      <a:pPr algn="ctr"/>
                      <a:r>
                        <a:rPr lang="en-US" sz="1600" dirty="0">
                          <a:solidFill>
                            <a:schemeClr val="tx1"/>
                          </a:solidFill>
                        </a:rPr>
                        <a:t>0.84</a:t>
                      </a:r>
                    </a:p>
                  </a:txBody>
                  <a:tcPr anchor="ctr">
                    <a:solidFill>
                      <a:srgbClr val="FF0000"/>
                    </a:solidFill>
                  </a:tcPr>
                </a:tc>
                <a:tc>
                  <a:txBody>
                    <a:bodyPr/>
                    <a:lstStyle/>
                    <a:p>
                      <a:pPr algn="ctr"/>
                      <a:r>
                        <a:rPr lang="en-US" sz="1600" dirty="0">
                          <a:solidFill>
                            <a:schemeClr val="tx1"/>
                          </a:solidFill>
                        </a:rPr>
                        <a:t>0.81</a:t>
                      </a:r>
                    </a:p>
                  </a:txBody>
                  <a:tcPr anchor="ctr">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0.75</a:t>
                      </a:r>
                    </a:p>
                  </a:txBody>
                  <a:tcPr anchor="ctr">
                    <a:solidFill>
                      <a:schemeClr val="accent5"/>
                    </a:solidFill>
                  </a:tcPr>
                </a:tc>
                <a:tc>
                  <a:txBody>
                    <a:bodyPr/>
                    <a:lstStyle/>
                    <a:p>
                      <a:pPr algn="ctr"/>
                      <a:r>
                        <a:rPr lang="en-US" sz="1600" dirty="0">
                          <a:solidFill>
                            <a:schemeClr val="tx1"/>
                          </a:solidFill>
                        </a:rPr>
                        <a:t>0.67</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0.70</a:t>
                      </a:r>
                    </a:p>
                  </a:txBody>
                  <a:tcPr anchor="ctr">
                    <a:solidFill>
                      <a:schemeClr val="accent5"/>
                    </a:solidFill>
                  </a:tcPr>
                </a:tc>
                <a:extLst>
                  <a:ext uri="{0D108BD9-81ED-4DB2-BD59-A6C34878D82A}">
                    <a16:rowId xmlns:a16="http://schemas.microsoft.com/office/drawing/2014/main" val="298382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Deep Learning (</a:t>
                      </a:r>
                      <a:r>
                        <a:rPr lang="en-US" sz="1600" dirty="0" err="1">
                          <a:solidFill>
                            <a:schemeClr val="tx1"/>
                          </a:solidFill>
                        </a:rPr>
                        <a:t>Tensorflow</a:t>
                      </a:r>
                      <a:r>
                        <a:rPr lang="en-US" sz="1600" dirty="0">
                          <a:solidFill>
                            <a:schemeClr val="tx1"/>
                          </a:solidFill>
                        </a:rPr>
                        <a:t>)</a:t>
                      </a:r>
                    </a:p>
                  </a:txBody>
                  <a:tcPr anchor="ctr"/>
                </a:tc>
                <a:tc>
                  <a:txBody>
                    <a:bodyPr/>
                    <a:lstStyle/>
                    <a:p>
                      <a:pPr algn="ctr"/>
                      <a:r>
                        <a:rPr lang="en-US" sz="1600" dirty="0">
                          <a:solidFill>
                            <a:schemeClr val="tx1"/>
                          </a:solidFill>
                        </a:rPr>
                        <a:t>0.74</a:t>
                      </a:r>
                    </a:p>
                  </a:txBody>
                  <a:tcPr anchor="ct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rgbClr val="FF0000"/>
                    </a:solidFill>
                  </a:tcPr>
                </a:tc>
                <a:tc>
                  <a:txBody>
                    <a:bodyPr/>
                    <a:lstStyle/>
                    <a:p>
                      <a:pPr algn="ctr"/>
                      <a:r>
                        <a:rPr lang="en-US" sz="1600" dirty="0">
                          <a:solidFill>
                            <a:schemeClr val="tx1"/>
                          </a:solidFill>
                        </a:rPr>
                        <a:t>NA</a:t>
                      </a:r>
                    </a:p>
                  </a:txBody>
                  <a:tcPr anchor="ctr">
                    <a:solidFill>
                      <a:schemeClr val="accent5"/>
                    </a:solidFill>
                  </a:tcPr>
                </a:tc>
                <a:tc>
                  <a:txBody>
                    <a:bodyPr/>
                    <a:lstStyle/>
                    <a:p>
                      <a:pPr algn="ctr"/>
                      <a:r>
                        <a:rPr lang="en-US" sz="1600" dirty="0">
                          <a:solidFill>
                            <a:schemeClr val="tx1"/>
                          </a:solidFill>
                        </a:rPr>
                        <a:t>NA</a:t>
                      </a:r>
                    </a:p>
                  </a:txBody>
                  <a:tcPr anchor="ctr">
                    <a:solidFill>
                      <a:schemeClr val="accent5"/>
                    </a:solidFill>
                  </a:tcPr>
                </a:tc>
                <a:tc>
                  <a:txBody>
                    <a:bodyPr/>
                    <a:lstStyle/>
                    <a:p>
                      <a:pPr algn="ctr"/>
                      <a:r>
                        <a:rPr lang="en-US" sz="1600" dirty="0">
                          <a:solidFill>
                            <a:schemeClr val="tx1"/>
                          </a:solidFill>
                        </a:rPr>
                        <a:t>NA</a:t>
                      </a:r>
                    </a:p>
                  </a:txBody>
                  <a:tcPr anchor="ctr">
                    <a:solidFill>
                      <a:schemeClr val="accent5"/>
                    </a:solidFill>
                  </a:tcPr>
                </a:tc>
                <a:extLst>
                  <a:ext uri="{0D108BD9-81ED-4DB2-BD59-A6C34878D82A}">
                    <a16:rowId xmlns:a16="http://schemas.microsoft.com/office/drawing/2014/main" val="16051195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K-Nearest Neighbors (Scaled)</a:t>
                      </a:r>
                    </a:p>
                  </a:txBody>
                  <a:tcPr anchor="ctr"/>
                </a:tc>
                <a:tc>
                  <a:txBody>
                    <a:bodyPr/>
                    <a:lstStyle/>
                    <a:p>
                      <a:pPr algn="ctr"/>
                      <a:r>
                        <a:rPr lang="en-US" sz="1600" dirty="0">
                          <a:solidFill>
                            <a:schemeClr val="tx1"/>
                          </a:solidFill>
                        </a:rPr>
                        <a:t>0.72</a:t>
                      </a:r>
                    </a:p>
                  </a:txBody>
                  <a:tcPr anchor="ctr"/>
                </a:tc>
                <a:tc>
                  <a:txBody>
                    <a:bodyPr/>
                    <a:lstStyle/>
                    <a:p>
                      <a:pPr algn="ctr"/>
                      <a:r>
                        <a:rPr lang="en-US" sz="1600" dirty="0">
                          <a:solidFill>
                            <a:schemeClr val="tx1"/>
                          </a:solidFill>
                        </a:rPr>
                        <a:t>0.74</a:t>
                      </a:r>
                    </a:p>
                  </a:txBody>
                  <a:tcPr anchor="ctr">
                    <a:solidFill>
                      <a:srgbClr val="FF0000"/>
                    </a:solidFill>
                  </a:tcPr>
                </a:tc>
                <a:tc>
                  <a:txBody>
                    <a:bodyPr/>
                    <a:lstStyle/>
                    <a:p>
                      <a:pPr algn="ctr"/>
                      <a:r>
                        <a:rPr lang="en-US" sz="1600" dirty="0">
                          <a:solidFill>
                            <a:schemeClr val="tx1"/>
                          </a:solidFill>
                        </a:rPr>
                        <a:t>0.81</a:t>
                      </a:r>
                    </a:p>
                  </a:txBody>
                  <a:tcPr anchor="ctr">
                    <a:solidFill>
                      <a:srgbClr val="FF0000"/>
                    </a:solidFill>
                  </a:tcPr>
                </a:tc>
                <a:tc>
                  <a:txBody>
                    <a:bodyPr/>
                    <a:lstStyle/>
                    <a:p>
                      <a:pPr algn="ctr"/>
                      <a:r>
                        <a:rPr lang="en-US" sz="1600" dirty="0">
                          <a:solidFill>
                            <a:schemeClr val="tx1"/>
                          </a:solidFill>
                        </a:rPr>
                        <a:t>0.77</a:t>
                      </a:r>
                    </a:p>
                  </a:txBody>
                  <a:tcPr anchor="ctr">
                    <a:solidFill>
                      <a:srgbClr val="FF0000"/>
                    </a:solidFill>
                  </a:tcPr>
                </a:tc>
                <a:tc>
                  <a:txBody>
                    <a:bodyPr/>
                    <a:lstStyle/>
                    <a:p>
                      <a:pPr algn="ctr"/>
                      <a:r>
                        <a:rPr lang="en-US" sz="1600" dirty="0">
                          <a:solidFill>
                            <a:schemeClr val="tx1"/>
                          </a:solidFill>
                        </a:rPr>
                        <a:t>0.69</a:t>
                      </a:r>
                    </a:p>
                  </a:txBody>
                  <a:tcPr anchor="ctr">
                    <a:solidFill>
                      <a:schemeClr val="accent5"/>
                    </a:solidFill>
                  </a:tcPr>
                </a:tc>
                <a:tc>
                  <a:txBody>
                    <a:bodyPr/>
                    <a:lstStyle/>
                    <a:p>
                      <a:pPr algn="ctr"/>
                      <a:r>
                        <a:rPr lang="en-US" sz="1600" dirty="0">
                          <a:solidFill>
                            <a:schemeClr val="tx1"/>
                          </a:solidFill>
                        </a:rPr>
                        <a:t>0.58</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0.63</a:t>
                      </a:r>
                    </a:p>
                  </a:txBody>
                  <a:tcPr anchor="ctr">
                    <a:solidFill>
                      <a:schemeClr val="accent5"/>
                    </a:solidFill>
                  </a:tcPr>
                </a:tc>
                <a:extLst>
                  <a:ext uri="{0D108BD9-81ED-4DB2-BD59-A6C34878D82A}">
                    <a16:rowId xmlns:a16="http://schemas.microsoft.com/office/drawing/2014/main" val="30747694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Neural Networks MLP (Scaled)</a:t>
                      </a:r>
                    </a:p>
                  </a:txBody>
                  <a:tcPr anchor="ctr"/>
                </a:tc>
                <a:tc>
                  <a:txBody>
                    <a:bodyPr/>
                    <a:lstStyle/>
                    <a:p>
                      <a:pPr algn="ctr"/>
                      <a:r>
                        <a:rPr lang="en-US" sz="1600" dirty="0">
                          <a:solidFill>
                            <a:schemeClr val="tx1"/>
                          </a:solidFill>
                        </a:rPr>
                        <a:t>0.72</a:t>
                      </a:r>
                    </a:p>
                  </a:txBody>
                  <a:tcPr anchor="ctr"/>
                </a:tc>
                <a:tc>
                  <a:txBody>
                    <a:bodyPr/>
                    <a:lstStyle/>
                    <a:p>
                      <a:pPr algn="ctr"/>
                      <a:r>
                        <a:rPr lang="en-US" sz="1600" dirty="0">
                          <a:solidFill>
                            <a:schemeClr val="tx1"/>
                          </a:solidFill>
                        </a:rPr>
                        <a:t>0.77</a:t>
                      </a:r>
                    </a:p>
                  </a:txBody>
                  <a:tcPr anchor="ctr">
                    <a:solidFill>
                      <a:srgbClr val="FF0000"/>
                    </a:solidFill>
                  </a:tcPr>
                </a:tc>
                <a:tc>
                  <a:txBody>
                    <a:bodyPr/>
                    <a:lstStyle/>
                    <a:p>
                      <a:pPr algn="ctr"/>
                      <a:r>
                        <a:rPr lang="en-US" sz="1600" dirty="0">
                          <a:solidFill>
                            <a:schemeClr val="tx1"/>
                          </a:solidFill>
                        </a:rPr>
                        <a:t>0.74</a:t>
                      </a:r>
                    </a:p>
                  </a:txBody>
                  <a:tcPr anchor="ctr">
                    <a:solidFill>
                      <a:srgbClr val="FF0000"/>
                    </a:solidFill>
                  </a:tcPr>
                </a:tc>
                <a:tc>
                  <a:txBody>
                    <a:bodyPr/>
                    <a:lstStyle/>
                    <a:p>
                      <a:pPr algn="ctr"/>
                      <a:r>
                        <a:rPr lang="en-US" sz="1600" dirty="0">
                          <a:solidFill>
                            <a:schemeClr val="tx1"/>
                          </a:solidFill>
                        </a:rPr>
                        <a:t>0.76</a:t>
                      </a:r>
                    </a:p>
                  </a:txBody>
                  <a:tcPr anchor="ctr">
                    <a:solidFill>
                      <a:srgbClr val="FF0000"/>
                    </a:solidFill>
                  </a:tcPr>
                </a:tc>
                <a:tc>
                  <a:txBody>
                    <a:bodyPr/>
                    <a:lstStyle/>
                    <a:p>
                      <a:pPr algn="ctr"/>
                      <a:r>
                        <a:rPr lang="en-US" sz="1600" dirty="0">
                          <a:solidFill>
                            <a:schemeClr val="tx1"/>
                          </a:solidFill>
                        </a:rPr>
                        <a:t>0.65</a:t>
                      </a:r>
                    </a:p>
                  </a:txBody>
                  <a:tcPr anchor="ct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0.69</a:t>
                      </a:r>
                    </a:p>
                  </a:txBody>
                  <a:tcPr anchor="ctr">
                    <a:solidFill>
                      <a:schemeClr val="accent5"/>
                    </a:solidFill>
                  </a:tcPr>
                </a:tc>
                <a:tc>
                  <a:txBody>
                    <a:bodyPr/>
                    <a:lstStyle/>
                    <a:p>
                      <a:pPr algn="ctr"/>
                      <a:r>
                        <a:rPr lang="en-US" sz="1600" dirty="0">
                          <a:solidFill>
                            <a:schemeClr val="tx1"/>
                          </a:solidFill>
                        </a:rPr>
                        <a:t>0.67</a:t>
                      </a:r>
                    </a:p>
                  </a:txBody>
                  <a:tcPr anchor="ctr">
                    <a:solidFill>
                      <a:schemeClr val="accent5"/>
                    </a:solidFill>
                  </a:tcPr>
                </a:tc>
                <a:extLst>
                  <a:ext uri="{0D108BD9-81ED-4DB2-BD59-A6C34878D82A}">
                    <a16:rowId xmlns:a16="http://schemas.microsoft.com/office/drawing/2014/main" val="1365646877"/>
                  </a:ext>
                </a:extLst>
              </a:tr>
            </a:tbl>
          </a:graphicData>
        </a:graphic>
      </p:graphicFrame>
    </p:spTree>
    <p:extLst>
      <p:ext uri="{BB962C8B-B14F-4D97-AF65-F5344CB8AC3E}">
        <p14:creationId xmlns:p14="http://schemas.microsoft.com/office/powerpoint/2010/main" val="299531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65275"/>
            <a:ext cx="10515600" cy="1325563"/>
          </a:xfrm>
        </p:spPr>
        <p:txBody>
          <a:bodyPr>
            <a:normAutofit/>
          </a:bodyPr>
          <a:lstStyle/>
          <a:p>
            <a:pPr algn="ctr"/>
            <a:r>
              <a:rPr lang="en-US" b="1" dirty="0">
                <a:latin typeface="Sternbach" panose="02000500000000000000" pitchFamily="2" charset="0"/>
              </a:rPr>
              <a:t>BEST MODEL</a:t>
            </a:r>
          </a:p>
        </p:txBody>
      </p:sp>
      <p:sp>
        <p:nvSpPr>
          <p:cNvPr id="3" name="Content Placeholder 2"/>
          <p:cNvSpPr>
            <a:spLocks noGrp="1"/>
          </p:cNvSpPr>
          <p:nvPr>
            <p:ph idx="1"/>
          </p:nvPr>
        </p:nvSpPr>
        <p:spPr>
          <a:xfrm>
            <a:off x="3062287" y="3219450"/>
            <a:ext cx="6067425" cy="847726"/>
          </a:xfrm>
        </p:spPr>
        <p:txBody>
          <a:bodyPr>
            <a:normAutofit fontScale="85000" lnSpcReduction="10000"/>
          </a:bodyPr>
          <a:lstStyle/>
          <a:p>
            <a:pPr marL="0" indent="0" algn="ctr">
              <a:buNone/>
            </a:pPr>
            <a:r>
              <a:rPr lang="en-US" dirty="0"/>
              <a:t>Support Vector Machine</a:t>
            </a:r>
          </a:p>
          <a:p>
            <a:pPr marL="0" indent="0" algn="ctr">
              <a:buNone/>
            </a:pPr>
            <a:r>
              <a:rPr lang="en-US" dirty="0"/>
              <a:t>With Feature Set selected by Random Forest </a:t>
            </a:r>
          </a:p>
        </p:txBody>
      </p:sp>
    </p:spTree>
    <p:extLst>
      <p:ext uri="{BB962C8B-B14F-4D97-AF65-F5344CB8AC3E}">
        <p14:creationId xmlns:p14="http://schemas.microsoft.com/office/powerpoint/2010/main" val="347364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51"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40F2963-1C26-964C-A22E-BF3A0619CA87}"/>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Summary and a few concerns in machine learning </a:t>
            </a:r>
          </a:p>
        </p:txBody>
      </p:sp>
      <p:sp>
        <p:nvSpPr>
          <p:cNvPr id="3" name="Content Placeholder 2">
            <a:extLst>
              <a:ext uri="{FF2B5EF4-FFF2-40B4-BE49-F238E27FC236}">
                <a16:creationId xmlns:a16="http://schemas.microsoft.com/office/drawing/2014/main" id="{710A234C-6F4A-4C41-BC59-7FAE180C0F71}"/>
              </a:ext>
            </a:extLst>
          </p:cNvPr>
          <p:cNvSpPr>
            <a:spLocks noGrp="1"/>
          </p:cNvSpPr>
          <p:nvPr>
            <p:ph idx="1"/>
          </p:nvPr>
        </p:nvSpPr>
        <p:spPr>
          <a:xfrm>
            <a:off x="1424904" y="2494450"/>
            <a:ext cx="7248367" cy="3563159"/>
          </a:xfrm>
        </p:spPr>
        <p:txBody>
          <a:bodyPr>
            <a:normAutofit/>
          </a:bodyPr>
          <a:lstStyle/>
          <a:p>
            <a:r>
              <a:rPr lang="en-US" sz="2400" dirty="0"/>
              <a:t>Data size is relatively small (4566 records) </a:t>
            </a:r>
          </a:p>
          <a:p>
            <a:r>
              <a:rPr lang="en-US" sz="2400" dirty="0"/>
              <a:t>Two-class classification problem with slightly unbalanced classes</a:t>
            </a:r>
          </a:p>
          <a:p>
            <a:pPr lvl="1"/>
            <a:r>
              <a:rPr lang="en-US" sz="2000" dirty="0"/>
              <a:t>this could explain why the prediction is better towards red winner than for blue winners</a:t>
            </a:r>
          </a:p>
          <a:p>
            <a:r>
              <a:rPr lang="en-US" sz="2400" dirty="0"/>
              <a:t>SVM, LR, and RF models perform marginally better than NN and KNN models in our approach</a:t>
            </a:r>
          </a:p>
          <a:p>
            <a:r>
              <a:rPr lang="en-US" sz="2400" dirty="0"/>
              <a:t>Results may be improved by selecting a model and tuning hyperparameters using cross-validation</a:t>
            </a:r>
          </a:p>
          <a:p>
            <a:endParaRPr lang="en-US" sz="2400" dirty="0"/>
          </a:p>
          <a:p>
            <a:endParaRPr lang="en-US" sz="2400" dirty="0"/>
          </a:p>
        </p:txBody>
      </p:sp>
      <p:pic>
        <p:nvPicPr>
          <p:cNvPr id="5" name="Picture 4" descr="Chart, pie chart&#10;&#10;Description automatically generated">
            <a:extLst>
              <a:ext uri="{FF2B5EF4-FFF2-40B4-BE49-F238E27FC236}">
                <a16:creationId xmlns:a16="http://schemas.microsoft.com/office/drawing/2014/main" id="{C195D943-50FD-B440-A696-D6B5DC235C2D}"/>
              </a:ext>
            </a:extLst>
          </p:cNvPr>
          <p:cNvPicPr>
            <a:picLocks noChangeAspect="1"/>
          </p:cNvPicPr>
          <p:nvPr/>
        </p:nvPicPr>
        <p:blipFill rotWithShape="1">
          <a:blip r:embed="rId2"/>
          <a:srcRect l="5844" r="4310" b="1"/>
          <a:stretch/>
        </p:blipFill>
        <p:spPr>
          <a:xfrm>
            <a:off x="8979658" y="2477773"/>
            <a:ext cx="2241390" cy="1663106"/>
          </a:xfrm>
          <a:prstGeom prst="rect">
            <a:avLst/>
          </a:prstGeom>
          <a:solidFill>
            <a:schemeClr val="tx1"/>
          </a:solidFill>
        </p:spPr>
      </p:pic>
    </p:spTree>
    <p:extLst>
      <p:ext uri="{BB962C8B-B14F-4D97-AF65-F5344CB8AC3E}">
        <p14:creationId xmlns:p14="http://schemas.microsoft.com/office/powerpoint/2010/main" val="4089989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1378</TotalTime>
  <Words>871</Words>
  <Application>Microsoft Macintosh PowerPoint</Application>
  <PresentationFormat>Widescreen</PresentationFormat>
  <Paragraphs>292</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Sternbach</vt:lpstr>
      <vt:lpstr>Arial</vt:lpstr>
      <vt:lpstr>Calibri</vt:lpstr>
      <vt:lpstr>Calibri Light</vt:lpstr>
      <vt:lpstr>Office Theme</vt:lpstr>
      <vt:lpstr>PowerPoint Presentation</vt:lpstr>
      <vt:lpstr>PowerPoint Presentation</vt:lpstr>
      <vt:lpstr>PowerPoint Presentation</vt:lpstr>
      <vt:lpstr>BEST MODEL</vt:lpstr>
      <vt:lpstr>Summary and a few concerns in machine learning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Min</dc:creator>
  <cp:lastModifiedBy>Xie, Min</cp:lastModifiedBy>
  <cp:revision>61</cp:revision>
  <dcterms:created xsi:type="dcterms:W3CDTF">2021-04-24T14:10:41Z</dcterms:created>
  <dcterms:modified xsi:type="dcterms:W3CDTF">2021-04-27T20:14:25Z</dcterms:modified>
</cp:coreProperties>
</file>