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p:restoredTop sz="89070" autoAdjust="0"/>
  </p:normalViewPr>
  <p:slideViewPr>
    <p:cSldViewPr snapToGrid="0" snapToObjects="1">
      <p:cViewPr varScale="1">
        <p:scale>
          <a:sx n="102" d="100"/>
          <a:sy n="102" d="100"/>
        </p:scale>
        <p:origin x="7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Christina</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a:t>
            </a:fld>
            <a:endParaRPr lang="en-US"/>
          </a:p>
        </p:txBody>
      </p:sp>
    </p:spTree>
    <p:extLst>
      <p:ext uri="{BB962C8B-B14F-4D97-AF65-F5344CB8AC3E}">
        <p14:creationId xmlns:p14="http://schemas.microsoft.com/office/powerpoint/2010/main" val="112179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 </a:t>
            </a:r>
            <a:r>
              <a:rPr lang="en-US" dirty="0" smtClean="0"/>
              <a:t>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a:t>
            </a:r>
            <a:r>
              <a:rPr lang="en-US" baseline="0" dirty="0" smtClean="0"/>
              <a:t> </a:t>
            </a:r>
            <a:r>
              <a:rPr lang="en-US" baseline="0" dirty="0" smtClean="0"/>
              <a:t>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Min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There </a:t>
            </a:r>
            <a:r>
              <a:rPr lang="en-US" sz="1200" b="0" i="0" kern="1200" dirty="0" smtClean="0">
                <a:solidFill>
                  <a:schemeClr val="tx1"/>
                </a:solidFill>
                <a:effectLst/>
                <a:latin typeface="+mn-lt"/>
                <a:ea typeface="+mn-ea"/>
                <a:cs typeface="+mn-cs"/>
              </a:rPr>
              <a:t>are four ways to check if the predictions are right or wrong:</a:t>
            </a:r>
          </a:p>
          <a:p>
            <a:pPr fontAlgn="base"/>
            <a:r>
              <a:rPr lang="en-US" sz="1200" b="1" i="0" kern="1200" dirty="0" smtClean="0">
                <a:solidFill>
                  <a:schemeClr val="tx1"/>
                </a:solidFill>
                <a:effectLst/>
                <a:latin typeface="+mn-lt"/>
                <a:ea typeface="+mn-ea"/>
                <a:cs typeface="+mn-cs"/>
              </a:rPr>
              <a:t>TN / True Negative: </a:t>
            </a:r>
            <a:r>
              <a:rPr lang="en-US" sz="1200" b="0" i="0" kern="1200" dirty="0" smtClean="0">
                <a:solidFill>
                  <a:schemeClr val="tx1"/>
                </a:solidFill>
                <a:effectLst/>
                <a:latin typeface="+mn-lt"/>
                <a:ea typeface="+mn-ea"/>
                <a:cs typeface="+mn-cs"/>
              </a:rPr>
              <a:t>when a case was negative and predicted negative</a:t>
            </a:r>
          </a:p>
          <a:p>
            <a:pPr fontAlgn="base"/>
            <a:r>
              <a:rPr lang="en-US" sz="1200" b="1" i="0" kern="1200" dirty="0" smtClean="0">
                <a:solidFill>
                  <a:schemeClr val="tx1"/>
                </a:solidFill>
                <a:effectLst/>
                <a:latin typeface="+mn-lt"/>
                <a:ea typeface="+mn-ea"/>
                <a:cs typeface="+mn-cs"/>
              </a:rPr>
              <a:t>TP / True Positive: </a:t>
            </a:r>
            <a:r>
              <a:rPr lang="en-US" sz="1200" b="0" i="0" kern="1200" dirty="0" smtClean="0">
                <a:solidFill>
                  <a:schemeClr val="tx1"/>
                </a:solidFill>
                <a:effectLst/>
                <a:latin typeface="+mn-lt"/>
                <a:ea typeface="+mn-ea"/>
                <a:cs typeface="+mn-cs"/>
              </a:rPr>
              <a:t>when a case was positive and predicted positive</a:t>
            </a:r>
          </a:p>
          <a:p>
            <a:pPr fontAlgn="base"/>
            <a:r>
              <a:rPr lang="en-US" sz="1200" b="1" i="0" kern="1200" dirty="0" smtClean="0">
                <a:solidFill>
                  <a:schemeClr val="tx1"/>
                </a:solidFill>
                <a:effectLst/>
                <a:latin typeface="+mn-lt"/>
                <a:ea typeface="+mn-ea"/>
                <a:cs typeface="+mn-cs"/>
              </a:rPr>
              <a:t>FN / False Negative: </a:t>
            </a:r>
            <a:r>
              <a:rPr lang="en-US" sz="1200" b="0" i="0" kern="1200" dirty="0" smtClean="0">
                <a:solidFill>
                  <a:schemeClr val="tx1"/>
                </a:solidFill>
                <a:effectLst/>
                <a:latin typeface="+mn-lt"/>
                <a:ea typeface="+mn-ea"/>
                <a:cs typeface="+mn-cs"/>
              </a:rPr>
              <a:t>when a case was positive but predicted negative</a:t>
            </a:r>
          </a:p>
          <a:p>
            <a:pPr fontAlgn="base"/>
            <a:r>
              <a:rPr lang="en-US" sz="1200" b="1" i="0" kern="1200" dirty="0" smtClean="0">
                <a:solidFill>
                  <a:schemeClr val="tx1"/>
                </a:solidFill>
                <a:effectLst/>
                <a:latin typeface="+mn-lt"/>
                <a:ea typeface="+mn-ea"/>
                <a:cs typeface="+mn-cs"/>
              </a:rPr>
              <a:t>FP / False Positive: </a:t>
            </a:r>
            <a:r>
              <a:rPr lang="en-US" sz="1200" b="0" i="0" kern="1200" dirty="0" smtClean="0">
                <a:solidFill>
                  <a:schemeClr val="tx1"/>
                </a:solidFill>
                <a:effectLst/>
                <a:latin typeface="+mn-lt"/>
                <a:ea typeface="+mn-ea"/>
                <a:cs typeface="+mn-cs"/>
              </a:rPr>
              <a:t>when a case was negative but predicted positive</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Precision – What percent of your predictions were correct?</a:t>
            </a:r>
          </a:p>
          <a:p>
            <a:pPr fontAlgn="base"/>
            <a:r>
              <a:rPr lang="en-US" sz="1200" b="0" i="0" kern="1200" dirty="0" smtClean="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smtClean="0">
                <a:solidFill>
                  <a:schemeClr val="tx1"/>
                </a:solidFill>
                <a:effectLst/>
                <a:latin typeface="+mn-lt"/>
                <a:ea typeface="+mn-ea"/>
                <a:cs typeface="+mn-cs"/>
              </a:rPr>
              <a:t>TP – True Positives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FP – False Positives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Precision – Accuracy of positive predictions.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Precision = TP/(TP + FP)</a:t>
            </a:r>
          </a:p>
          <a:p>
            <a:endParaRPr lang="en-US" dirty="0" smtClean="0"/>
          </a:p>
          <a:p>
            <a:pPr fontAlgn="base"/>
            <a:r>
              <a:rPr lang="en-US" sz="1200" b="1" i="0" kern="1200" dirty="0" smtClean="0">
                <a:solidFill>
                  <a:schemeClr val="tx1"/>
                </a:solidFill>
                <a:effectLst/>
                <a:latin typeface="+mn-lt"/>
                <a:ea typeface="+mn-ea"/>
                <a:cs typeface="+mn-cs"/>
              </a:rPr>
              <a:t>Recall – What percent of the positive cases did you catch? </a:t>
            </a:r>
          </a:p>
          <a:p>
            <a:pPr fontAlgn="base"/>
            <a:r>
              <a:rPr lang="en-US" sz="1200" b="0" i="0" kern="1200" dirty="0" smtClean="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smtClean="0">
                <a:solidFill>
                  <a:schemeClr val="tx1"/>
                </a:solidFill>
                <a:effectLst/>
                <a:latin typeface="+mn-lt"/>
                <a:ea typeface="+mn-ea"/>
                <a:cs typeface="+mn-cs"/>
              </a:rPr>
              <a:t>FN – False Negatives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Recall: Fraction of positives that were correctly identified.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Recall = TP/(TP+FN)</a:t>
            </a:r>
          </a:p>
          <a:p>
            <a:endParaRPr lang="en-US" dirty="0" smtClean="0"/>
          </a:p>
          <a:p>
            <a:pPr fontAlgn="base"/>
            <a:r>
              <a:rPr lang="en-US" sz="1200" b="1" i="0" kern="1200" dirty="0" smtClean="0">
                <a:solidFill>
                  <a:schemeClr val="tx1"/>
                </a:solidFill>
                <a:effectLst/>
                <a:latin typeface="+mn-lt"/>
                <a:ea typeface="+mn-ea"/>
                <a:cs typeface="+mn-cs"/>
              </a:rPr>
              <a:t>F1 score – What percent of positive predictions were correct? </a:t>
            </a:r>
          </a:p>
          <a:p>
            <a:pPr fontAlgn="base"/>
            <a:r>
              <a:rPr lang="en-US" sz="1200" b="0" i="0" kern="1200" dirty="0" smtClean="0">
                <a:solidFill>
                  <a:schemeClr val="tx1"/>
                </a:solidFill>
                <a:effectLst/>
                <a:latin typeface="+mn-lt"/>
                <a:ea typeface="+mn-ea"/>
                <a:cs typeface="+mn-cs"/>
              </a:rPr>
              <a:t>The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should be used to compare classifier models, not global accuracy.</a:t>
            </a:r>
          </a:p>
          <a:p>
            <a:pPr fontAlgn="base"/>
            <a:r>
              <a:rPr lang="en-US" sz="1200" b="0" i="0" kern="1200" dirty="0" smtClean="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159293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Min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2740513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Min</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15</a:t>
            </a:fld>
            <a:endParaRPr lang="en-US"/>
          </a:p>
        </p:txBody>
      </p:sp>
    </p:spTree>
    <p:extLst>
      <p:ext uri="{BB962C8B-B14F-4D97-AF65-F5344CB8AC3E}">
        <p14:creationId xmlns:p14="http://schemas.microsoft.com/office/powerpoint/2010/main" val="151261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All</a:t>
            </a: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2</a:t>
            </a:fld>
            <a:endParaRPr lang="en-US"/>
          </a:p>
        </p:txBody>
      </p:sp>
    </p:spTree>
    <p:extLst>
      <p:ext uri="{BB962C8B-B14F-4D97-AF65-F5344CB8AC3E}">
        <p14:creationId xmlns:p14="http://schemas.microsoft.com/office/powerpoint/2010/main" val="35035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3</a:t>
            </a:fld>
            <a:endParaRPr lang="en-US"/>
          </a:p>
        </p:txBody>
      </p:sp>
    </p:spTree>
    <p:extLst>
      <p:ext uri="{BB962C8B-B14F-4D97-AF65-F5344CB8AC3E}">
        <p14:creationId xmlns:p14="http://schemas.microsoft.com/office/powerpoint/2010/main" val="233197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endParaRPr lang="en-US" dirty="0" smtClean="0"/>
          </a:p>
          <a:p>
            <a:r>
              <a:rPr lang="en-US" dirty="0" smtClean="0"/>
              <a:t>Why</a:t>
            </a:r>
            <a:r>
              <a:rPr lang="en-US" baseline="0" dirty="0" smtClean="0"/>
              <a:t> </a:t>
            </a:r>
            <a:r>
              <a:rPr lang="en-US" baseline="0" dirty="0" smtClean="0"/>
              <a:t>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What </a:t>
            </a:r>
            <a:r>
              <a:rPr lang="en-US" dirty="0" smtClean="0"/>
              <a:t>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We</a:t>
            </a:r>
            <a:r>
              <a:rPr lang="en-US" baseline="0" dirty="0" smtClean="0"/>
              <a:t> </a:t>
            </a:r>
            <a:r>
              <a:rPr lang="en-US" baseline="0" dirty="0" smtClean="0"/>
              <a:t>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Jordan</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Jordan</a:t>
            </a:r>
          </a:p>
          <a:p>
            <a:endParaRPr lang="en-US" dirty="0" smtClean="0"/>
          </a:p>
          <a:p>
            <a:endParaRPr lang="en-US" dirty="0" smtClean="0"/>
          </a:p>
          <a:p>
            <a:r>
              <a:rPr lang="en-US" dirty="0" smtClean="0"/>
              <a:t>Go </a:t>
            </a:r>
            <a:r>
              <a:rPr lang="en-US" dirty="0" smtClean="0"/>
              <a:t>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a:t>
            </a:r>
          </a:p>
          <a:p>
            <a:endParaRPr lang="en-US" dirty="0" smtClean="0"/>
          </a:p>
          <a:p>
            <a:r>
              <a:rPr lang="en-US" dirty="0" smtClean="0"/>
              <a:t>Go </a:t>
            </a:r>
            <a:r>
              <a:rPr lang="en-US" dirty="0" smtClean="0"/>
              <a:t>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4/26/2021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4/26/2021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3">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p>
                  </a:txBody>
                  <a:tcPr/>
                </a:tc>
                <a:tc>
                  <a:txBody>
                    <a:bodyPr/>
                    <a:lstStyle/>
                    <a:p>
                      <a:r>
                        <a:rPr lang="en-US" sz="1200" dirty="0" smtClean="0">
                          <a:solidFill>
                            <a:schemeClr val="bg1"/>
                          </a:solidFill>
                        </a:rPr>
                        <a:t>Takedowns </a:t>
                      </a:r>
                      <a:r>
                        <a:rPr lang="en-US" sz="1200" baseline="0" dirty="0" smtClean="0">
                          <a:solidFill>
                            <a:schemeClr val="bg1"/>
                          </a:solidFill>
                        </a:rPr>
                        <a:t>Percentage – 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 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Attempted –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Landed – B </a:t>
                      </a:r>
                      <a:endParaRPr lang="en-US" sz="1200" dirty="0" smtClean="0">
                        <a:solidFill>
                          <a:schemeClr val="bg1"/>
                        </a:solidFill>
                      </a:endParaRPr>
                    </a:p>
                  </a:txBody>
                  <a:tcPr/>
                </a:tc>
                <a:tc>
                  <a:txBody>
                    <a:bodyPr/>
                    <a:lstStyle/>
                    <a:p>
                      <a:r>
                        <a:rPr lang="en-US" sz="1200" dirty="0" smtClean="0">
                          <a:solidFill>
                            <a:schemeClr val="bg1"/>
                          </a:solidFill>
                        </a:rPr>
                        <a:t>Average Significant Strikes Percentage –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Strikes </a:t>
                      </a:r>
                      <a:r>
                        <a:rPr lang="en-US" sz="1200" baseline="0" dirty="0" smtClean="0">
                          <a:solidFill>
                            <a:schemeClr val="bg1"/>
                          </a:solidFill>
                        </a:rPr>
                        <a:t>Percentage – R </a:t>
                      </a:r>
                      <a:endParaRPr lang="en-US" sz="1200" dirty="0">
                        <a:solidFill>
                          <a:schemeClr val="bg1"/>
                        </a:solidFill>
                      </a:endParaRPr>
                    </a:p>
                  </a:txBody>
                  <a:tcPr/>
                </a:tc>
                <a:tc>
                  <a:txBody>
                    <a:bodyPr/>
                    <a:lstStyle/>
                    <a:p>
                      <a:r>
                        <a:rPr lang="en-US" sz="1200" dirty="0" smtClean="0">
                          <a:solidFill>
                            <a:schemeClr val="bg1"/>
                          </a:solidFill>
                        </a:rPr>
                        <a:t>Average Significant Strikes Percentage –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 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294340884"/>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0.86</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0.51</a:t>
                      </a:r>
                      <a:endParaRPr lang="en-US" sz="1600" dirty="0">
                        <a:solidFill>
                          <a:schemeClr val="bg1"/>
                        </a:solidFill>
                      </a:endParaRPr>
                    </a:p>
                    <a:p>
                      <a:r>
                        <a:rPr lang="en-US" sz="1600" dirty="0">
                          <a:solidFill>
                            <a:schemeClr val="bg1"/>
                          </a:solidFill>
                        </a:rPr>
                        <a:t>Red: </a:t>
                      </a:r>
                      <a:r>
                        <a:rPr lang="en-US" sz="1600" dirty="0" smtClean="0">
                          <a:solidFill>
                            <a:schemeClr val="bg1"/>
                          </a:solidFill>
                        </a:rPr>
                        <a:t>0.94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 </a:t>
                      </a:r>
                      <a:endParaRPr lang="en-US" sz="1600" dirty="0">
                        <a:solidFill>
                          <a:schemeClr val="bg1"/>
                        </a:solidFill>
                      </a:endParaRPr>
                    </a:p>
                    <a:p>
                      <a:r>
                        <a:rPr lang="en-US" sz="1600" dirty="0">
                          <a:solidFill>
                            <a:schemeClr val="bg1"/>
                          </a:solidFill>
                        </a:rPr>
                        <a:t>Red: </a:t>
                      </a:r>
                      <a:r>
                        <a:rPr lang="en-US" sz="1600" dirty="0" smtClean="0">
                          <a:solidFill>
                            <a:schemeClr val="bg1"/>
                          </a:solidFill>
                        </a:rPr>
                        <a:t>0.82</a:t>
                      </a:r>
                      <a:endParaRPr lang="en-US" sz="1600" dirty="0">
                        <a:solidFill>
                          <a:schemeClr val="bg1"/>
                        </a:solidFill>
                      </a:endParaRP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0.80</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0.90</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0.66</a:t>
                      </a:r>
                      <a:endParaRPr lang="en-US" sz="1600" dirty="0">
                        <a:solidFill>
                          <a:schemeClr val="bg1"/>
                        </a:solidFill>
                      </a:endParaRP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0.75</a:t>
                      </a: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0.85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0.68</a:t>
                      </a:r>
                      <a:endParaRPr lang="en-US" sz="1600" dirty="0">
                        <a:solidFill>
                          <a:schemeClr val="bg1"/>
                        </a:solidFill>
                      </a:endParaRPr>
                    </a:p>
                    <a:p>
                      <a:r>
                        <a:rPr lang="en-US" sz="1600" dirty="0">
                          <a:solidFill>
                            <a:schemeClr val="bg1"/>
                          </a:solidFill>
                        </a:rPr>
                        <a:t>Red: </a:t>
                      </a:r>
                      <a:r>
                        <a:rPr lang="en-US" sz="1600" dirty="0" smtClean="0">
                          <a:solidFill>
                            <a:schemeClr val="bg1"/>
                          </a:solidFill>
                        </a:rPr>
                        <a:t>0.80</a:t>
                      </a:r>
                      <a:endParaRPr lang="en-US" sz="1600" dirty="0">
                        <a:solidFill>
                          <a:schemeClr val="bg1"/>
                        </a:solidFill>
                      </a:endParaRP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Deep 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a:solidFill>
                            <a:schemeClr val="bg1"/>
                          </a:solidFill>
                        </a:rPr>
                        <a:t>0.76</a:t>
                      </a: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0.83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4042440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96899486"/>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Random Forest</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a:solidFill>
                            <a:schemeClr val="bg1"/>
                          </a:solidFill>
                        </a:rPr>
                        <a:t>0.78</a:t>
                      </a:r>
                    </a:p>
                  </a:txBody>
                  <a:tcPr/>
                </a:tc>
                <a:tc>
                  <a:txBody>
                    <a:bodyPr/>
                    <a:lstStyle/>
                    <a:p>
                      <a:r>
                        <a:rPr lang="en-US" sz="1600" dirty="0">
                          <a:solidFill>
                            <a:schemeClr val="bg1"/>
                          </a:solidFill>
                        </a:rPr>
                        <a:t>Blue: 0.81</a:t>
                      </a:r>
                    </a:p>
                    <a:p>
                      <a:r>
                        <a:rPr lang="en-US" sz="1600" dirty="0">
                          <a:solidFill>
                            <a:schemeClr val="bg1"/>
                          </a:solidFill>
                        </a:rPr>
                        <a:t>Red: 0.77</a:t>
                      </a:r>
                    </a:p>
                  </a:txBody>
                  <a:tcPr/>
                </a:tc>
                <a:tc>
                  <a:txBody>
                    <a:bodyPr/>
                    <a:lstStyle/>
                    <a:p>
                      <a:r>
                        <a:rPr lang="en-US" sz="1600" dirty="0">
                          <a:solidFill>
                            <a:schemeClr val="bg1"/>
                          </a:solidFill>
                        </a:rPr>
                        <a:t>Blue: 0.61</a:t>
                      </a:r>
                    </a:p>
                    <a:p>
                      <a:r>
                        <a:rPr lang="en-US" sz="1600" dirty="0">
                          <a:solidFill>
                            <a:schemeClr val="bg1"/>
                          </a:solidFill>
                        </a:rPr>
                        <a:t>Red: 0.90</a:t>
                      </a:r>
                    </a:p>
                  </a:txBody>
                  <a:tcPr/>
                </a:tc>
                <a:tc>
                  <a:txBody>
                    <a:bodyPr/>
                    <a:lstStyle/>
                    <a:p>
                      <a:r>
                        <a:rPr lang="en-US" sz="1600" dirty="0">
                          <a:solidFill>
                            <a:schemeClr val="bg1"/>
                          </a:solidFill>
                        </a:rPr>
                        <a:t>Blue: 0.69 </a:t>
                      </a:r>
                    </a:p>
                    <a:p>
                      <a:r>
                        <a:rPr lang="en-US" sz="1600" dirty="0">
                          <a:solidFill>
                            <a:schemeClr val="bg1"/>
                          </a:solidFill>
                        </a:rPr>
                        <a:t>Red: 0.83</a:t>
                      </a: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0.77</a:t>
                      </a:r>
                    </a:p>
                    <a:p>
                      <a:r>
                        <a:rPr lang="en-US" sz="1600" dirty="0">
                          <a:solidFill>
                            <a:schemeClr val="bg1"/>
                          </a:solidFill>
                        </a:rPr>
                        <a:t>Red: 0.77</a:t>
                      </a:r>
                    </a:p>
                  </a:txBody>
                  <a:tcPr/>
                </a:tc>
                <a:tc>
                  <a:txBody>
                    <a:bodyPr/>
                    <a:lstStyle/>
                    <a:p>
                      <a:r>
                        <a:rPr lang="en-US" sz="1600" dirty="0">
                          <a:solidFill>
                            <a:schemeClr val="bg1"/>
                          </a:solidFill>
                        </a:rPr>
                        <a:t>Blue: 0.64</a:t>
                      </a:r>
                    </a:p>
                    <a:p>
                      <a:r>
                        <a:rPr lang="en-US" sz="1600" dirty="0">
                          <a:solidFill>
                            <a:schemeClr val="bg1"/>
                          </a:solidFill>
                        </a:rPr>
                        <a:t>Red: 0.87</a:t>
                      </a:r>
                    </a:p>
                  </a:txBody>
                  <a:tcPr/>
                </a:tc>
                <a:tc>
                  <a:txBody>
                    <a:bodyPr/>
                    <a:lstStyle/>
                    <a:p>
                      <a:r>
                        <a:rPr lang="en-US" sz="1600" dirty="0">
                          <a:solidFill>
                            <a:schemeClr val="bg1"/>
                          </a:solidFill>
                        </a:rPr>
                        <a:t>Blue: 0.70</a:t>
                      </a: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0.75</a:t>
                      </a:r>
                    </a:p>
                    <a:p>
                      <a:r>
                        <a:rPr lang="en-US" sz="1600" dirty="0">
                          <a:solidFill>
                            <a:schemeClr val="bg1"/>
                          </a:solidFill>
                        </a:rPr>
                        <a:t>Red: 0.78</a:t>
                      </a:r>
                    </a:p>
                  </a:txBody>
                  <a:tcPr/>
                </a:tc>
                <a:tc>
                  <a:txBody>
                    <a:bodyPr/>
                    <a:lstStyle/>
                    <a:p>
                      <a:r>
                        <a:rPr lang="en-US" sz="1600" dirty="0">
                          <a:solidFill>
                            <a:schemeClr val="bg1"/>
                          </a:solidFill>
                        </a:rPr>
                        <a:t>Blue: 0.67</a:t>
                      </a:r>
                    </a:p>
                    <a:p>
                      <a:r>
                        <a:rPr lang="en-US" sz="1600" dirty="0">
                          <a:solidFill>
                            <a:schemeClr val="bg1"/>
                          </a:solidFill>
                        </a:rPr>
                        <a:t>Red: 0.84</a:t>
                      </a:r>
                    </a:p>
                  </a:txBody>
                  <a:tcPr/>
                </a:tc>
                <a:tc>
                  <a:txBody>
                    <a:bodyPr/>
                    <a:lstStyle/>
                    <a:p>
                      <a:r>
                        <a:rPr lang="en-US" sz="1600" dirty="0">
                          <a:solidFill>
                            <a:schemeClr val="bg1"/>
                          </a:solidFill>
                        </a:rPr>
                        <a:t>Blue: 0.70</a:t>
                      </a:r>
                    </a:p>
                    <a:p>
                      <a:r>
                        <a:rPr lang="en-US" sz="1600" dirty="0">
                          <a:solidFill>
                            <a:schemeClr val="bg1"/>
                          </a:solidFill>
                        </a:rPr>
                        <a:t>Red: 0.81</a:t>
                      </a: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a:t>
                      </a:r>
                      <a:r>
                        <a:rPr lang="en-US" sz="1600" dirty="0" smtClean="0">
                          <a:solidFill>
                            <a:schemeClr val="bg1"/>
                          </a:solidFill>
                        </a:rPr>
                        <a:t>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smtClean="0">
                          <a:solidFill>
                            <a:schemeClr val="bg1"/>
                          </a:solidFill>
                        </a:rPr>
                        <a:t>0.74</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0.58</a:t>
                      </a:r>
                      <a:endParaRPr lang="en-US" sz="1600" dirty="0">
                        <a:solidFill>
                          <a:schemeClr val="bg1"/>
                        </a:solidFill>
                      </a:endParaRPr>
                    </a:p>
                    <a:p>
                      <a:r>
                        <a:rPr lang="en-US" sz="1600" dirty="0">
                          <a:solidFill>
                            <a:schemeClr val="bg1"/>
                          </a:solidFill>
                        </a:rPr>
                        <a:t>Red: </a:t>
                      </a:r>
                      <a:r>
                        <a:rPr lang="en-US" sz="1600" dirty="0" smtClean="0">
                          <a:solidFill>
                            <a:schemeClr val="bg1"/>
                          </a:solidFill>
                        </a:rPr>
                        <a:t>0.81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0.63</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0.67</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94326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Winner</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fontScale="92500" lnSpcReduction="20000"/>
          </a:bodyPr>
          <a:lstStyle/>
          <a:p>
            <a:pPr marL="0" indent="0" algn="ctr">
              <a:buNone/>
            </a:pPr>
            <a:r>
              <a:rPr lang="en-US" dirty="0" smtClean="0">
                <a:solidFill>
                  <a:schemeClr val="bg1"/>
                </a:solidFill>
              </a:rPr>
              <a:t>Random Forest Feature Set</a:t>
            </a:r>
          </a:p>
          <a:p>
            <a:pPr marL="0" indent="0" algn="ctr">
              <a:buNone/>
            </a:pPr>
            <a:r>
              <a:rPr lang="en-US" dirty="0" smtClean="0">
                <a:solidFill>
                  <a:schemeClr val="bg1"/>
                </a:solidFill>
              </a:rPr>
              <a:t>Support Vector Machine</a:t>
            </a:r>
          </a:p>
        </p:txBody>
      </p:sp>
    </p:spTree>
    <p:extLst>
      <p:ext uri="{BB962C8B-B14F-4D97-AF65-F5344CB8AC3E}">
        <p14:creationId xmlns:p14="http://schemas.microsoft.com/office/powerpoint/2010/main" val="3473645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 </a:t>
            </a:r>
            <a:r>
              <a:rPr lang="en-US" dirty="0" smtClean="0">
                <a:solidFill>
                  <a:schemeClr val="bg1"/>
                </a:solidFill>
              </a:rPr>
              <a:t>pr</a:t>
            </a:r>
            <a:r>
              <a:rPr lang="en-US" dirty="0" smtClean="0">
                <a:solidFill>
                  <a:schemeClr val="bg1"/>
                </a:solidFill>
              </a:rPr>
              <a:t>edict </a:t>
            </a:r>
            <a:r>
              <a:rPr lang="en-US" dirty="0" smtClean="0">
                <a:solidFill>
                  <a:schemeClr val="bg1"/>
                </a:solidFill>
              </a:rPr>
              <a:t>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to 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same 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a:t>
            </a:r>
            <a:r>
              <a:rPr lang="en-US" sz="1400" dirty="0" smtClean="0">
                <a:solidFill>
                  <a:schemeClr val="tx1"/>
                </a:solidFill>
              </a:rPr>
              <a:t>Networks (MLP)</a:t>
            </a:r>
            <a:endParaRPr lang="en-US" sz="1400" dirty="0">
              <a:solidFill>
                <a:schemeClr val="tx1"/>
              </a:solidFill>
            </a:endParaRPr>
          </a:p>
          <a:p>
            <a:pPr marL="285750" indent="-285750">
              <a:buFontTx/>
              <a:buChar char="-"/>
            </a:pPr>
            <a:r>
              <a:rPr lang="en-US" sz="1400" dirty="0">
                <a:solidFill>
                  <a:schemeClr val="tx1"/>
                </a:solidFill>
              </a:rPr>
              <a:t>Deep </a:t>
            </a:r>
            <a:r>
              <a:rPr lang="en-US" sz="1400" dirty="0" smtClean="0">
                <a:solidFill>
                  <a:schemeClr val="tx1"/>
                </a:solidFill>
              </a:rPr>
              <a:t>Learning (</a:t>
            </a:r>
            <a:r>
              <a:rPr lang="en-US" sz="1400" dirty="0" err="1" smtClean="0">
                <a:solidFill>
                  <a:schemeClr val="tx1"/>
                </a:solidFill>
              </a:rPr>
              <a:t>Tensorflow</a:t>
            </a:r>
            <a:r>
              <a:rPr lang="en-US" sz="1400" dirty="0" smtClean="0">
                <a:solidFill>
                  <a:schemeClr val="tx1"/>
                </a:solidFill>
              </a:rPr>
              <a:t>)</a:t>
            </a:r>
            <a:endParaRPr lang="en-US" sz="1400" dirty="0">
              <a:solidFill>
                <a:schemeClr val="tx1"/>
              </a:solidFill>
            </a:endParaRP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942</Words>
  <Application>Microsoft Office PowerPoint</Application>
  <PresentationFormat>Widescreen</PresentationFormat>
  <Paragraphs>314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Sternbach</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Winner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 Robinson</cp:lastModifiedBy>
  <cp:revision>41</cp:revision>
  <dcterms:created xsi:type="dcterms:W3CDTF">2021-04-24T14:10:41Z</dcterms:created>
  <dcterms:modified xsi:type="dcterms:W3CDTF">2021-04-26T23:51:41Z</dcterms:modified>
</cp:coreProperties>
</file>