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47192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73283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373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349081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51E19-9420-457A-9566-97A209FFCA72}"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248302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51E19-9420-457A-9566-97A209FFCA72}"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42600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951E19-9420-457A-9566-97A209FFCA72}"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7607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951E19-9420-457A-9566-97A209FFCA72}"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8637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51E19-9420-457A-9566-97A209FFCA72}" type="datetimeFigureOut">
              <a:rPr lang="en-US" smtClean="0"/>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34875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951E19-9420-457A-9566-97A209FFCA72}"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68455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951E19-9420-457A-9566-97A209FFCA72}"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51646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51E19-9420-457A-9566-97A209FFCA72}" type="datetimeFigureOut">
              <a:rPr lang="en-US" smtClean="0"/>
              <a:t>4/25/2021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6EFF5-474F-4121-8D9A-75D6B9371180}" type="slidenum">
              <a:rPr lang="en-US" smtClean="0"/>
              <a:t>‹#›</a:t>
            </a:fld>
            <a:endParaRPr lang="en-US"/>
          </a:p>
        </p:txBody>
      </p:sp>
    </p:spTree>
    <p:extLst>
      <p:ext uri="{BB962C8B-B14F-4D97-AF65-F5344CB8AC3E}">
        <p14:creationId xmlns:p14="http://schemas.microsoft.com/office/powerpoint/2010/main" val="18408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Logistic Regression</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r>
              <a:rPr lang="en-US" dirty="0"/>
              <a:t>To predict an outcome variable that is categorical from predictor variables that are continuous and/or </a:t>
            </a:r>
            <a:r>
              <a:rPr lang="en-US" dirty="0" smtClean="0"/>
              <a:t>categorical</a:t>
            </a:r>
          </a:p>
          <a:p>
            <a:r>
              <a:rPr lang="en-US" dirty="0" smtClean="0"/>
              <a:t>Used </a:t>
            </a:r>
            <a:r>
              <a:rPr lang="en-US" dirty="0"/>
              <a:t>because having a categorical outcome variable violates the assumption of linearity in normal </a:t>
            </a:r>
            <a:r>
              <a:rPr lang="en-US" dirty="0" smtClean="0"/>
              <a:t>regression</a:t>
            </a:r>
          </a:p>
          <a:p>
            <a:r>
              <a:rPr lang="en-US" dirty="0" smtClean="0"/>
              <a:t>Logistic </a:t>
            </a:r>
            <a:r>
              <a:rPr lang="en-US" dirty="0"/>
              <a:t>regression deals with this problem by using a logarithmic transformation on the outcome variable which allow us to model a nonlinear association in a linear way</a:t>
            </a:r>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Logistic regression is a classification algorithm. It is used to predict a binary outcome based on a set of independent variables.</a:t>
            </a:r>
          </a:p>
          <a:p>
            <a:r>
              <a:rPr lang="en-US" dirty="0" smtClean="0"/>
              <a:t>Ok, so what does this mean? A </a:t>
            </a:r>
            <a:r>
              <a:rPr lang="en-US" b="1" dirty="0" smtClean="0"/>
              <a:t>binary outcome</a:t>
            </a:r>
            <a:r>
              <a:rPr lang="en-US" dirty="0" smtClean="0"/>
              <a:t> is one where there are only two possible scenarios—either the event happens (1) or it does not happen (0). </a:t>
            </a:r>
            <a:r>
              <a:rPr lang="en-US" b="1" dirty="0" smtClean="0"/>
              <a:t>Independent variables</a:t>
            </a:r>
            <a:r>
              <a:rPr lang="en-US" dirty="0" smtClean="0"/>
              <a:t> are those variables or factors which may influence the outcome (or dependent variable).</a:t>
            </a:r>
          </a:p>
          <a:p>
            <a:endParaRPr lang="en-US" dirty="0"/>
          </a:p>
        </p:txBody>
      </p:sp>
    </p:spTree>
    <p:extLst>
      <p:ext uri="{BB962C8B-B14F-4D97-AF65-F5344CB8AC3E}">
        <p14:creationId xmlns:p14="http://schemas.microsoft.com/office/powerpoint/2010/main" val="312319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Random Forest</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10000"/>
          </a:bodyPr>
          <a:lstStyle/>
          <a:p>
            <a:r>
              <a:rPr lang="en-US" dirty="0" smtClean="0"/>
              <a:t>Another great quality of the random forest algorithm is that it is very easy to measure the relative importance of each feature on the prediction. </a:t>
            </a:r>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10000"/>
          </a:bodyPr>
          <a:lstStyle/>
          <a:p>
            <a:r>
              <a:rPr lang="en-US" dirty="0" smtClean="0"/>
              <a:t>Decision Trees are great for obtaining non-linear relationships between input features and the target variable.</a:t>
            </a:r>
          </a:p>
          <a:p>
            <a:r>
              <a:rPr lang="en-US" dirty="0" smtClean="0"/>
              <a:t>Random Forrest is a series of decision trees</a:t>
            </a:r>
          </a:p>
          <a:p>
            <a:r>
              <a:rPr lang="en-US" dirty="0" smtClean="0"/>
              <a:t>One big advantage of random forest is that it can be used for both classification and regression problems, which form the majority of current machine learning systems.</a:t>
            </a:r>
            <a:endParaRPr lang="en-US" dirty="0"/>
          </a:p>
        </p:txBody>
      </p:sp>
    </p:spTree>
    <p:extLst>
      <p:ext uri="{BB962C8B-B14F-4D97-AF65-F5344CB8AC3E}">
        <p14:creationId xmlns:p14="http://schemas.microsoft.com/office/powerpoint/2010/main" val="375567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KNN</a:t>
            </a:r>
            <a:endParaRPr lang="en-US" dirty="0"/>
          </a:p>
        </p:txBody>
      </p:sp>
      <p:sp>
        <p:nvSpPr>
          <p:cNvPr id="3" name="Content Placeholder 2"/>
          <p:cNvSpPr>
            <a:spLocks noGrp="1"/>
          </p:cNvSpPr>
          <p:nvPr>
            <p:ph sz="half" idx="1"/>
          </p:nvPr>
        </p:nvSpPr>
        <p:spPr>
          <a:xfrm>
            <a:off x="7010400" y="1847388"/>
            <a:ext cx="5181600" cy="4351338"/>
          </a:xfrm>
        </p:spPr>
        <p:txBody>
          <a:bodyPr>
            <a:normAutofit/>
          </a:bodyPr>
          <a:lstStyle/>
          <a:p>
            <a:r>
              <a:rPr lang="en-US" dirty="0" smtClean="0"/>
              <a:t>It’s a lazy prediction model</a:t>
            </a:r>
            <a:endParaRPr lang="en-US" dirty="0"/>
          </a:p>
        </p:txBody>
      </p:sp>
      <p:sp>
        <p:nvSpPr>
          <p:cNvPr id="4" name="Content Placeholder 3"/>
          <p:cNvSpPr>
            <a:spLocks noGrp="1"/>
          </p:cNvSpPr>
          <p:nvPr>
            <p:ph sz="half" idx="2"/>
          </p:nvPr>
        </p:nvSpPr>
        <p:spPr>
          <a:xfrm>
            <a:off x="735676" y="1847388"/>
            <a:ext cx="5181600" cy="4351338"/>
          </a:xfrm>
        </p:spPr>
        <p:txBody>
          <a:bodyPr>
            <a:normAutofit/>
          </a:bodyPr>
          <a:lstStyle/>
          <a:p>
            <a:r>
              <a:rPr lang="en-US" dirty="0" smtClean="0"/>
              <a:t>KNN works on a principle assuming every data point falling in near to each other is falling in the same class. In other words it classifies a new data point based on similarity. </a:t>
            </a:r>
          </a:p>
          <a:p>
            <a:r>
              <a:rPr lang="en-US" dirty="0" smtClean="0"/>
              <a:t>We have properly labeled data. </a:t>
            </a:r>
          </a:p>
          <a:p>
            <a:r>
              <a:rPr lang="en-US" dirty="0" smtClean="0"/>
              <a:t>Data is noise-free</a:t>
            </a:r>
          </a:p>
          <a:p>
            <a:r>
              <a:rPr lang="en-US" dirty="0" smtClean="0"/>
              <a:t>Small dataset.</a:t>
            </a:r>
            <a:endParaRPr lang="en-US" dirty="0"/>
          </a:p>
        </p:txBody>
      </p:sp>
    </p:spTree>
    <p:extLst>
      <p:ext uri="{BB962C8B-B14F-4D97-AF65-F5344CB8AC3E}">
        <p14:creationId xmlns:p14="http://schemas.microsoft.com/office/powerpoint/2010/main" val="2422078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SVM</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r>
              <a:rPr lang="en-US" dirty="0" smtClean="0"/>
              <a:t>Some well-known kernel functions include Polynomial kernel, Gaussian kernel, sigmoid kernel, Radial basis function (RBF) kernel, etc.</a:t>
            </a:r>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Sometimes, in real-world problems, linear separation is not possible, and there might be curved separating hyperplane for data classification of linearly inseparable data (overlapping data).</a:t>
            </a:r>
          </a:p>
          <a:p>
            <a:r>
              <a:rPr lang="en-US" dirty="0" smtClean="0"/>
              <a:t>In such non-linear classification, the input data is mapped into high-dimensional </a:t>
            </a:r>
            <a:r>
              <a:rPr lang="en-US" i="1" dirty="0" smtClean="0"/>
              <a:t>feature space</a:t>
            </a:r>
            <a:r>
              <a:rPr lang="en-US" dirty="0" smtClean="0"/>
              <a:t> using non-linear functions (feature or kernel functions), and linear classifier is then used for data classification.</a:t>
            </a:r>
          </a:p>
        </p:txBody>
      </p:sp>
    </p:spTree>
    <p:extLst>
      <p:ext uri="{BB962C8B-B14F-4D97-AF65-F5344CB8AC3E}">
        <p14:creationId xmlns:p14="http://schemas.microsoft.com/office/powerpoint/2010/main" val="3961018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Neural Network Multilayer </a:t>
            </a:r>
            <a:r>
              <a:rPr lang="en-US" dirty="0" err="1" smtClean="0"/>
              <a:t>Perceptrons</a:t>
            </a:r>
            <a:r>
              <a:rPr lang="en-US" dirty="0" smtClean="0"/>
              <a:t> (MLPs)</a:t>
            </a:r>
            <a:endParaRPr lang="en-US" dirty="0"/>
          </a:p>
        </p:txBody>
      </p:sp>
      <p:sp>
        <p:nvSpPr>
          <p:cNvPr id="3" name="Content Placeholder 2"/>
          <p:cNvSpPr>
            <a:spLocks noGrp="1"/>
          </p:cNvSpPr>
          <p:nvPr>
            <p:ph sz="half" idx="1"/>
          </p:nvPr>
        </p:nvSpPr>
        <p:spPr>
          <a:xfrm>
            <a:off x="7010400" y="1847388"/>
            <a:ext cx="5181600" cy="4351338"/>
          </a:xfrm>
        </p:spPr>
        <p:txBody>
          <a:bodyPr>
            <a:normAutofit fontScale="77500" lnSpcReduction="20000"/>
          </a:bodyPr>
          <a:lstStyle/>
          <a:p>
            <a:r>
              <a:rPr lang="en-US" b="1" dirty="0" smtClean="0"/>
              <a:t>Use MLPs For:</a:t>
            </a:r>
            <a:endParaRPr lang="en-US" dirty="0" smtClean="0"/>
          </a:p>
          <a:p>
            <a:r>
              <a:rPr lang="en-US" dirty="0" smtClean="0"/>
              <a:t>Tabular datasets</a:t>
            </a:r>
          </a:p>
          <a:p>
            <a:r>
              <a:rPr lang="en-US" dirty="0" smtClean="0"/>
              <a:t>Classification prediction problems</a:t>
            </a:r>
          </a:p>
          <a:p>
            <a:r>
              <a:rPr lang="en-US" dirty="0" smtClean="0"/>
              <a:t>Regression prediction problems</a:t>
            </a:r>
          </a:p>
          <a:p>
            <a:r>
              <a:rPr lang="en-US" dirty="0" smtClean="0"/>
              <a:t>They are very flexible and can be used generally to learn a mapping from inputs to outputs.</a:t>
            </a:r>
            <a:endParaRPr lang="en-US" dirty="0"/>
          </a:p>
        </p:txBody>
      </p:sp>
      <p:sp>
        <p:nvSpPr>
          <p:cNvPr id="4" name="Content Placeholder 3"/>
          <p:cNvSpPr>
            <a:spLocks noGrp="1"/>
          </p:cNvSpPr>
          <p:nvPr>
            <p:ph sz="half" idx="2"/>
          </p:nvPr>
        </p:nvSpPr>
        <p:spPr>
          <a:xfrm>
            <a:off x="735676" y="1847388"/>
            <a:ext cx="5181600" cy="4351338"/>
          </a:xfrm>
        </p:spPr>
        <p:txBody>
          <a:bodyPr>
            <a:normAutofit fontScale="77500" lnSpcReduction="20000"/>
          </a:bodyPr>
          <a:lstStyle/>
          <a:p>
            <a:r>
              <a:rPr lang="en-US" dirty="0" smtClean="0"/>
              <a:t>They are comprised of one or more layers of neurons. Data is fed to the input layer, there may be one or more hidden layers providing levels of abstraction, and predictions are made on the output layer, also called the visible layer</a:t>
            </a:r>
          </a:p>
          <a:p>
            <a:r>
              <a:rPr lang="en-US" dirty="0" smtClean="0"/>
              <a:t>MLPs are suitable for classification prediction problems where inputs are assigned a class or label.</a:t>
            </a:r>
          </a:p>
          <a:p>
            <a:r>
              <a:rPr lang="en-US" dirty="0" smtClean="0"/>
              <a:t>They are also suitable for regression prediction problems where a real-valued quantity is predicted given a set of inputs. Data is often provided in a tabular format, such as you would see in a CSV file or a spreadsheet.</a:t>
            </a:r>
            <a:endParaRPr lang="en-US" dirty="0"/>
          </a:p>
        </p:txBody>
      </p:sp>
    </p:spTree>
    <p:extLst>
      <p:ext uri="{BB962C8B-B14F-4D97-AF65-F5344CB8AC3E}">
        <p14:creationId xmlns:p14="http://schemas.microsoft.com/office/powerpoint/2010/main" val="199246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TensorFlow</a:t>
            </a:r>
            <a:r>
              <a:rPr lang="en-US" dirty="0" smtClean="0"/>
              <a:t> Sequential</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model is appropriate for </a:t>
            </a:r>
            <a:r>
              <a:rPr lang="en-US" b="1" dirty="0" smtClean="0"/>
              <a:t>a plain stack of layers</a:t>
            </a:r>
            <a:r>
              <a:rPr lang="en-US" dirty="0" smtClean="0"/>
              <a:t> where each layer has </a:t>
            </a:r>
            <a:r>
              <a:rPr lang="en-US" b="1" dirty="0" smtClean="0"/>
              <a:t>exactly one input tensor and one output tensor</a:t>
            </a:r>
            <a:r>
              <a:rPr lang="en-US" dirty="0" smtClean="0"/>
              <a:t>.</a:t>
            </a:r>
          </a:p>
          <a:p>
            <a:r>
              <a:rPr lang="en-US" dirty="0" smtClean="0"/>
              <a:t>A Sequential model is </a:t>
            </a:r>
            <a:r>
              <a:rPr lang="en-US" b="1" dirty="0" smtClean="0"/>
              <a:t>appropriate</a:t>
            </a:r>
            <a:r>
              <a:rPr lang="en-US" dirty="0" smtClean="0"/>
              <a:t> when:</a:t>
            </a:r>
          </a:p>
          <a:p>
            <a:pPr lvl="1"/>
            <a:r>
              <a:rPr lang="en-US" dirty="0" smtClean="0"/>
              <a:t>Your model does not has multiple inputs or multiple outputs</a:t>
            </a:r>
          </a:p>
          <a:p>
            <a:pPr lvl="1"/>
            <a:r>
              <a:rPr lang="en-US" dirty="0" smtClean="0"/>
              <a:t>Any of your layers has single inputs </a:t>
            </a:r>
            <a:r>
              <a:rPr lang="en-US" smtClean="0"/>
              <a:t>or single </a:t>
            </a:r>
            <a:r>
              <a:rPr lang="en-US" dirty="0" smtClean="0"/>
              <a:t>outputs</a:t>
            </a:r>
          </a:p>
          <a:p>
            <a:pPr lvl="1"/>
            <a:r>
              <a:rPr lang="en-US" dirty="0" smtClean="0"/>
              <a:t>Don’t need to do layer sharing</a:t>
            </a:r>
          </a:p>
          <a:p>
            <a:pPr lvl="1"/>
            <a:r>
              <a:rPr lang="en-US" dirty="0" smtClean="0"/>
              <a:t>Don’t  want non-linear topology (e.g. a residual connection, a multi-branch model)</a:t>
            </a:r>
            <a:endParaRPr lang="en-US" dirty="0"/>
          </a:p>
        </p:txBody>
      </p:sp>
    </p:spTree>
    <p:extLst>
      <p:ext uri="{BB962C8B-B14F-4D97-AF65-F5344CB8AC3E}">
        <p14:creationId xmlns:p14="http://schemas.microsoft.com/office/powerpoint/2010/main" val="130120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581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Why Use Logistic Regression</vt:lpstr>
      <vt:lpstr>Why Use Random Forest</vt:lpstr>
      <vt:lpstr>Why Use KNN</vt:lpstr>
      <vt:lpstr>Why Use SVM</vt:lpstr>
      <vt:lpstr>Why Use Neural Network Multilayer Perceptrons (MLPs)</vt:lpstr>
      <vt:lpstr>Why Use TensorFlow Sequential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Lynell Robinson</dc:creator>
  <cp:lastModifiedBy>Lynell Robinson</cp:lastModifiedBy>
  <cp:revision>6</cp:revision>
  <dcterms:created xsi:type="dcterms:W3CDTF">2021-04-25T18:30:09Z</dcterms:created>
  <dcterms:modified xsi:type="dcterms:W3CDTF">2021-04-25T22:53:49Z</dcterms:modified>
</cp:coreProperties>
</file>