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8" r:id="rId2"/>
    <p:sldId id="263" r:id="rId3"/>
    <p:sldId id="264" r:id="rId4"/>
    <p:sldId id="265" r:id="rId5"/>
    <p:sldId id="266" r:id="rId6"/>
    <p:sldId id="267" r:id="rId7"/>
    <p:sldId id="257" r:id="rId8"/>
    <p:sldId id="268" r:id="rId9"/>
    <p:sldId id="269" r:id="rId10"/>
    <p:sldId id="270" r:id="rId11"/>
    <p:sldId id="271" r:id="rId12"/>
    <p:sldId id="272" r:id="rId13"/>
    <p:sldId id="273" r:id="rId14"/>
    <p:sldId id="274"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78"/>
    <p:restoredTop sz="88256" autoAdjust="0"/>
  </p:normalViewPr>
  <p:slideViewPr>
    <p:cSldViewPr snapToGrid="0" snapToObjects="1">
      <p:cViewPr varScale="1">
        <p:scale>
          <a:sx n="102" d="100"/>
          <a:sy n="102" d="100"/>
        </p:scale>
        <p:origin x="7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6035D-20A4-0D44-9361-E2F29387BE10}" type="datetimeFigureOut">
              <a:rPr lang="en-US" smtClean="0"/>
              <a:t>4/25/2021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6E503A-4C47-9042-A9ED-0302F2EAC8AD}" type="slidenum">
              <a:rPr lang="en-US" smtClean="0"/>
              <a:t>‹#›</a:t>
            </a:fld>
            <a:endParaRPr lang="en-US"/>
          </a:p>
        </p:txBody>
      </p:sp>
    </p:spTree>
    <p:extLst>
      <p:ext uri="{BB962C8B-B14F-4D97-AF65-F5344CB8AC3E}">
        <p14:creationId xmlns:p14="http://schemas.microsoft.com/office/powerpoint/2010/main" val="2172806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we chose the dataset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4</a:t>
            </a:fld>
            <a:endParaRPr lang="en-US"/>
          </a:p>
        </p:txBody>
      </p:sp>
    </p:spTree>
    <p:extLst>
      <p:ext uri="{BB962C8B-B14F-4D97-AF65-F5344CB8AC3E}">
        <p14:creationId xmlns:p14="http://schemas.microsoft.com/office/powerpoint/2010/main" val="4045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There are four ways to check if the predictions are right or wrong:</a:t>
            </a:r>
          </a:p>
          <a:p>
            <a:pPr fontAlgn="base"/>
            <a:r>
              <a:rPr lang="en-US" sz="1200" b="1" i="0" kern="1200" dirty="0" smtClean="0">
                <a:solidFill>
                  <a:schemeClr val="tx1"/>
                </a:solidFill>
                <a:effectLst/>
                <a:latin typeface="+mn-lt"/>
                <a:ea typeface="+mn-ea"/>
                <a:cs typeface="+mn-cs"/>
              </a:rPr>
              <a:t>TN / True Negative: </a:t>
            </a:r>
            <a:r>
              <a:rPr lang="en-US" sz="1200" b="0" i="0" kern="1200" dirty="0" smtClean="0">
                <a:solidFill>
                  <a:schemeClr val="tx1"/>
                </a:solidFill>
                <a:effectLst/>
                <a:latin typeface="+mn-lt"/>
                <a:ea typeface="+mn-ea"/>
                <a:cs typeface="+mn-cs"/>
              </a:rPr>
              <a:t>when a case was negative and predicted negative</a:t>
            </a:r>
          </a:p>
          <a:p>
            <a:pPr fontAlgn="base"/>
            <a:r>
              <a:rPr lang="en-US" sz="1200" b="1" i="0" kern="1200" dirty="0" smtClean="0">
                <a:solidFill>
                  <a:schemeClr val="tx1"/>
                </a:solidFill>
                <a:effectLst/>
                <a:latin typeface="+mn-lt"/>
                <a:ea typeface="+mn-ea"/>
                <a:cs typeface="+mn-cs"/>
              </a:rPr>
              <a:t>TP / True Positive: </a:t>
            </a:r>
            <a:r>
              <a:rPr lang="en-US" sz="1200" b="0" i="0" kern="1200" dirty="0" smtClean="0">
                <a:solidFill>
                  <a:schemeClr val="tx1"/>
                </a:solidFill>
                <a:effectLst/>
                <a:latin typeface="+mn-lt"/>
                <a:ea typeface="+mn-ea"/>
                <a:cs typeface="+mn-cs"/>
              </a:rPr>
              <a:t>when a case was positive and predicted positive</a:t>
            </a:r>
          </a:p>
          <a:p>
            <a:pPr fontAlgn="base"/>
            <a:r>
              <a:rPr lang="en-US" sz="1200" b="1" i="0" kern="1200" dirty="0" smtClean="0">
                <a:solidFill>
                  <a:schemeClr val="tx1"/>
                </a:solidFill>
                <a:effectLst/>
                <a:latin typeface="+mn-lt"/>
                <a:ea typeface="+mn-ea"/>
                <a:cs typeface="+mn-cs"/>
              </a:rPr>
              <a:t>FN / False Negative: </a:t>
            </a:r>
            <a:r>
              <a:rPr lang="en-US" sz="1200" b="0" i="0" kern="1200" dirty="0" smtClean="0">
                <a:solidFill>
                  <a:schemeClr val="tx1"/>
                </a:solidFill>
                <a:effectLst/>
                <a:latin typeface="+mn-lt"/>
                <a:ea typeface="+mn-ea"/>
                <a:cs typeface="+mn-cs"/>
              </a:rPr>
              <a:t>when a case was positive but predicted negative</a:t>
            </a:r>
          </a:p>
          <a:p>
            <a:pPr fontAlgn="base"/>
            <a:r>
              <a:rPr lang="en-US" sz="1200" b="1" i="0" kern="1200" dirty="0" smtClean="0">
                <a:solidFill>
                  <a:schemeClr val="tx1"/>
                </a:solidFill>
                <a:effectLst/>
                <a:latin typeface="+mn-lt"/>
                <a:ea typeface="+mn-ea"/>
                <a:cs typeface="+mn-cs"/>
              </a:rPr>
              <a:t>FP / False Positive: </a:t>
            </a:r>
            <a:r>
              <a:rPr lang="en-US" sz="1200" b="0" i="0" kern="1200" dirty="0" smtClean="0">
                <a:solidFill>
                  <a:schemeClr val="tx1"/>
                </a:solidFill>
                <a:effectLst/>
                <a:latin typeface="+mn-lt"/>
                <a:ea typeface="+mn-ea"/>
                <a:cs typeface="+mn-cs"/>
              </a:rPr>
              <a:t>when a case was negative but predicted positive</a:t>
            </a:r>
          </a:p>
          <a:p>
            <a:endParaRPr lang="en-US" dirty="0" smtClean="0"/>
          </a:p>
          <a:p>
            <a:endParaRPr lang="en-US" dirty="0" smtClean="0"/>
          </a:p>
          <a:p>
            <a:pPr fontAlgn="base"/>
            <a:r>
              <a:rPr lang="en-US" sz="1200" b="1" i="0" kern="1200" dirty="0" smtClean="0">
                <a:solidFill>
                  <a:schemeClr val="tx1"/>
                </a:solidFill>
                <a:effectLst/>
                <a:latin typeface="+mn-lt"/>
                <a:ea typeface="+mn-ea"/>
                <a:cs typeface="+mn-cs"/>
              </a:rPr>
              <a:t>Precision – What percent of your predictions were correct?</a:t>
            </a:r>
          </a:p>
          <a:p>
            <a:pPr fontAlgn="base"/>
            <a:r>
              <a:rPr lang="en-US" sz="1200" b="0" i="0" kern="1200" dirty="0" smtClean="0">
                <a:solidFill>
                  <a:schemeClr val="tx1"/>
                </a:solidFill>
                <a:effectLst/>
                <a:latin typeface="+mn-lt"/>
                <a:ea typeface="+mn-ea"/>
                <a:cs typeface="+mn-cs"/>
              </a:rPr>
              <a:t>Precision is the ability of a classifier not to label an instance positive that is actually negative. For each class it is defined as the ratio of true positives to the sum of true and false positives.</a:t>
            </a:r>
          </a:p>
          <a:p>
            <a:pPr fontAlgn="base"/>
            <a:r>
              <a:rPr lang="en-US" sz="1200" b="1" i="0" kern="1200" dirty="0" smtClean="0">
                <a:solidFill>
                  <a:schemeClr val="tx1"/>
                </a:solidFill>
                <a:effectLst/>
                <a:latin typeface="+mn-lt"/>
                <a:ea typeface="+mn-ea"/>
                <a:cs typeface="+mn-cs"/>
              </a:rPr>
              <a:t>TP – True Positives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FP – False Positives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Precision – Accuracy of positive predictions.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Precision = TP/(TP + FP)</a:t>
            </a:r>
          </a:p>
          <a:p>
            <a:endParaRPr lang="en-US" dirty="0" smtClean="0"/>
          </a:p>
          <a:p>
            <a:pPr fontAlgn="base"/>
            <a:r>
              <a:rPr lang="en-US" sz="1200" b="1" i="0" kern="1200" dirty="0" smtClean="0">
                <a:solidFill>
                  <a:schemeClr val="tx1"/>
                </a:solidFill>
                <a:effectLst/>
                <a:latin typeface="+mn-lt"/>
                <a:ea typeface="+mn-ea"/>
                <a:cs typeface="+mn-cs"/>
              </a:rPr>
              <a:t>Recall – What percent of the positive cases did you catch? </a:t>
            </a:r>
          </a:p>
          <a:p>
            <a:pPr fontAlgn="base"/>
            <a:r>
              <a:rPr lang="en-US" sz="1200" b="0" i="0" kern="1200" dirty="0" smtClean="0">
                <a:solidFill>
                  <a:schemeClr val="tx1"/>
                </a:solidFill>
                <a:effectLst/>
                <a:latin typeface="+mn-lt"/>
                <a:ea typeface="+mn-ea"/>
                <a:cs typeface="+mn-cs"/>
              </a:rPr>
              <a:t>Recall is the ability of a classifier to find all positive instances. For each class it is defined as the ratio of true positives to the sum of true positives and false negatives.</a:t>
            </a:r>
          </a:p>
          <a:p>
            <a:pPr fontAlgn="base"/>
            <a:r>
              <a:rPr lang="en-US" sz="1200" b="1" i="0" kern="1200" dirty="0" smtClean="0">
                <a:solidFill>
                  <a:schemeClr val="tx1"/>
                </a:solidFill>
                <a:effectLst/>
                <a:latin typeface="+mn-lt"/>
                <a:ea typeface="+mn-ea"/>
                <a:cs typeface="+mn-cs"/>
              </a:rPr>
              <a:t>FN – False Negatives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Recall: Fraction of positives that were correctly identified.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Recall = TP/(TP+FN)</a:t>
            </a:r>
          </a:p>
          <a:p>
            <a:endParaRPr lang="en-US" dirty="0" smtClean="0"/>
          </a:p>
          <a:p>
            <a:pPr fontAlgn="base"/>
            <a:r>
              <a:rPr lang="en-US" sz="1200" b="1" i="0" kern="1200" dirty="0" smtClean="0">
                <a:solidFill>
                  <a:schemeClr val="tx1"/>
                </a:solidFill>
                <a:effectLst/>
                <a:latin typeface="+mn-lt"/>
                <a:ea typeface="+mn-ea"/>
                <a:cs typeface="+mn-cs"/>
              </a:rPr>
              <a:t>F1 score – What percent of positive predictions were correct? </a:t>
            </a:r>
          </a:p>
          <a:p>
            <a:pPr fontAlgn="base"/>
            <a:r>
              <a:rPr lang="en-US" sz="1200" b="0" i="0" kern="1200" dirty="0" smtClean="0">
                <a:solidFill>
                  <a:schemeClr val="tx1"/>
                </a:solidFill>
                <a:effectLst/>
                <a:latin typeface="+mn-lt"/>
                <a:ea typeface="+mn-ea"/>
                <a:cs typeface="+mn-cs"/>
              </a:rPr>
              <a:t>The F</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score is a weighted harmonic mean of precision and recall such that the best score is 1.0 and the worst is 0.0. Generally speaking, F</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scores are lower than accuracy measures as they embed precision and recall into their computation. As a rule of thumb, the weighted average of F</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should be used to compare classifier models, not global accuracy.</a:t>
            </a:r>
          </a:p>
          <a:p>
            <a:pPr fontAlgn="base"/>
            <a:r>
              <a:rPr lang="en-US" sz="1200" b="0" i="0" kern="1200" dirty="0" smtClean="0">
                <a:solidFill>
                  <a:schemeClr val="tx1"/>
                </a:solidFill>
                <a:effectLst/>
                <a:latin typeface="+mn-lt"/>
                <a:ea typeface="+mn-ea"/>
                <a:cs typeface="+mn-cs"/>
              </a:rPr>
              <a:t>F1 Score = 2*(Recall * Precision) / (Recall + Precision)</a:t>
            </a:r>
          </a:p>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13</a:t>
            </a:fld>
            <a:endParaRPr lang="en-US"/>
          </a:p>
        </p:txBody>
      </p:sp>
    </p:spTree>
    <p:extLst>
      <p:ext uri="{BB962C8B-B14F-4D97-AF65-F5344CB8AC3E}">
        <p14:creationId xmlns:p14="http://schemas.microsoft.com/office/powerpoint/2010/main" val="159293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14</a:t>
            </a:fld>
            <a:endParaRPr lang="en-US"/>
          </a:p>
        </p:txBody>
      </p:sp>
    </p:spTree>
    <p:extLst>
      <p:ext uri="{BB962C8B-B14F-4D97-AF65-F5344CB8AC3E}">
        <p14:creationId xmlns:p14="http://schemas.microsoft.com/office/powerpoint/2010/main" val="2740513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4B6E503A-4C47-9042-A9ED-0302F2EAC8AD}" type="slidenum">
              <a:rPr lang="en-US" smtClean="0"/>
              <a:t>15</a:t>
            </a:fld>
            <a:endParaRPr lang="en-US"/>
          </a:p>
        </p:txBody>
      </p:sp>
    </p:spTree>
    <p:extLst>
      <p:ext uri="{BB962C8B-B14F-4D97-AF65-F5344CB8AC3E}">
        <p14:creationId xmlns:p14="http://schemas.microsoft.com/office/powerpoint/2010/main" val="1512619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4B6E503A-4C47-9042-A9ED-0302F2EAC8AD}" type="slidenum">
              <a:rPr lang="en-US" smtClean="0"/>
              <a:t>16</a:t>
            </a:fld>
            <a:endParaRPr lang="en-US"/>
          </a:p>
        </p:txBody>
      </p:sp>
    </p:spTree>
    <p:extLst>
      <p:ext uri="{BB962C8B-B14F-4D97-AF65-F5344CB8AC3E}">
        <p14:creationId xmlns:p14="http://schemas.microsoft.com/office/powerpoint/2010/main" val="1469482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are trying to accomplish</a:t>
            </a:r>
            <a:r>
              <a:rPr lang="en-US" baseline="0" dirty="0" smtClean="0"/>
              <a:t> with this project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5</a:t>
            </a:fld>
            <a:endParaRPr lang="en-US"/>
          </a:p>
        </p:txBody>
      </p:sp>
    </p:spTree>
    <p:extLst>
      <p:ext uri="{BB962C8B-B14F-4D97-AF65-F5344CB8AC3E}">
        <p14:creationId xmlns:p14="http://schemas.microsoft.com/office/powerpoint/2010/main" val="723728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are building two sets a features</a:t>
            </a:r>
          </a:p>
          <a:p>
            <a:pPr marL="171450" indent="-171450">
              <a:buFont typeface="Arial" panose="020B0604020202020204" pitchFamily="34" charset="0"/>
              <a:buChar char="•"/>
            </a:pPr>
            <a:r>
              <a:rPr lang="en-US" baseline="0" dirty="0" smtClean="0"/>
              <a:t>One based on we thought be a good set looking at the Data</a:t>
            </a:r>
          </a:p>
          <a:p>
            <a:pPr marL="171450" indent="-171450">
              <a:buFont typeface="Arial" panose="020B0604020202020204" pitchFamily="34" charset="0"/>
              <a:buChar char="•"/>
            </a:pPr>
            <a:r>
              <a:rPr lang="en-US" baseline="0" dirty="0" smtClean="0"/>
              <a:t>One based on features of importance from random forest</a:t>
            </a:r>
          </a:p>
          <a:p>
            <a:pPr marL="171450" indent="-171450">
              <a:buFont typeface="Arial" panose="020B0604020202020204" pitchFamily="34" charset="0"/>
              <a:buChar char="•"/>
            </a:pPr>
            <a:r>
              <a:rPr lang="en-US" baseline="0" dirty="0" smtClean="0"/>
              <a:t>Run them through the models</a:t>
            </a:r>
          </a:p>
          <a:p>
            <a:pPr marL="171450" indent="-171450">
              <a:buFont typeface="Arial" panose="020B0604020202020204" pitchFamily="34" charset="0"/>
              <a:buChar char="•"/>
            </a:pPr>
            <a:r>
              <a:rPr lang="en-US" baseline="0" dirty="0" smtClean="0"/>
              <a:t>Determine which features and model show us the best accuracy</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6</a:t>
            </a:fld>
            <a:endParaRPr lang="en-US"/>
          </a:p>
        </p:txBody>
      </p:sp>
    </p:spTree>
    <p:extLst>
      <p:ext uri="{BB962C8B-B14F-4D97-AF65-F5344CB8AC3E}">
        <p14:creationId xmlns:p14="http://schemas.microsoft.com/office/powerpoint/2010/main" val="4010392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7</a:t>
            </a:fld>
            <a:endParaRPr lang="en-US"/>
          </a:p>
        </p:txBody>
      </p:sp>
    </p:spTree>
    <p:extLst>
      <p:ext uri="{BB962C8B-B14F-4D97-AF65-F5344CB8AC3E}">
        <p14:creationId xmlns:p14="http://schemas.microsoft.com/office/powerpoint/2010/main" val="3951460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the website to discuss some of the graphs and data</a:t>
            </a:r>
          </a:p>
          <a:p>
            <a:r>
              <a:rPr lang="en-US" dirty="0" smtClean="0"/>
              <a:t>Look at some of the features we decided to choose</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8</a:t>
            </a:fld>
            <a:endParaRPr lang="en-US"/>
          </a:p>
        </p:txBody>
      </p:sp>
    </p:spTree>
    <p:extLst>
      <p:ext uri="{BB962C8B-B14F-4D97-AF65-F5344CB8AC3E}">
        <p14:creationId xmlns:p14="http://schemas.microsoft.com/office/powerpoint/2010/main" val="539367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the </a:t>
            </a:r>
            <a:r>
              <a:rPr lang="en-US" dirty="0" err="1" smtClean="0"/>
              <a:t>Jupyter</a:t>
            </a:r>
            <a:r>
              <a:rPr lang="en-US" baseline="0" dirty="0" smtClean="0"/>
              <a:t> Notebook</a:t>
            </a:r>
          </a:p>
          <a:p>
            <a:pPr marL="171450" indent="-171450">
              <a:buFont typeface="Arial" panose="020B0604020202020204" pitchFamily="34" charset="0"/>
              <a:buChar char="•"/>
            </a:pPr>
            <a:r>
              <a:rPr lang="en-US" baseline="0" dirty="0" smtClean="0"/>
              <a:t>Discuss the decision to use random forest and filling in Nulls with the mean during the cleanup rather than 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9</a:t>
            </a:fld>
            <a:endParaRPr lang="en-US"/>
          </a:p>
        </p:txBody>
      </p:sp>
    </p:spTree>
    <p:extLst>
      <p:ext uri="{BB962C8B-B14F-4D97-AF65-F5344CB8AC3E}">
        <p14:creationId xmlns:p14="http://schemas.microsoft.com/office/powerpoint/2010/main" val="223857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features</a:t>
            </a:r>
            <a:r>
              <a:rPr lang="en-US" baseline="0" dirty="0" smtClean="0"/>
              <a:t> we chose based on the data and knowledge of the dataset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10</a:t>
            </a:fld>
            <a:endParaRPr lang="en-US"/>
          </a:p>
        </p:txBody>
      </p:sp>
    </p:spTree>
    <p:extLst>
      <p:ext uri="{BB962C8B-B14F-4D97-AF65-F5344CB8AC3E}">
        <p14:creationId xmlns:p14="http://schemas.microsoft.com/office/powerpoint/2010/main" val="3780113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Feature Set chosen by random </a:t>
            </a:r>
            <a:r>
              <a:rPr lang="en-US" baseline="0" dirty="0" err="1" smtClean="0"/>
              <a:t>forrest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11</a:t>
            </a:fld>
            <a:endParaRPr lang="en-US"/>
          </a:p>
        </p:txBody>
      </p:sp>
    </p:spTree>
    <p:extLst>
      <p:ext uri="{BB962C8B-B14F-4D97-AF65-F5344CB8AC3E}">
        <p14:creationId xmlns:p14="http://schemas.microsoft.com/office/powerpoint/2010/main" val="2136926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Discuss the models we chose</a:t>
            </a:r>
          </a:p>
          <a:p>
            <a:pPr marL="171450" indent="-171450">
              <a:buFont typeface="Arial" panose="020B0604020202020204" pitchFamily="34" charset="0"/>
              <a:buChar char="•"/>
            </a:pPr>
            <a:r>
              <a:rPr lang="en-US" baseline="0" dirty="0" smtClean="0"/>
              <a:t>Why we chose these models</a:t>
            </a:r>
          </a:p>
          <a:p>
            <a:pPr marL="171450" indent="-171450">
              <a:buFont typeface="Arial" panose="020B0604020202020204" pitchFamily="34" charset="0"/>
              <a:buChar char="•"/>
            </a:pPr>
            <a:r>
              <a:rPr lang="en-US" baseline="0" dirty="0" smtClean="0"/>
              <a:t>What we did</a:t>
            </a:r>
          </a:p>
        </p:txBody>
      </p:sp>
      <p:sp>
        <p:nvSpPr>
          <p:cNvPr id="4" name="Slide Number Placeholder 3"/>
          <p:cNvSpPr>
            <a:spLocks noGrp="1"/>
          </p:cNvSpPr>
          <p:nvPr>
            <p:ph type="sldNum" sz="quarter" idx="10"/>
          </p:nvPr>
        </p:nvSpPr>
        <p:spPr/>
        <p:txBody>
          <a:bodyPr/>
          <a:lstStyle/>
          <a:p>
            <a:fld id="{4B6E503A-4C47-9042-A9ED-0302F2EAC8AD}" type="slidenum">
              <a:rPr lang="en-US" smtClean="0"/>
              <a:t>12</a:t>
            </a:fld>
            <a:endParaRPr lang="en-US"/>
          </a:p>
        </p:txBody>
      </p:sp>
    </p:spTree>
    <p:extLst>
      <p:ext uri="{BB962C8B-B14F-4D97-AF65-F5344CB8AC3E}">
        <p14:creationId xmlns:p14="http://schemas.microsoft.com/office/powerpoint/2010/main" val="3900542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3689-2D86-A045-B9EB-D48115FC91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D57790-933B-214E-9FA6-7AE8A19220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F88E1F-C4F2-3B4B-A22D-EC805362B0CC}"/>
              </a:ext>
            </a:extLst>
          </p:cNvPr>
          <p:cNvSpPr>
            <a:spLocks noGrp="1"/>
          </p:cNvSpPr>
          <p:nvPr>
            <p:ph type="dt" sz="half" idx="10"/>
          </p:nvPr>
        </p:nvSpPr>
        <p:spPr/>
        <p:txBody>
          <a:bodyPr/>
          <a:lstStyle/>
          <a:p>
            <a:fld id="{606BA9FF-F087-5E4E-8AD9-D0111DCFFBDD}" type="datetimeFigureOut">
              <a:rPr lang="en-US" smtClean="0"/>
              <a:t>4/25/2021</a:t>
            </a:fld>
            <a:endParaRPr lang="en-US"/>
          </a:p>
        </p:txBody>
      </p:sp>
      <p:sp>
        <p:nvSpPr>
          <p:cNvPr id="5" name="Footer Placeholder 4">
            <a:extLst>
              <a:ext uri="{FF2B5EF4-FFF2-40B4-BE49-F238E27FC236}">
                <a16:creationId xmlns:a16="http://schemas.microsoft.com/office/drawing/2014/main" id="{FC92CD02-81A6-BC48-851A-3688952CD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333F8-FE21-C945-9767-A4AFDBDE22FF}"/>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85634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E4FE-5319-A141-A5A4-CFF9CBCEEF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A9E741-B983-8A4F-A337-637EA3CEB6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69D1D-8838-3546-A379-BC3A41052A38}"/>
              </a:ext>
            </a:extLst>
          </p:cNvPr>
          <p:cNvSpPr>
            <a:spLocks noGrp="1"/>
          </p:cNvSpPr>
          <p:nvPr>
            <p:ph type="dt" sz="half" idx="10"/>
          </p:nvPr>
        </p:nvSpPr>
        <p:spPr/>
        <p:txBody>
          <a:bodyPr/>
          <a:lstStyle/>
          <a:p>
            <a:fld id="{606BA9FF-F087-5E4E-8AD9-D0111DCFFBDD}" type="datetimeFigureOut">
              <a:rPr lang="en-US" smtClean="0"/>
              <a:t>4/25/2021</a:t>
            </a:fld>
            <a:endParaRPr lang="en-US"/>
          </a:p>
        </p:txBody>
      </p:sp>
      <p:sp>
        <p:nvSpPr>
          <p:cNvPr id="5" name="Footer Placeholder 4">
            <a:extLst>
              <a:ext uri="{FF2B5EF4-FFF2-40B4-BE49-F238E27FC236}">
                <a16:creationId xmlns:a16="http://schemas.microsoft.com/office/drawing/2014/main" id="{2462D47E-1EDB-B544-B9F0-1F4B1D7F5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7F321-6E2E-164E-9D06-4A9AE207415D}"/>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20112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7982D3-4E6D-434B-BD6E-7C353B4919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A1767F-569D-284A-9B7F-FDB8A1AE21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E9A91-4797-F741-9A13-EC5B3984A8B2}"/>
              </a:ext>
            </a:extLst>
          </p:cNvPr>
          <p:cNvSpPr>
            <a:spLocks noGrp="1"/>
          </p:cNvSpPr>
          <p:nvPr>
            <p:ph type="dt" sz="half" idx="10"/>
          </p:nvPr>
        </p:nvSpPr>
        <p:spPr/>
        <p:txBody>
          <a:bodyPr/>
          <a:lstStyle/>
          <a:p>
            <a:fld id="{606BA9FF-F087-5E4E-8AD9-D0111DCFFBDD}" type="datetimeFigureOut">
              <a:rPr lang="en-US" smtClean="0"/>
              <a:t>4/25/2021</a:t>
            </a:fld>
            <a:endParaRPr lang="en-US"/>
          </a:p>
        </p:txBody>
      </p:sp>
      <p:sp>
        <p:nvSpPr>
          <p:cNvPr id="5" name="Footer Placeholder 4">
            <a:extLst>
              <a:ext uri="{FF2B5EF4-FFF2-40B4-BE49-F238E27FC236}">
                <a16:creationId xmlns:a16="http://schemas.microsoft.com/office/drawing/2014/main" id="{C5C2E253-50E6-824B-92EC-291147062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2FDD4-B272-CF4B-82C4-1237C959294D}"/>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324675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9B6D-9530-C541-8DE4-B6260C67D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F90972-16FE-D448-8432-C320E8A435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07B927-0CCE-3546-8736-399F6079105E}"/>
              </a:ext>
            </a:extLst>
          </p:cNvPr>
          <p:cNvSpPr>
            <a:spLocks noGrp="1"/>
          </p:cNvSpPr>
          <p:nvPr>
            <p:ph type="dt" sz="half" idx="10"/>
          </p:nvPr>
        </p:nvSpPr>
        <p:spPr/>
        <p:txBody>
          <a:bodyPr/>
          <a:lstStyle/>
          <a:p>
            <a:fld id="{606BA9FF-F087-5E4E-8AD9-D0111DCFFBDD}" type="datetimeFigureOut">
              <a:rPr lang="en-US" smtClean="0"/>
              <a:t>4/25/2021</a:t>
            </a:fld>
            <a:endParaRPr lang="en-US"/>
          </a:p>
        </p:txBody>
      </p:sp>
      <p:sp>
        <p:nvSpPr>
          <p:cNvPr id="5" name="Footer Placeholder 4">
            <a:extLst>
              <a:ext uri="{FF2B5EF4-FFF2-40B4-BE49-F238E27FC236}">
                <a16:creationId xmlns:a16="http://schemas.microsoft.com/office/drawing/2014/main" id="{F83F15D3-6807-4C48-A6D3-4EFC30FED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47E5A-8C2B-E647-B87F-BDC3703307FE}"/>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8387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3EB1-4250-7049-A29D-1E66D1DC1D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0D3B3C-EE77-8D47-B782-722D2B3649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D4AEE-1CCB-9B43-957F-F4ED2219255F}"/>
              </a:ext>
            </a:extLst>
          </p:cNvPr>
          <p:cNvSpPr>
            <a:spLocks noGrp="1"/>
          </p:cNvSpPr>
          <p:nvPr>
            <p:ph type="dt" sz="half" idx="10"/>
          </p:nvPr>
        </p:nvSpPr>
        <p:spPr/>
        <p:txBody>
          <a:bodyPr/>
          <a:lstStyle/>
          <a:p>
            <a:fld id="{606BA9FF-F087-5E4E-8AD9-D0111DCFFBDD}" type="datetimeFigureOut">
              <a:rPr lang="en-US" smtClean="0"/>
              <a:t>4/25/2021</a:t>
            </a:fld>
            <a:endParaRPr lang="en-US"/>
          </a:p>
        </p:txBody>
      </p:sp>
      <p:sp>
        <p:nvSpPr>
          <p:cNvPr id="5" name="Footer Placeholder 4">
            <a:extLst>
              <a:ext uri="{FF2B5EF4-FFF2-40B4-BE49-F238E27FC236}">
                <a16:creationId xmlns:a16="http://schemas.microsoft.com/office/drawing/2014/main" id="{B001452F-EF7F-C34E-84B7-012B9083D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7040D-D615-4C44-BF77-DC4B9799111E}"/>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2470034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8AC4-8100-054A-B66F-0D8106467D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0E799C-58DB-D347-B22E-BEEE2E5411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0E35A7-B2B0-D94E-A406-865C7356EC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529543-AB2D-AE4A-B738-3F3F81C72EB0}"/>
              </a:ext>
            </a:extLst>
          </p:cNvPr>
          <p:cNvSpPr>
            <a:spLocks noGrp="1"/>
          </p:cNvSpPr>
          <p:nvPr>
            <p:ph type="dt" sz="half" idx="10"/>
          </p:nvPr>
        </p:nvSpPr>
        <p:spPr/>
        <p:txBody>
          <a:bodyPr/>
          <a:lstStyle/>
          <a:p>
            <a:fld id="{606BA9FF-F087-5E4E-8AD9-D0111DCFFBDD}" type="datetimeFigureOut">
              <a:rPr lang="en-US" smtClean="0"/>
              <a:t>4/25/2021</a:t>
            </a:fld>
            <a:endParaRPr lang="en-US"/>
          </a:p>
        </p:txBody>
      </p:sp>
      <p:sp>
        <p:nvSpPr>
          <p:cNvPr id="6" name="Footer Placeholder 5">
            <a:extLst>
              <a:ext uri="{FF2B5EF4-FFF2-40B4-BE49-F238E27FC236}">
                <a16:creationId xmlns:a16="http://schemas.microsoft.com/office/drawing/2014/main" id="{AAB0B1B4-6061-2A4D-943B-B5769E240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8BAA08-D7C8-3240-85AC-7A50D485CC83}"/>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231481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34AC-5179-F44D-99F5-4909F0533E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C36154-9985-6540-B6B7-42F949A27A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2D8463-1E49-D24F-9A69-EA362EAA5B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026355-4041-A542-86F1-85EADBC4C1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793D98-FDA9-EF47-AE9D-0E661FC65A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136CCA-EBB4-4D44-91EE-EB62ABDC6332}"/>
              </a:ext>
            </a:extLst>
          </p:cNvPr>
          <p:cNvSpPr>
            <a:spLocks noGrp="1"/>
          </p:cNvSpPr>
          <p:nvPr>
            <p:ph type="dt" sz="half" idx="10"/>
          </p:nvPr>
        </p:nvSpPr>
        <p:spPr/>
        <p:txBody>
          <a:bodyPr/>
          <a:lstStyle/>
          <a:p>
            <a:fld id="{606BA9FF-F087-5E4E-8AD9-D0111DCFFBDD}" type="datetimeFigureOut">
              <a:rPr lang="en-US" smtClean="0"/>
              <a:t>4/25/2021</a:t>
            </a:fld>
            <a:endParaRPr lang="en-US"/>
          </a:p>
        </p:txBody>
      </p:sp>
      <p:sp>
        <p:nvSpPr>
          <p:cNvPr id="8" name="Footer Placeholder 7">
            <a:extLst>
              <a:ext uri="{FF2B5EF4-FFF2-40B4-BE49-F238E27FC236}">
                <a16:creationId xmlns:a16="http://schemas.microsoft.com/office/drawing/2014/main" id="{C660942E-CDB6-9241-A347-22725A13F3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C9F448-9BFC-644B-87AD-7A32525B0CE1}"/>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201827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6164-5796-D240-B7A9-FE228FE3EB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22D45A-899C-6A42-8883-5DAF62099B91}"/>
              </a:ext>
            </a:extLst>
          </p:cNvPr>
          <p:cNvSpPr>
            <a:spLocks noGrp="1"/>
          </p:cNvSpPr>
          <p:nvPr>
            <p:ph type="dt" sz="half" idx="10"/>
          </p:nvPr>
        </p:nvSpPr>
        <p:spPr/>
        <p:txBody>
          <a:bodyPr/>
          <a:lstStyle/>
          <a:p>
            <a:fld id="{606BA9FF-F087-5E4E-8AD9-D0111DCFFBDD}" type="datetimeFigureOut">
              <a:rPr lang="en-US" smtClean="0"/>
              <a:t>4/25/2021</a:t>
            </a:fld>
            <a:endParaRPr lang="en-US"/>
          </a:p>
        </p:txBody>
      </p:sp>
      <p:sp>
        <p:nvSpPr>
          <p:cNvPr id="4" name="Footer Placeholder 3">
            <a:extLst>
              <a:ext uri="{FF2B5EF4-FFF2-40B4-BE49-F238E27FC236}">
                <a16:creationId xmlns:a16="http://schemas.microsoft.com/office/drawing/2014/main" id="{8D71BD01-8F90-414C-8E10-2BA6B28296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FC2911-D4D9-5043-931E-18190264EA7F}"/>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940080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CC20D8-B836-9745-8B76-CBC516570CCA}"/>
              </a:ext>
            </a:extLst>
          </p:cNvPr>
          <p:cNvSpPr>
            <a:spLocks noGrp="1"/>
          </p:cNvSpPr>
          <p:nvPr>
            <p:ph type="dt" sz="half" idx="10"/>
          </p:nvPr>
        </p:nvSpPr>
        <p:spPr/>
        <p:txBody>
          <a:bodyPr/>
          <a:lstStyle/>
          <a:p>
            <a:fld id="{606BA9FF-F087-5E4E-8AD9-D0111DCFFBDD}" type="datetimeFigureOut">
              <a:rPr lang="en-US" smtClean="0"/>
              <a:t>4/25/2021</a:t>
            </a:fld>
            <a:endParaRPr lang="en-US"/>
          </a:p>
        </p:txBody>
      </p:sp>
      <p:sp>
        <p:nvSpPr>
          <p:cNvPr id="3" name="Footer Placeholder 2">
            <a:extLst>
              <a:ext uri="{FF2B5EF4-FFF2-40B4-BE49-F238E27FC236}">
                <a16:creationId xmlns:a16="http://schemas.microsoft.com/office/drawing/2014/main" id="{6E53A3A2-89A1-C347-882E-1BB5049C49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73FBD5-91F0-CC45-B39A-D25FE59F8EB0}"/>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9344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DEFE-BF67-754A-AC8E-0589CCFD3E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9282D8-5AA5-5444-8B24-16521C26E3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1E65DB-E118-AD4E-87C4-A7B998B3A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8D1B2A-2C98-F945-B113-1B07B129C6BB}"/>
              </a:ext>
            </a:extLst>
          </p:cNvPr>
          <p:cNvSpPr>
            <a:spLocks noGrp="1"/>
          </p:cNvSpPr>
          <p:nvPr>
            <p:ph type="dt" sz="half" idx="10"/>
          </p:nvPr>
        </p:nvSpPr>
        <p:spPr/>
        <p:txBody>
          <a:bodyPr/>
          <a:lstStyle/>
          <a:p>
            <a:fld id="{606BA9FF-F087-5E4E-8AD9-D0111DCFFBDD}" type="datetimeFigureOut">
              <a:rPr lang="en-US" smtClean="0"/>
              <a:t>4/25/2021</a:t>
            </a:fld>
            <a:endParaRPr lang="en-US"/>
          </a:p>
        </p:txBody>
      </p:sp>
      <p:sp>
        <p:nvSpPr>
          <p:cNvPr id="6" name="Footer Placeholder 5">
            <a:extLst>
              <a:ext uri="{FF2B5EF4-FFF2-40B4-BE49-F238E27FC236}">
                <a16:creationId xmlns:a16="http://schemas.microsoft.com/office/drawing/2014/main" id="{397EDE06-DE34-9C4E-B61A-AD97781439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AF323D-48DB-174F-8D39-BB07E471BC50}"/>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474523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98C0-B49A-4A4C-B51D-01CB57BFA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4939EE-B4C7-3B45-8269-AFF078DE9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217B73-5395-E64D-A292-89EC2198D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8A0D0-1F7F-D14A-BA2F-03E5BB3B8A64}"/>
              </a:ext>
            </a:extLst>
          </p:cNvPr>
          <p:cNvSpPr>
            <a:spLocks noGrp="1"/>
          </p:cNvSpPr>
          <p:nvPr>
            <p:ph type="dt" sz="half" idx="10"/>
          </p:nvPr>
        </p:nvSpPr>
        <p:spPr/>
        <p:txBody>
          <a:bodyPr/>
          <a:lstStyle/>
          <a:p>
            <a:fld id="{606BA9FF-F087-5E4E-8AD9-D0111DCFFBDD}" type="datetimeFigureOut">
              <a:rPr lang="en-US" smtClean="0"/>
              <a:t>4/25/2021</a:t>
            </a:fld>
            <a:endParaRPr lang="en-US"/>
          </a:p>
        </p:txBody>
      </p:sp>
      <p:sp>
        <p:nvSpPr>
          <p:cNvPr id="6" name="Footer Placeholder 5">
            <a:extLst>
              <a:ext uri="{FF2B5EF4-FFF2-40B4-BE49-F238E27FC236}">
                <a16:creationId xmlns:a16="http://schemas.microsoft.com/office/drawing/2014/main" id="{0DBE300B-C76F-9449-848E-F114D1DE6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724358-1284-8048-ACE6-CF58252DD576}"/>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82813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6FFC0-385B-1F4D-906D-AB1587D21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59BC9-FDC3-8044-855B-BD8BFFC927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87856-AD4F-214C-A697-E9A22C3BDD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BA9FF-F087-5E4E-8AD9-D0111DCFFBDD}" type="datetimeFigureOut">
              <a:rPr lang="en-US" smtClean="0"/>
              <a:t>4/25/2021</a:t>
            </a:fld>
            <a:endParaRPr lang="en-US"/>
          </a:p>
        </p:txBody>
      </p:sp>
      <p:sp>
        <p:nvSpPr>
          <p:cNvPr id="5" name="Footer Placeholder 4">
            <a:extLst>
              <a:ext uri="{FF2B5EF4-FFF2-40B4-BE49-F238E27FC236}">
                <a16:creationId xmlns:a16="http://schemas.microsoft.com/office/drawing/2014/main" id="{9EC06727-3248-DC4D-A44B-767BB6A18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10B0C3-C4C2-AD4F-A51E-1D5D256241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9E8B5-782F-0849-A75F-B43780D400A6}" type="slidenum">
              <a:rPr lang="en-US" smtClean="0"/>
              <a:t>‹#›</a:t>
            </a:fld>
            <a:endParaRPr lang="en-US"/>
          </a:p>
        </p:txBody>
      </p:sp>
    </p:spTree>
    <p:extLst>
      <p:ext uri="{BB962C8B-B14F-4D97-AF65-F5344CB8AC3E}">
        <p14:creationId xmlns:p14="http://schemas.microsoft.com/office/powerpoint/2010/main" val="3412629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kaggle.com/mdabbert/ultimate-ufc-datase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oup of people posing for a photo&#10;&#10;Description automatically generated with medium confidence">
            <a:extLst>
              <a:ext uri="{FF2B5EF4-FFF2-40B4-BE49-F238E27FC236}">
                <a16:creationId xmlns:a16="http://schemas.microsoft.com/office/drawing/2014/main" id="{A909103D-C3F9-FF43-820A-5BAA8C9506BE}"/>
              </a:ext>
            </a:extLst>
          </p:cNvPr>
          <p:cNvPicPr>
            <a:picLocks noChangeAspect="1"/>
          </p:cNvPicPr>
          <p:nvPr/>
        </p:nvPicPr>
        <p:blipFill rotWithShape="1">
          <a:blip r:embed="rId2">
            <a:alphaModFix amt="35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960DFDCE-652D-654A-AAFC-0DB2A45F3891}"/>
              </a:ext>
            </a:extLst>
          </p:cNvPr>
          <p:cNvSpPr>
            <a:spLocks noGrp="1"/>
          </p:cNvSpPr>
          <p:nvPr>
            <p:ph type="ctrTitle"/>
          </p:nvPr>
        </p:nvSpPr>
        <p:spPr/>
        <p:txBody>
          <a:bodyPr>
            <a:normAutofit/>
          </a:bodyPr>
          <a:lstStyle/>
          <a:p>
            <a:r>
              <a:rPr lang="en-US" sz="8000" dirty="0" smtClean="0">
                <a:solidFill>
                  <a:srgbClr val="FFFFFF"/>
                </a:solidFill>
                <a:latin typeface="Sternbach" panose="02000500000000000000" pitchFamily="2" charset="0"/>
              </a:rPr>
              <a:t>UFC Fight Club</a:t>
            </a:r>
            <a:endParaRPr lang="en-US" sz="8000" dirty="0">
              <a:solidFill>
                <a:srgbClr val="FFFFFF"/>
              </a:solidFill>
              <a:latin typeface="Sternbach" panose="02000500000000000000" pitchFamily="2" charset="0"/>
            </a:endParaRPr>
          </a:p>
        </p:txBody>
      </p:sp>
      <p:sp>
        <p:nvSpPr>
          <p:cNvPr id="3" name="Content Placeholder 2">
            <a:extLst>
              <a:ext uri="{FF2B5EF4-FFF2-40B4-BE49-F238E27FC236}">
                <a16:creationId xmlns:a16="http://schemas.microsoft.com/office/drawing/2014/main" id="{1D404FE7-D0C1-3547-8246-0FEF0E4F270D}"/>
              </a:ext>
            </a:extLst>
          </p:cNvPr>
          <p:cNvSpPr>
            <a:spLocks noGrp="1"/>
          </p:cNvSpPr>
          <p:nvPr>
            <p:ph type="subTitle" idx="1"/>
          </p:nvPr>
        </p:nvSpPr>
        <p:spPr/>
        <p:txBody>
          <a:bodyPr anchor="ctr">
            <a:normAutofit/>
          </a:bodyPr>
          <a:lstStyle/>
          <a:p>
            <a:r>
              <a:rPr lang="en-US" sz="4000" dirty="0" smtClean="0">
                <a:solidFill>
                  <a:srgbClr val="FF0000"/>
                </a:solidFill>
                <a:latin typeface="Sternbach" panose="02000500000000000000" pitchFamily="2" charset="0"/>
              </a:rPr>
              <a:t>Winning Predictions</a:t>
            </a:r>
            <a:endParaRPr lang="en-US" sz="4000" dirty="0">
              <a:solidFill>
                <a:srgbClr val="FF0000"/>
              </a:solidFill>
              <a:latin typeface="Sternbach" panose="02000500000000000000" pitchFamily="2" charset="0"/>
            </a:endParaRPr>
          </a:p>
        </p:txBody>
      </p:sp>
    </p:spTree>
    <p:extLst>
      <p:ext uri="{BB962C8B-B14F-4D97-AF65-F5344CB8AC3E}">
        <p14:creationId xmlns:p14="http://schemas.microsoft.com/office/powerpoint/2010/main" val="26794147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Feature Sets</a:t>
            </a:r>
            <a:endParaRPr lang="en-US" sz="4800" dirty="0">
              <a:solidFill>
                <a:schemeClr val="bg1"/>
              </a:solidFill>
              <a:latin typeface="Sternbach" panose="02000500000000000000" pitchFamily="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9688667"/>
              </p:ext>
            </p:extLst>
          </p:nvPr>
        </p:nvGraphicFramePr>
        <p:xfrm>
          <a:off x="1409896" y="2516956"/>
          <a:ext cx="9181707" cy="4023592"/>
        </p:xfrm>
        <a:graphic>
          <a:graphicData uri="http://schemas.openxmlformats.org/drawingml/2006/table">
            <a:tbl>
              <a:tblPr firstRow="1" bandRow="1">
                <a:tableStyleId>{D27102A9-8310-4765-A935-A1911B00CA55}</a:tableStyleId>
              </a:tblPr>
              <a:tblGrid>
                <a:gridCol w="3060569">
                  <a:extLst>
                    <a:ext uri="{9D8B030D-6E8A-4147-A177-3AD203B41FA5}">
                      <a16:colId xmlns:a16="http://schemas.microsoft.com/office/drawing/2014/main" val="3205323068"/>
                    </a:ext>
                  </a:extLst>
                </a:gridCol>
                <a:gridCol w="3060569">
                  <a:extLst>
                    <a:ext uri="{9D8B030D-6E8A-4147-A177-3AD203B41FA5}">
                      <a16:colId xmlns:a16="http://schemas.microsoft.com/office/drawing/2014/main" val="3232417134"/>
                    </a:ext>
                  </a:extLst>
                </a:gridCol>
                <a:gridCol w="3060569">
                  <a:extLst>
                    <a:ext uri="{9D8B030D-6E8A-4147-A177-3AD203B41FA5}">
                      <a16:colId xmlns:a16="http://schemas.microsoft.com/office/drawing/2014/main" val="1346230329"/>
                    </a:ext>
                  </a:extLst>
                </a:gridCol>
              </a:tblGrid>
              <a:tr h="257667">
                <a:tc gridSpan="3">
                  <a:txBody>
                    <a:bodyPr/>
                    <a:lstStyle/>
                    <a:p>
                      <a:pPr algn="ctr"/>
                      <a:r>
                        <a:rPr lang="en-US" sz="1600" dirty="0" smtClean="0">
                          <a:solidFill>
                            <a:schemeClr val="bg1"/>
                          </a:solidFill>
                        </a:rPr>
                        <a:t>Feature Set Chosen</a:t>
                      </a:r>
                      <a:endParaRPr lang="en-US" sz="1600" dirty="0">
                        <a:solidFill>
                          <a:schemeClr val="bg1"/>
                        </a:solidFill>
                      </a:endParaRPr>
                    </a:p>
                  </a:txBody>
                  <a:tcPr/>
                </a:tc>
                <a:tc hMerge="1">
                  <a:txBody>
                    <a:bodyPr/>
                    <a:lstStyle/>
                    <a:p>
                      <a:endParaRPr lang="en-US" dirty="0"/>
                    </a:p>
                  </a:txBody>
                  <a:tcPr/>
                </a:tc>
                <a:tc hMerge="1">
                  <a:txBody>
                    <a:bodyPr/>
                    <a:lstStyle/>
                    <a:p>
                      <a:pPr algn="ctr"/>
                      <a:endParaRPr lang="en-US" sz="700" dirty="0"/>
                    </a:p>
                  </a:txBody>
                  <a:tcPr/>
                </a:tc>
                <a:extLst>
                  <a:ext uri="{0D108BD9-81ED-4DB2-BD59-A6C34878D82A}">
                    <a16:rowId xmlns:a16="http://schemas.microsoft.com/office/drawing/2014/main" val="2005032407"/>
                  </a:ext>
                </a:extLst>
              </a:tr>
              <a:tr h="285249">
                <a:tc>
                  <a:txBody>
                    <a:bodyPr/>
                    <a:lstStyle/>
                    <a:p>
                      <a:r>
                        <a:rPr lang="en-US" sz="1400" dirty="0" smtClean="0">
                          <a:solidFill>
                            <a:schemeClr val="bg1"/>
                          </a:solidFill>
                        </a:rPr>
                        <a:t>Fighter</a:t>
                      </a:r>
                      <a:r>
                        <a:rPr lang="en-US" sz="1400" baseline="0" dirty="0" smtClean="0">
                          <a:solidFill>
                            <a:schemeClr val="bg1"/>
                          </a:solidFill>
                        </a:rPr>
                        <a:t> – R</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Reach Difference</a:t>
                      </a:r>
                    </a:p>
                  </a:txBody>
                  <a:tcPr/>
                </a:tc>
                <a:tc>
                  <a:txBody>
                    <a:bodyPr/>
                    <a:lstStyle/>
                    <a:p>
                      <a:r>
                        <a:rPr lang="en-US" sz="1400" dirty="0" smtClean="0">
                          <a:solidFill>
                            <a:schemeClr val="bg1"/>
                          </a:solidFill>
                        </a:rPr>
                        <a:t>Takedowns </a:t>
                      </a:r>
                      <a:r>
                        <a:rPr lang="en-US" sz="1400" baseline="0" dirty="0" smtClean="0">
                          <a:solidFill>
                            <a:schemeClr val="bg1"/>
                          </a:solidFill>
                        </a:rPr>
                        <a:t>Landed – R </a:t>
                      </a:r>
                      <a:endParaRPr lang="en-US" sz="1400" dirty="0">
                        <a:solidFill>
                          <a:schemeClr val="bg1"/>
                        </a:solidFill>
                      </a:endParaRPr>
                    </a:p>
                  </a:txBody>
                  <a:tcPr/>
                </a:tc>
                <a:extLst>
                  <a:ext uri="{0D108BD9-81ED-4DB2-BD59-A6C34878D82A}">
                    <a16:rowId xmlns:a16="http://schemas.microsoft.com/office/drawing/2014/main" val="100663766"/>
                  </a:ext>
                </a:extLst>
              </a:tr>
              <a:tr h="285249">
                <a:tc>
                  <a:txBody>
                    <a:bodyPr/>
                    <a:lstStyle/>
                    <a:p>
                      <a:r>
                        <a:rPr lang="en-US" sz="1400" dirty="0" smtClean="0">
                          <a:solidFill>
                            <a:schemeClr val="bg1"/>
                          </a:solidFill>
                        </a:rPr>
                        <a:t>Fighter -</a:t>
                      </a:r>
                      <a:r>
                        <a:rPr lang="en-US" sz="1400" baseline="0" dirty="0" smtClean="0">
                          <a:solidFill>
                            <a:schemeClr val="bg1"/>
                          </a:solidFill>
                        </a:rPr>
                        <a:t> B</a:t>
                      </a:r>
                      <a:endParaRPr lang="en-US" sz="1400" dirty="0">
                        <a:solidFill>
                          <a:schemeClr val="bg1"/>
                        </a:solidFill>
                      </a:endParaRPr>
                    </a:p>
                  </a:txBody>
                  <a:tcPr/>
                </a:tc>
                <a:tc>
                  <a:txBody>
                    <a:bodyPr/>
                    <a:lstStyle/>
                    <a:p>
                      <a:r>
                        <a:rPr lang="en-US" sz="1400" dirty="0" smtClean="0">
                          <a:solidFill>
                            <a:schemeClr val="bg1"/>
                          </a:solidFill>
                        </a:rPr>
                        <a:t>Significant</a:t>
                      </a:r>
                      <a:r>
                        <a:rPr lang="en-US" sz="1400" baseline="0" dirty="0" smtClean="0">
                          <a:solidFill>
                            <a:schemeClr val="bg1"/>
                          </a:solidFill>
                        </a:rPr>
                        <a:t> Strikes Attempted – R </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Takedowns</a:t>
                      </a:r>
                      <a:r>
                        <a:rPr lang="en-US" sz="1400" baseline="0" dirty="0" smtClean="0">
                          <a:solidFill>
                            <a:schemeClr val="bg1"/>
                          </a:solidFill>
                        </a:rPr>
                        <a:t> Landed – B </a:t>
                      </a:r>
                      <a:endParaRPr lang="en-US" sz="1400" dirty="0" smtClean="0">
                        <a:solidFill>
                          <a:schemeClr val="bg1"/>
                        </a:solidFill>
                      </a:endParaRPr>
                    </a:p>
                  </a:txBody>
                  <a:tcPr/>
                </a:tc>
                <a:extLst>
                  <a:ext uri="{0D108BD9-81ED-4DB2-BD59-A6C34878D82A}">
                    <a16:rowId xmlns:a16="http://schemas.microsoft.com/office/drawing/2014/main" val="254010923"/>
                  </a:ext>
                </a:extLst>
              </a:tr>
              <a:tr h="285249">
                <a:tc>
                  <a:txBody>
                    <a:bodyPr/>
                    <a:lstStyle/>
                    <a:p>
                      <a:r>
                        <a:rPr lang="en-US" sz="1400" dirty="0" smtClean="0">
                          <a:solidFill>
                            <a:schemeClr val="bg1"/>
                          </a:solidFill>
                        </a:rPr>
                        <a:t>Age</a:t>
                      </a:r>
                      <a:r>
                        <a:rPr lang="en-US" sz="1400" baseline="0" dirty="0" smtClean="0">
                          <a:solidFill>
                            <a:schemeClr val="bg1"/>
                          </a:solidFill>
                        </a:rPr>
                        <a:t> – R</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Significant</a:t>
                      </a:r>
                      <a:r>
                        <a:rPr lang="en-US" sz="1400" baseline="0" dirty="0" smtClean="0">
                          <a:solidFill>
                            <a:schemeClr val="bg1"/>
                          </a:solidFill>
                        </a:rPr>
                        <a:t> Strikes Attempted – B </a:t>
                      </a:r>
                      <a:endParaRPr lang="en-US" sz="1400" dirty="0" smtClean="0">
                        <a:solidFill>
                          <a:schemeClr val="bg1"/>
                        </a:solidFill>
                      </a:endParaRPr>
                    </a:p>
                  </a:txBody>
                  <a:tcPr/>
                </a:tc>
                <a:tc>
                  <a:txBody>
                    <a:bodyPr/>
                    <a:lstStyle/>
                    <a:p>
                      <a:r>
                        <a:rPr lang="en-US" sz="1400" dirty="0" smtClean="0">
                          <a:solidFill>
                            <a:schemeClr val="bg1"/>
                          </a:solidFill>
                        </a:rPr>
                        <a:t>Total Strikes </a:t>
                      </a:r>
                      <a:r>
                        <a:rPr lang="en-US" sz="1400" baseline="0" dirty="0" smtClean="0">
                          <a:solidFill>
                            <a:schemeClr val="bg1"/>
                          </a:solidFill>
                        </a:rPr>
                        <a:t>Attempted – R </a:t>
                      </a:r>
                      <a:endParaRPr lang="en-US" sz="1400" dirty="0">
                        <a:solidFill>
                          <a:schemeClr val="bg1"/>
                        </a:solidFill>
                      </a:endParaRPr>
                    </a:p>
                  </a:txBody>
                  <a:tcPr/>
                </a:tc>
                <a:extLst>
                  <a:ext uri="{0D108BD9-81ED-4DB2-BD59-A6C34878D82A}">
                    <a16:rowId xmlns:a16="http://schemas.microsoft.com/office/drawing/2014/main" val="1322739295"/>
                  </a:ext>
                </a:extLst>
              </a:tr>
              <a:tr h="285249">
                <a:tc>
                  <a:txBody>
                    <a:bodyPr/>
                    <a:lstStyle/>
                    <a:p>
                      <a:r>
                        <a:rPr lang="en-US" sz="1400" dirty="0" smtClean="0">
                          <a:solidFill>
                            <a:schemeClr val="bg1"/>
                          </a:solidFill>
                        </a:rPr>
                        <a:t>Age –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Significant</a:t>
                      </a:r>
                      <a:r>
                        <a:rPr lang="en-US" sz="1400" baseline="0" dirty="0" smtClean="0">
                          <a:solidFill>
                            <a:schemeClr val="bg1"/>
                          </a:solidFill>
                        </a:rPr>
                        <a:t> Strike Difference</a:t>
                      </a:r>
                      <a:endParaRPr lang="en-US" sz="14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Total Strikes</a:t>
                      </a:r>
                      <a:r>
                        <a:rPr lang="en-US" sz="1400" baseline="0" dirty="0" smtClean="0">
                          <a:solidFill>
                            <a:schemeClr val="bg1"/>
                          </a:solidFill>
                        </a:rPr>
                        <a:t> Attempted – B </a:t>
                      </a:r>
                      <a:endParaRPr lang="en-US" sz="1400" dirty="0" smtClean="0">
                        <a:solidFill>
                          <a:schemeClr val="bg1"/>
                        </a:solidFill>
                      </a:endParaRPr>
                    </a:p>
                  </a:txBody>
                  <a:tcPr/>
                </a:tc>
                <a:extLst>
                  <a:ext uri="{0D108BD9-81ED-4DB2-BD59-A6C34878D82A}">
                    <a16:rowId xmlns:a16="http://schemas.microsoft.com/office/drawing/2014/main" val="1640929365"/>
                  </a:ext>
                </a:extLst>
              </a:tr>
              <a:tr h="285249">
                <a:tc>
                  <a:txBody>
                    <a:bodyPr/>
                    <a:lstStyle/>
                    <a:p>
                      <a:r>
                        <a:rPr lang="en-US" sz="1400" dirty="0" smtClean="0">
                          <a:solidFill>
                            <a:schemeClr val="bg1"/>
                          </a:solidFill>
                        </a:rPr>
                        <a:t>Age Difference</a:t>
                      </a:r>
                      <a:endParaRPr lang="en-US" sz="1400" dirty="0">
                        <a:solidFill>
                          <a:schemeClr val="bg1"/>
                        </a:solidFill>
                      </a:endParaRPr>
                    </a:p>
                  </a:txBody>
                  <a:tcPr/>
                </a:tc>
                <a:tc>
                  <a:txBody>
                    <a:bodyPr/>
                    <a:lstStyle/>
                    <a:p>
                      <a:r>
                        <a:rPr lang="en-US" sz="1400" dirty="0" smtClean="0">
                          <a:solidFill>
                            <a:schemeClr val="bg1"/>
                          </a:solidFill>
                        </a:rPr>
                        <a:t>Submissions </a:t>
                      </a:r>
                      <a:r>
                        <a:rPr lang="en-US" sz="1400" baseline="0" dirty="0" smtClean="0">
                          <a:solidFill>
                            <a:schemeClr val="bg1"/>
                          </a:solidFill>
                        </a:rPr>
                        <a:t>Attempted – R </a:t>
                      </a:r>
                      <a:endParaRPr lang="en-US" sz="1400" dirty="0">
                        <a:solidFill>
                          <a:schemeClr val="bg1"/>
                        </a:solidFill>
                      </a:endParaRPr>
                    </a:p>
                  </a:txBody>
                  <a:tcPr/>
                </a:tc>
                <a:tc>
                  <a:txBody>
                    <a:bodyPr/>
                    <a:lstStyle/>
                    <a:p>
                      <a:r>
                        <a:rPr lang="en-US" sz="1400" dirty="0" smtClean="0">
                          <a:solidFill>
                            <a:schemeClr val="bg1"/>
                          </a:solidFill>
                        </a:rPr>
                        <a:t>Knockdowns </a:t>
                      </a:r>
                      <a:r>
                        <a:rPr lang="en-US" sz="1400" baseline="0" dirty="0" smtClean="0">
                          <a:solidFill>
                            <a:schemeClr val="bg1"/>
                          </a:solidFill>
                        </a:rPr>
                        <a:t>– R </a:t>
                      </a:r>
                      <a:endParaRPr lang="en-US" sz="1400" dirty="0">
                        <a:solidFill>
                          <a:schemeClr val="bg1"/>
                        </a:solidFill>
                      </a:endParaRPr>
                    </a:p>
                  </a:txBody>
                  <a:tcPr/>
                </a:tc>
                <a:extLst>
                  <a:ext uri="{0D108BD9-81ED-4DB2-BD59-A6C34878D82A}">
                    <a16:rowId xmlns:a16="http://schemas.microsoft.com/office/drawing/2014/main" val="337600543"/>
                  </a:ext>
                </a:extLst>
              </a:tr>
              <a:tr h="285249">
                <a:tc>
                  <a:txBody>
                    <a:bodyPr/>
                    <a:lstStyle/>
                    <a:p>
                      <a:r>
                        <a:rPr lang="en-US" sz="1400" dirty="0" smtClean="0">
                          <a:solidFill>
                            <a:schemeClr val="bg1"/>
                          </a:solidFill>
                        </a:rPr>
                        <a:t>Height</a:t>
                      </a:r>
                      <a:r>
                        <a:rPr lang="en-US" sz="1400" baseline="0" dirty="0" smtClean="0">
                          <a:solidFill>
                            <a:schemeClr val="bg1"/>
                          </a:solidFill>
                        </a:rPr>
                        <a:t> - R</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Submissions</a:t>
                      </a:r>
                      <a:r>
                        <a:rPr lang="en-US" sz="1400" baseline="0" dirty="0" smtClean="0">
                          <a:solidFill>
                            <a:schemeClr val="bg1"/>
                          </a:solidFill>
                        </a:rPr>
                        <a:t> Attempted – B </a:t>
                      </a:r>
                      <a:endParaRPr lang="en-US" sz="14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Knockdowns</a:t>
                      </a:r>
                      <a:r>
                        <a:rPr lang="en-US" sz="1400" baseline="0" dirty="0" smtClean="0">
                          <a:solidFill>
                            <a:schemeClr val="bg1"/>
                          </a:solidFill>
                        </a:rPr>
                        <a:t>– B </a:t>
                      </a:r>
                      <a:endParaRPr lang="en-US" sz="1400" dirty="0" smtClean="0">
                        <a:solidFill>
                          <a:schemeClr val="bg1"/>
                        </a:solidFill>
                      </a:endParaRPr>
                    </a:p>
                  </a:txBody>
                  <a:tcPr/>
                </a:tc>
                <a:extLst>
                  <a:ext uri="{0D108BD9-81ED-4DB2-BD59-A6C34878D82A}">
                    <a16:rowId xmlns:a16="http://schemas.microsoft.com/office/drawing/2014/main" val="1722239895"/>
                  </a:ext>
                </a:extLst>
              </a:tr>
              <a:tr h="449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Height</a:t>
                      </a:r>
                      <a:r>
                        <a:rPr lang="en-US" sz="1400" baseline="0" dirty="0" smtClean="0">
                          <a:solidFill>
                            <a:schemeClr val="bg1"/>
                          </a:solidFill>
                        </a:rPr>
                        <a:t> - B</a:t>
                      </a:r>
                      <a:endParaRPr lang="en-US" sz="14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Submission</a:t>
                      </a:r>
                      <a:r>
                        <a:rPr lang="en-US" sz="1400" baseline="0" dirty="0" smtClean="0">
                          <a:solidFill>
                            <a:schemeClr val="bg1"/>
                          </a:solidFill>
                        </a:rPr>
                        <a:t> Difference</a:t>
                      </a:r>
                      <a:endParaRPr lang="en-US" sz="1400" dirty="0" smtClean="0">
                        <a:solidFill>
                          <a:schemeClr val="bg1"/>
                        </a:solidFill>
                      </a:endParaRPr>
                    </a:p>
                  </a:txBody>
                  <a:tcPr/>
                </a:tc>
                <a:tc>
                  <a:txBody>
                    <a:bodyPr/>
                    <a:lstStyle/>
                    <a:p>
                      <a:r>
                        <a:rPr lang="en-US" sz="1400" dirty="0" smtClean="0">
                          <a:solidFill>
                            <a:schemeClr val="bg1"/>
                          </a:solidFill>
                        </a:rPr>
                        <a:t>Average Significant Strikes Landed – R </a:t>
                      </a:r>
                      <a:endParaRPr lang="en-US" sz="1400" dirty="0">
                        <a:solidFill>
                          <a:schemeClr val="bg1"/>
                        </a:solidFill>
                      </a:endParaRPr>
                    </a:p>
                  </a:txBody>
                  <a:tcPr/>
                </a:tc>
                <a:extLst>
                  <a:ext uri="{0D108BD9-81ED-4DB2-BD59-A6C34878D82A}">
                    <a16:rowId xmlns:a16="http://schemas.microsoft.com/office/drawing/2014/main" val="2708861928"/>
                  </a:ext>
                </a:extLst>
              </a:tr>
              <a:tr h="449597">
                <a:tc>
                  <a:txBody>
                    <a:bodyPr/>
                    <a:lstStyle/>
                    <a:p>
                      <a:r>
                        <a:rPr lang="en-US" sz="1400" dirty="0" smtClean="0">
                          <a:solidFill>
                            <a:schemeClr val="bg1"/>
                          </a:solidFill>
                        </a:rPr>
                        <a:t>Height Difference</a:t>
                      </a:r>
                      <a:endParaRPr lang="en-US" sz="1400" dirty="0">
                        <a:solidFill>
                          <a:schemeClr val="bg1"/>
                        </a:solidFill>
                      </a:endParaRPr>
                    </a:p>
                  </a:txBody>
                  <a:tcPr/>
                </a:tc>
                <a:tc>
                  <a:txBody>
                    <a:bodyPr/>
                    <a:lstStyle/>
                    <a:p>
                      <a:r>
                        <a:rPr lang="en-US" sz="1400" dirty="0" smtClean="0">
                          <a:solidFill>
                            <a:schemeClr val="bg1"/>
                          </a:solidFill>
                        </a:rPr>
                        <a:t>Takedowns </a:t>
                      </a:r>
                      <a:r>
                        <a:rPr lang="en-US" sz="1400" baseline="0" dirty="0" smtClean="0">
                          <a:solidFill>
                            <a:schemeClr val="bg1"/>
                          </a:solidFill>
                        </a:rPr>
                        <a:t>Attempted – R </a:t>
                      </a:r>
                      <a:endParaRPr lang="en-US" sz="1400" dirty="0">
                        <a:solidFill>
                          <a:schemeClr val="bg1"/>
                        </a:solidFill>
                      </a:endParaRPr>
                    </a:p>
                  </a:txBody>
                  <a:tcPr/>
                </a:tc>
                <a:tc>
                  <a:txBody>
                    <a:bodyPr/>
                    <a:lstStyle/>
                    <a:p>
                      <a:r>
                        <a:rPr lang="en-US" sz="1400" dirty="0" smtClean="0">
                          <a:solidFill>
                            <a:schemeClr val="bg1"/>
                          </a:solidFill>
                        </a:rPr>
                        <a:t>Average Significant Strikes Landed – B </a:t>
                      </a:r>
                      <a:endParaRPr lang="en-US" sz="1400" dirty="0">
                        <a:solidFill>
                          <a:schemeClr val="bg1"/>
                        </a:solidFill>
                      </a:endParaRPr>
                    </a:p>
                  </a:txBody>
                  <a:tcPr/>
                </a:tc>
                <a:extLst>
                  <a:ext uri="{0D108BD9-81ED-4DB2-BD59-A6C34878D82A}">
                    <a16:rowId xmlns:a16="http://schemas.microsoft.com/office/drawing/2014/main" val="2458276828"/>
                  </a:ext>
                </a:extLst>
              </a:tr>
              <a:tr h="2852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Reach - 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Takedowns</a:t>
                      </a:r>
                      <a:r>
                        <a:rPr lang="en-US" sz="1400" baseline="0" dirty="0" smtClean="0">
                          <a:solidFill>
                            <a:schemeClr val="bg1"/>
                          </a:solidFill>
                        </a:rPr>
                        <a:t> Attempted – B </a:t>
                      </a:r>
                      <a:endParaRPr lang="en-US" sz="1400" dirty="0" smtClean="0">
                        <a:solidFill>
                          <a:schemeClr val="bg1"/>
                        </a:solidFill>
                      </a:endParaRPr>
                    </a:p>
                  </a:txBody>
                  <a:tcPr/>
                </a:tc>
                <a:tc>
                  <a:txBody>
                    <a:bodyPr/>
                    <a:lstStyle/>
                    <a:p>
                      <a:r>
                        <a:rPr lang="en-US" sz="1400" dirty="0" smtClean="0">
                          <a:solidFill>
                            <a:schemeClr val="bg1"/>
                          </a:solidFill>
                        </a:rPr>
                        <a:t>Average Takedowns Landed – R </a:t>
                      </a:r>
                      <a:endParaRPr lang="en-US" sz="1400" dirty="0">
                        <a:solidFill>
                          <a:schemeClr val="bg1"/>
                        </a:solidFill>
                      </a:endParaRPr>
                    </a:p>
                  </a:txBody>
                  <a:tcPr/>
                </a:tc>
                <a:extLst>
                  <a:ext uri="{0D108BD9-81ED-4DB2-BD59-A6C34878D82A}">
                    <a16:rowId xmlns:a16="http://schemas.microsoft.com/office/drawing/2014/main" val="1004100003"/>
                  </a:ext>
                </a:extLst>
              </a:tr>
              <a:tr h="655518">
                <a:tc>
                  <a:txBody>
                    <a:bodyPr/>
                    <a:lstStyle/>
                    <a:p>
                      <a:r>
                        <a:rPr lang="en-US" sz="1400" dirty="0" smtClean="0">
                          <a:solidFill>
                            <a:schemeClr val="bg1"/>
                          </a:solidFill>
                        </a:rPr>
                        <a:t>Reach </a:t>
                      </a:r>
                      <a:r>
                        <a:rPr lang="en-US" sz="1400" baseline="0" dirty="0" smtClean="0">
                          <a:solidFill>
                            <a:schemeClr val="bg1"/>
                          </a:solidFill>
                        </a:rPr>
                        <a:t>– B</a:t>
                      </a:r>
                      <a:endParaRPr lang="en-US" sz="1400" dirty="0">
                        <a:solidFill>
                          <a:schemeClr val="bg1"/>
                        </a:solidFill>
                      </a:endParaRPr>
                    </a:p>
                  </a:txBody>
                  <a:tcPr/>
                </a:tc>
                <a:tc>
                  <a:txBody>
                    <a:bodyPr/>
                    <a:lstStyle/>
                    <a:p>
                      <a:endParaRPr lang="en-US" sz="1400" dirty="0">
                        <a:solidFill>
                          <a:schemeClr val="bg1"/>
                        </a:solidFill>
                      </a:endParaRPr>
                    </a:p>
                  </a:txBody>
                  <a:tcPr/>
                </a:tc>
                <a:tc>
                  <a:txBody>
                    <a:bodyPr/>
                    <a:lstStyle/>
                    <a:p>
                      <a:r>
                        <a:rPr lang="en-US" sz="1400" dirty="0" smtClean="0">
                          <a:solidFill>
                            <a:schemeClr val="bg1"/>
                          </a:solidFill>
                        </a:rPr>
                        <a:t>Average Takedowns Landed – B</a:t>
                      </a:r>
                      <a:endParaRPr lang="en-US" sz="1400" dirty="0">
                        <a:solidFill>
                          <a:schemeClr val="bg1"/>
                        </a:solidFill>
                      </a:endParaRPr>
                    </a:p>
                  </a:txBody>
                  <a:tcPr/>
                </a:tc>
                <a:extLst>
                  <a:ext uri="{0D108BD9-81ED-4DB2-BD59-A6C34878D82A}">
                    <a16:rowId xmlns:a16="http://schemas.microsoft.com/office/drawing/2014/main" val="584308701"/>
                  </a:ext>
                </a:extLst>
              </a:tr>
            </a:tbl>
          </a:graphicData>
        </a:graphic>
      </p:graphicFrame>
    </p:spTree>
    <p:extLst>
      <p:ext uri="{BB962C8B-B14F-4D97-AF65-F5344CB8AC3E}">
        <p14:creationId xmlns:p14="http://schemas.microsoft.com/office/powerpoint/2010/main" val="1760202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Feature Sets</a:t>
            </a:r>
            <a:endParaRPr lang="en-US" sz="4800" dirty="0">
              <a:solidFill>
                <a:schemeClr val="bg1"/>
              </a:solidFill>
              <a:latin typeface="Sternbach" panose="02000500000000000000" pitchFamily="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26615342"/>
              </p:ext>
            </p:extLst>
          </p:nvPr>
        </p:nvGraphicFramePr>
        <p:xfrm>
          <a:off x="1013970" y="2238531"/>
          <a:ext cx="10373610" cy="4430579"/>
        </p:xfrm>
        <a:graphic>
          <a:graphicData uri="http://schemas.openxmlformats.org/drawingml/2006/table">
            <a:tbl>
              <a:tblPr firstRow="1" bandRow="1">
                <a:tableStyleId>{D27102A9-8310-4765-A935-A1911B00CA55}</a:tableStyleId>
              </a:tblPr>
              <a:tblGrid>
                <a:gridCol w="3457870">
                  <a:extLst>
                    <a:ext uri="{9D8B030D-6E8A-4147-A177-3AD203B41FA5}">
                      <a16:colId xmlns:a16="http://schemas.microsoft.com/office/drawing/2014/main" val="3205323068"/>
                    </a:ext>
                  </a:extLst>
                </a:gridCol>
                <a:gridCol w="3457870">
                  <a:extLst>
                    <a:ext uri="{9D8B030D-6E8A-4147-A177-3AD203B41FA5}">
                      <a16:colId xmlns:a16="http://schemas.microsoft.com/office/drawing/2014/main" val="3232417134"/>
                    </a:ext>
                  </a:extLst>
                </a:gridCol>
                <a:gridCol w="3457870">
                  <a:extLst>
                    <a:ext uri="{9D8B030D-6E8A-4147-A177-3AD203B41FA5}">
                      <a16:colId xmlns:a16="http://schemas.microsoft.com/office/drawing/2014/main" val="1346230329"/>
                    </a:ext>
                  </a:extLst>
                </a:gridCol>
              </a:tblGrid>
              <a:tr h="271968">
                <a:tc gridSpan="3">
                  <a:txBody>
                    <a:bodyPr/>
                    <a:lstStyle/>
                    <a:p>
                      <a:pPr algn="ctr"/>
                      <a:r>
                        <a:rPr lang="en-US" sz="1600" dirty="0" smtClean="0">
                          <a:solidFill>
                            <a:schemeClr val="bg1"/>
                          </a:solidFill>
                        </a:rPr>
                        <a:t>Feature Set Random</a:t>
                      </a:r>
                      <a:r>
                        <a:rPr lang="en-US" sz="1600" baseline="0" dirty="0" smtClean="0">
                          <a:solidFill>
                            <a:schemeClr val="bg1"/>
                          </a:solidFill>
                        </a:rPr>
                        <a:t> Forest</a:t>
                      </a:r>
                      <a:endParaRPr lang="en-US" sz="1600" dirty="0">
                        <a:solidFill>
                          <a:schemeClr val="bg1"/>
                        </a:solidFill>
                      </a:endParaRPr>
                    </a:p>
                  </a:txBody>
                  <a:tcPr/>
                </a:tc>
                <a:tc hMerge="1">
                  <a:txBody>
                    <a:bodyPr/>
                    <a:lstStyle/>
                    <a:p>
                      <a:endParaRPr lang="en-US" dirty="0"/>
                    </a:p>
                  </a:txBody>
                  <a:tcPr/>
                </a:tc>
                <a:tc hMerge="1">
                  <a:txBody>
                    <a:bodyPr/>
                    <a:lstStyle/>
                    <a:p>
                      <a:pPr algn="ctr"/>
                      <a:endParaRPr lang="en-US" sz="700" dirty="0"/>
                    </a:p>
                  </a:txBody>
                  <a:tcPr/>
                </a:tc>
                <a:extLst>
                  <a:ext uri="{0D108BD9-81ED-4DB2-BD59-A6C34878D82A}">
                    <a16:rowId xmlns:a16="http://schemas.microsoft.com/office/drawing/2014/main" val="2005032407"/>
                  </a:ext>
                </a:extLst>
              </a:tr>
              <a:tr h="271968">
                <a:tc>
                  <a:txBody>
                    <a:bodyPr/>
                    <a:lstStyle/>
                    <a:p>
                      <a:r>
                        <a:rPr lang="en-US" sz="1200" dirty="0" smtClean="0">
                          <a:solidFill>
                            <a:schemeClr val="bg1"/>
                          </a:solidFill>
                        </a:rPr>
                        <a:t>Credit Winning Bet - R</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Pass – R</a:t>
                      </a:r>
                    </a:p>
                  </a:txBody>
                  <a:tcPr/>
                </a:tc>
                <a:tc>
                  <a:txBody>
                    <a:bodyPr/>
                    <a:lstStyle/>
                    <a:p>
                      <a:r>
                        <a:rPr lang="en-US" sz="1200" dirty="0" smtClean="0">
                          <a:solidFill>
                            <a:schemeClr val="bg1"/>
                          </a:solidFill>
                        </a:rPr>
                        <a:t>Takedowns </a:t>
                      </a:r>
                      <a:r>
                        <a:rPr lang="en-US" sz="1200" baseline="0" dirty="0" smtClean="0">
                          <a:solidFill>
                            <a:schemeClr val="bg1"/>
                          </a:solidFill>
                        </a:rPr>
                        <a:t>Percentage – B </a:t>
                      </a:r>
                      <a:endParaRPr lang="en-US" sz="1200" dirty="0">
                        <a:solidFill>
                          <a:schemeClr val="bg1"/>
                        </a:solidFill>
                      </a:endParaRPr>
                    </a:p>
                  </a:txBody>
                  <a:tcPr/>
                </a:tc>
                <a:extLst>
                  <a:ext uri="{0D108BD9-81ED-4DB2-BD59-A6C34878D82A}">
                    <a16:rowId xmlns:a16="http://schemas.microsoft.com/office/drawing/2014/main" val="100663766"/>
                  </a:ext>
                </a:extLst>
              </a:tr>
              <a:tr h="271968">
                <a:tc>
                  <a:txBody>
                    <a:bodyPr/>
                    <a:lstStyle/>
                    <a:p>
                      <a:r>
                        <a:rPr lang="en-US" sz="1200" dirty="0" smtClean="0">
                          <a:solidFill>
                            <a:schemeClr val="bg1"/>
                          </a:solidFill>
                        </a:rPr>
                        <a:t>Credit Winning Bet - B</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Pass –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Average Takedowns</a:t>
                      </a:r>
                      <a:r>
                        <a:rPr lang="en-US" sz="1200" baseline="0" dirty="0" smtClean="0">
                          <a:solidFill>
                            <a:schemeClr val="bg1"/>
                          </a:solidFill>
                        </a:rPr>
                        <a:t> Percentage – R </a:t>
                      </a:r>
                      <a:endParaRPr lang="en-US" sz="1200" dirty="0" smtClean="0">
                        <a:solidFill>
                          <a:schemeClr val="bg1"/>
                        </a:solidFill>
                      </a:endParaRPr>
                    </a:p>
                  </a:txBody>
                  <a:tcPr/>
                </a:tc>
                <a:extLst>
                  <a:ext uri="{0D108BD9-81ED-4DB2-BD59-A6C34878D82A}">
                    <a16:rowId xmlns:a16="http://schemas.microsoft.com/office/drawing/2014/main" val="254010923"/>
                  </a:ext>
                </a:extLst>
              </a:tr>
              <a:tr h="271968">
                <a:tc>
                  <a:txBody>
                    <a:bodyPr/>
                    <a:lstStyle/>
                    <a:p>
                      <a:r>
                        <a:rPr lang="en-US" sz="1200" dirty="0" smtClean="0">
                          <a:solidFill>
                            <a:schemeClr val="bg1"/>
                          </a:solidFill>
                        </a:rPr>
                        <a:t>Odds of Winning</a:t>
                      </a:r>
                      <a:r>
                        <a:rPr lang="en-US" sz="1200" baseline="0" dirty="0" smtClean="0">
                          <a:solidFill>
                            <a:schemeClr val="bg1"/>
                          </a:solidFill>
                        </a:rPr>
                        <a:t> – R</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Fighter</a:t>
                      </a:r>
                      <a:r>
                        <a:rPr lang="en-US" sz="1200" baseline="0" dirty="0" smtClean="0">
                          <a:solidFill>
                            <a:schemeClr val="bg1"/>
                          </a:solidFill>
                        </a:rPr>
                        <a:t>– R </a:t>
                      </a:r>
                      <a:endParaRPr lang="en-US" sz="1200" dirty="0" smtClean="0">
                        <a:solidFill>
                          <a:schemeClr val="bg1"/>
                        </a:solidFill>
                      </a:endParaRPr>
                    </a:p>
                  </a:txBody>
                  <a:tcPr/>
                </a:tc>
                <a:tc>
                  <a:txBody>
                    <a:bodyPr/>
                    <a:lstStyle/>
                    <a:p>
                      <a:r>
                        <a:rPr lang="en-US" sz="1200" dirty="0" smtClean="0">
                          <a:solidFill>
                            <a:schemeClr val="bg1"/>
                          </a:solidFill>
                        </a:rPr>
                        <a:t>Average Takedowns Landed – R </a:t>
                      </a:r>
                      <a:endParaRPr lang="en-US" sz="1200" dirty="0">
                        <a:solidFill>
                          <a:schemeClr val="bg1"/>
                        </a:solidFill>
                      </a:endParaRPr>
                    </a:p>
                  </a:txBody>
                  <a:tcPr/>
                </a:tc>
                <a:extLst>
                  <a:ext uri="{0D108BD9-81ED-4DB2-BD59-A6C34878D82A}">
                    <a16:rowId xmlns:a16="http://schemas.microsoft.com/office/drawing/2014/main" val="1322739295"/>
                  </a:ext>
                </a:extLst>
              </a:tr>
              <a:tr h="271968">
                <a:tc>
                  <a:txBody>
                    <a:bodyPr/>
                    <a:lstStyle/>
                    <a:p>
                      <a:r>
                        <a:rPr lang="en-US" sz="1200" dirty="0" smtClean="0">
                          <a:solidFill>
                            <a:schemeClr val="bg1"/>
                          </a:solidFill>
                        </a:rPr>
                        <a:t>Odds</a:t>
                      </a:r>
                      <a:r>
                        <a:rPr lang="en-US" sz="1200" baseline="0" dirty="0" smtClean="0">
                          <a:solidFill>
                            <a:schemeClr val="bg1"/>
                          </a:solidFill>
                        </a:rPr>
                        <a:t> of Winning</a:t>
                      </a:r>
                      <a:r>
                        <a:rPr lang="en-US" sz="1200" dirty="0" smtClean="0">
                          <a:solidFill>
                            <a:schemeClr val="bg1"/>
                          </a:solidFill>
                        </a:rPr>
                        <a:t> –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Fighter</a:t>
                      </a:r>
                      <a:r>
                        <a:rPr lang="en-US" sz="1200" baseline="0" dirty="0" smtClean="0">
                          <a:solidFill>
                            <a:schemeClr val="bg1"/>
                          </a:solidFill>
                        </a:rPr>
                        <a:t>– B</a:t>
                      </a:r>
                      <a:endParaRPr lang="en-US" sz="1200" dirty="0" smtClean="0">
                        <a:solidFill>
                          <a:schemeClr val="bg1"/>
                        </a:solidFill>
                      </a:endParaRPr>
                    </a:p>
                  </a:txBody>
                  <a:tcPr/>
                </a:tc>
                <a:tc>
                  <a:txBody>
                    <a:bodyPr/>
                    <a:lstStyle/>
                    <a:p>
                      <a:r>
                        <a:rPr lang="en-US" sz="1200" dirty="0" smtClean="0">
                          <a:solidFill>
                            <a:schemeClr val="bg1"/>
                          </a:solidFill>
                        </a:rPr>
                        <a:t>Average Takedowns Landed – B</a:t>
                      </a:r>
                      <a:endParaRPr lang="en-US" sz="1200" dirty="0">
                        <a:solidFill>
                          <a:schemeClr val="bg1"/>
                        </a:solidFill>
                      </a:endParaRPr>
                    </a:p>
                  </a:txBody>
                  <a:tcPr/>
                </a:tc>
                <a:extLst>
                  <a:ext uri="{0D108BD9-81ED-4DB2-BD59-A6C34878D82A}">
                    <a16:rowId xmlns:a16="http://schemas.microsoft.com/office/drawing/2014/main" val="1640929365"/>
                  </a:ext>
                </a:extLst>
              </a:tr>
              <a:tr h="271968">
                <a:tc>
                  <a:txBody>
                    <a:bodyPr/>
                    <a:lstStyle/>
                    <a:p>
                      <a:r>
                        <a:rPr lang="en-US" sz="1200" dirty="0" smtClean="0">
                          <a:solidFill>
                            <a:schemeClr val="bg1"/>
                          </a:solidFill>
                        </a:rPr>
                        <a:t>Knockdowns </a:t>
                      </a:r>
                      <a:r>
                        <a:rPr lang="en-US" sz="1200" baseline="0" dirty="0" smtClean="0">
                          <a:solidFill>
                            <a:schemeClr val="bg1"/>
                          </a:solidFill>
                        </a:rPr>
                        <a:t>– R </a:t>
                      </a:r>
                      <a:endParaRPr lang="en-US" sz="1200" dirty="0">
                        <a:solidFill>
                          <a:schemeClr val="bg1"/>
                        </a:solidFill>
                      </a:endParaRPr>
                    </a:p>
                  </a:txBody>
                  <a:tcPr/>
                </a:tc>
                <a:tc>
                  <a:txBody>
                    <a:bodyPr/>
                    <a:lstStyle/>
                    <a:p>
                      <a:r>
                        <a:rPr lang="en-US" sz="1200" dirty="0" smtClean="0">
                          <a:solidFill>
                            <a:schemeClr val="bg1"/>
                          </a:solidFill>
                        </a:rPr>
                        <a:t>Date</a:t>
                      </a:r>
                      <a:endParaRPr lang="en-US" sz="1200" dirty="0">
                        <a:solidFill>
                          <a:schemeClr val="bg1"/>
                        </a:solidFill>
                      </a:endParaRPr>
                    </a:p>
                  </a:txBody>
                  <a:tcPr/>
                </a:tc>
                <a:tc>
                  <a:txBody>
                    <a:bodyPr/>
                    <a:lstStyle/>
                    <a:p>
                      <a:r>
                        <a:rPr lang="en-US" sz="1200" dirty="0" smtClean="0">
                          <a:solidFill>
                            <a:schemeClr val="bg1"/>
                          </a:solidFill>
                        </a:rPr>
                        <a:t>Average Significant Strikes Landed – R </a:t>
                      </a:r>
                      <a:endParaRPr lang="en-US" sz="1200" dirty="0">
                        <a:solidFill>
                          <a:schemeClr val="bg1"/>
                        </a:solidFill>
                      </a:endParaRPr>
                    </a:p>
                  </a:txBody>
                  <a:tcPr/>
                </a:tc>
                <a:extLst>
                  <a:ext uri="{0D108BD9-81ED-4DB2-BD59-A6C34878D82A}">
                    <a16:rowId xmlns:a16="http://schemas.microsoft.com/office/drawing/2014/main" val="337600543"/>
                  </a:ext>
                </a:extLst>
              </a:tr>
              <a:tr h="2719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Knockdowns</a:t>
                      </a:r>
                      <a:r>
                        <a:rPr lang="en-US" sz="1200" baseline="0" dirty="0" smtClean="0">
                          <a:solidFill>
                            <a:schemeClr val="bg1"/>
                          </a:solidFill>
                        </a:rPr>
                        <a:t>– B </a:t>
                      </a:r>
                      <a:endParaRPr lang="en-US" sz="1200" dirty="0" smtClean="0">
                        <a:solidFill>
                          <a:schemeClr val="bg1"/>
                        </a:solidFill>
                      </a:endParaRPr>
                    </a:p>
                  </a:txBody>
                  <a:tcPr/>
                </a:tc>
                <a:tc>
                  <a:txBody>
                    <a:bodyPr/>
                    <a:lstStyle/>
                    <a:p>
                      <a:r>
                        <a:rPr lang="en-US" sz="1200" dirty="0" smtClean="0">
                          <a:solidFill>
                            <a:schemeClr val="bg1"/>
                          </a:solidFill>
                        </a:rPr>
                        <a:t>Total Strikes </a:t>
                      </a:r>
                      <a:r>
                        <a:rPr lang="en-US" sz="1200" baseline="0" dirty="0" smtClean="0">
                          <a:solidFill>
                            <a:schemeClr val="bg1"/>
                          </a:solidFill>
                        </a:rPr>
                        <a:t>Attempted – R </a:t>
                      </a:r>
                      <a:endParaRPr lang="en-US" sz="1200" dirty="0">
                        <a:solidFill>
                          <a:schemeClr val="bg1"/>
                        </a:solidFill>
                      </a:endParaRPr>
                    </a:p>
                  </a:txBody>
                  <a:tcPr/>
                </a:tc>
                <a:tc>
                  <a:txBody>
                    <a:bodyPr/>
                    <a:lstStyle/>
                    <a:p>
                      <a:r>
                        <a:rPr lang="en-US" sz="1200" dirty="0" smtClean="0">
                          <a:solidFill>
                            <a:schemeClr val="bg1"/>
                          </a:solidFill>
                        </a:rPr>
                        <a:t>Average Significant Strikes Landed – B </a:t>
                      </a:r>
                      <a:endParaRPr lang="en-US" sz="1200" dirty="0">
                        <a:solidFill>
                          <a:schemeClr val="bg1"/>
                        </a:solidFill>
                      </a:endParaRPr>
                    </a:p>
                  </a:txBody>
                  <a:tcPr/>
                </a:tc>
                <a:extLst>
                  <a:ext uri="{0D108BD9-81ED-4DB2-BD59-A6C34878D82A}">
                    <a16:rowId xmlns:a16="http://schemas.microsoft.com/office/drawing/2014/main" val="1722239895"/>
                  </a:ext>
                </a:extLst>
              </a:tr>
              <a:tr h="365987">
                <a:tc>
                  <a:txBody>
                    <a:bodyPr/>
                    <a:lstStyle/>
                    <a:p>
                      <a:r>
                        <a:rPr lang="en-US" sz="1200" dirty="0" smtClean="0">
                          <a:solidFill>
                            <a:schemeClr val="bg1"/>
                          </a:solidFill>
                        </a:rPr>
                        <a:t>Total Strikes </a:t>
                      </a:r>
                      <a:r>
                        <a:rPr lang="en-US" sz="1200" baseline="0" dirty="0" smtClean="0">
                          <a:solidFill>
                            <a:schemeClr val="bg1"/>
                          </a:solidFill>
                        </a:rPr>
                        <a:t>Landed – R </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Total Strikes</a:t>
                      </a:r>
                      <a:r>
                        <a:rPr lang="en-US" sz="1200" baseline="0" dirty="0" smtClean="0">
                          <a:solidFill>
                            <a:schemeClr val="bg1"/>
                          </a:solidFill>
                        </a:rPr>
                        <a:t> Attempted – B </a:t>
                      </a:r>
                      <a:endParaRPr lang="en-US" sz="1200" dirty="0" smtClean="0">
                        <a:solidFill>
                          <a:schemeClr val="bg1"/>
                        </a:solidFill>
                      </a:endParaRPr>
                    </a:p>
                  </a:txBody>
                  <a:tcPr/>
                </a:tc>
                <a:tc>
                  <a:txBody>
                    <a:bodyPr/>
                    <a:lstStyle/>
                    <a:p>
                      <a:r>
                        <a:rPr lang="en-US" sz="1200" dirty="0" smtClean="0">
                          <a:solidFill>
                            <a:schemeClr val="bg1"/>
                          </a:solidFill>
                        </a:rPr>
                        <a:t>Average Takedown Difference</a:t>
                      </a:r>
                      <a:endParaRPr lang="en-US" sz="1200" dirty="0">
                        <a:solidFill>
                          <a:schemeClr val="bg1"/>
                        </a:solidFill>
                      </a:endParaRPr>
                    </a:p>
                  </a:txBody>
                  <a:tcPr/>
                </a:tc>
                <a:extLst>
                  <a:ext uri="{0D108BD9-81ED-4DB2-BD59-A6C34878D82A}">
                    <a16:rowId xmlns:a16="http://schemas.microsoft.com/office/drawing/2014/main" val="2708861928"/>
                  </a:ext>
                </a:extLst>
              </a:tr>
              <a:tr h="4286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Total Strikes</a:t>
                      </a:r>
                      <a:r>
                        <a:rPr lang="en-US" sz="1200" baseline="0" dirty="0" smtClean="0">
                          <a:solidFill>
                            <a:schemeClr val="bg1"/>
                          </a:solidFill>
                        </a:rPr>
                        <a:t> Landed – B </a:t>
                      </a:r>
                      <a:endParaRPr lang="en-US" sz="1200" dirty="0" smtClean="0">
                        <a:solidFill>
                          <a:schemeClr val="bg1"/>
                        </a:solidFill>
                      </a:endParaRPr>
                    </a:p>
                  </a:txBody>
                  <a:tcPr/>
                </a:tc>
                <a:tc>
                  <a:txBody>
                    <a:bodyPr/>
                    <a:lstStyle/>
                    <a:p>
                      <a:r>
                        <a:rPr lang="en-US" sz="1200" dirty="0" smtClean="0">
                          <a:solidFill>
                            <a:schemeClr val="bg1"/>
                          </a:solidFill>
                        </a:rPr>
                        <a:t>Average Significant Strikes Percentage – R </a:t>
                      </a:r>
                      <a:endParaRPr lang="en-US" sz="1200" dirty="0">
                        <a:solidFill>
                          <a:schemeClr val="bg1"/>
                        </a:solidFill>
                      </a:endParaRPr>
                    </a:p>
                  </a:txBody>
                  <a:tcPr/>
                </a:tc>
                <a:tc>
                  <a:txBody>
                    <a:bodyPr/>
                    <a:lstStyle/>
                    <a:p>
                      <a:r>
                        <a:rPr lang="en-US" sz="1200" kern="1200" dirty="0" smtClean="0">
                          <a:solidFill>
                            <a:schemeClr val="bg1"/>
                          </a:solidFill>
                          <a:latin typeface="+mn-lt"/>
                          <a:ea typeface="+mn-ea"/>
                          <a:cs typeface="+mn-cs"/>
                        </a:rPr>
                        <a:t>Location</a:t>
                      </a:r>
                      <a:endParaRPr lang="en-US" sz="1200" kern="1200" dirty="0">
                        <a:solidFill>
                          <a:schemeClr val="bg1"/>
                        </a:solidFill>
                        <a:latin typeface="+mn-lt"/>
                        <a:ea typeface="+mn-ea"/>
                        <a:cs typeface="+mn-cs"/>
                      </a:endParaRPr>
                    </a:p>
                  </a:txBody>
                  <a:tcPr/>
                </a:tc>
                <a:extLst>
                  <a:ext uri="{0D108BD9-81ED-4DB2-BD59-A6C34878D82A}">
                    <a16:rowId xmlns:a16="http://schemas.microsoft.com/office/drawing/2014/main" val="2458276828"/>
                  </a:ext>
                </a:extLst>
              </a:tr>
              <a:tr h="271968">
                <a:tc>
                  <a:txBody>
                    <a:bodyPr/>
                    <a:lstStyle/>
                    <a:p>
                      <a:r>
                        <a:rPr lang="en-US" sz="1200" dirty="0" smtClean="0">
                          <a:solidFill>
                            <a:schemeClr val="bg1"/>
                          </a:solidFill>
                        </a:rPr>
                        <a:t>Significant Strikes </a:t>
                      </a:r>
                      <a:r>
                        <a:rPr lang="en-US" sz="1200" baseline="0" dirty="0" smtClean="0">
                          <a:solidFill>
                            <a:schemeClr val="bg1"/>
                          </a:solidFill>
                        </a:rPr>
                        <a:t>Percentage – R </a:t>
                      </a:r>
                      <a:endParaRPr lang="en-US" sz="1200" dirty="0">
                        <a:solidFill>
                          <a:schemeClr val="bg1"/>
                        </a:solidFill>
                      </a:endParaRPr>
                    </a:p>
                  </a:txBody>
                  <a:tcPr/>
                </a:tc>
                <a:tc>
                  <a:txBody>
                    <a:bodyPr/>
                    <a:lstStyle/>
                    <a:p>
                      <a:r>
                        <a:rPr lang="en-US" sz="1200" dirty="0" smtClean="0">
                          <a:solidFill>
                            <a:schemeClr val="bg1"/>
                          </a:solidFill>
                        </a:rPr>
                        <a:t>Average Significant Strikes Percentage – B </a:t>
                      </a:r>
                      <a:endParaRPr lang="en-US" sz="1200" dirty="0">
                        <a:solidFill>
                          <a:schemeClr val="bg1"/>
                        </a:solidFill>
                      </a:endParaRPr>
                    </a:p>
                  </a:txBody>
                  <a:tcPr/>
                </a:tc>
                <a:tc>
                  <a:txBody>
                    <a:bodyPr/>
                    <a:lstStyle/>
                    <a:p>
                      <a:r>
                        <a:rPr lang="en-US" sz="1200" dirty="0" smtClean="0">
                          <a:solidFill>
                            <a:schemeClr val="bg1"/>
                          </a:solidFill>
                        </a:rPr>
                        <a:t>Age - R</a:t>
                      </a:r>
                      <a:endParaRPr lang="en-US" sz="1200" dirty="0">
                        <a:solidFill>
                          <a:schemeClr val="bg1"/>
                        </a:solidFill>
                      </a:endParaRPr>
                    </a:p>
                  </a:txBody>
                  <a:tcPr/>
                </a:tc>
                <a:extLst>
                  <a:ext uri="{0D108BD9-81ED-4DB2-BD59-A6C34878D82A}">
                    <a16:rowId xmlns:a16="http://schemas.microsoft.com/office/drawing/2014/main" val="1004100003"/>
                  </a:ext>
                </a:extLst>
              </a:tr>
              <a:tr h="369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Significant Strikes </a:t>
                      </a:r>
                      <a:r>
                        <a:rPr lang="en-US" sz="1200" baseline="0" dirty="0" smtClean="0">
                          <a:solidFill>
                            <a:schemeClr val="bg1"/>
                          </a:solidFill>
                        </a:rPr>
                        <a:t>Percentage – B </a:t>
                      </a:r>
                      <a:endParaRPr lang="en-US" sz="1200" dirty="0" smtClean="0">
                        <a:solidFill>
                          <a:schemeClr val="bg1"/>
                        </a:solidFill>
                      </a:endParaRPr>
                    </a:p>
                  </a:txBody>
                  <a:tcPr/>
                </a:tc>
                <a:tc>
                  <a:txBody>
                    <a:bodyPr/>
                    <a:lstStyle/>
                    <a:p>
                      <a:r>
                        <a:rPr lang="en-US" sz="1200" dirty="0" smtClean="0">
                          <a:solidFill>
                            <a:schemeClr val="bg1"/>
                          </a:solidFill>
                        </a:rPr>
                        <a:t>Significant</a:t>
                      </a:r>
                      <a:r>
                        <a:rPr lang="en-US" sz="1200" baseline="0" dirty="0" smtClean="0">
                          <a:solidFill>
                            <a:schemeClr val="bg1"/>
                          </a:solidFill>
                        </a:rPr>
                        <a:t> Strike Difference</a:t>
                      </a:r>
                      <a:endParaRPr lang="en-US" sz="1200" dirty="0">
                        <a:solidFill>
                          <a:schemeClr val="bg1"/>
                        </a:solidFill>
                      </a:endParaRPr>
                    </a:p>
                  </a:txBody>
                  <a:tcPr/>
                </a:tc>
                <a:tc>
                  <a:txBody>
                    <a:bodyPr/>
                    <a:lstStyle/>
                    <a:p>
                      <a:r>
                        <a:rPr lang="en-US" sz="1200" dirty="0" smtClean="0">
                          <a:solidFill>
                            <a:schemeClr val="bg1"/>
                          </a:solidFill>
                        </a:rPr>
                        <a:t>Age – B</a:t>
                      </a:r>
                      <a:endParaRPr lang="en-US" sz="1200" dirty="0">
                        <a:solidFill>
                          <a:schemeClr val="bg1"/>
                        </a:solidFill>
                      </a:endParaRPr>
                    </a:p>
                  </a:txBody>
                  <a:tcPr/>
                </a:tc>
                <a:extLst>
                  <a:ext uri="{0D108BD9-81ED-4DB2-BD59-A6C34878D82A}">
                    <a16:rowId xmlns:a16="http://schemas.microsoft.com/office/drawing/2014/main" val="584308701"/>
                  </a:ext>
                </a:extLst>
              </a:tr>
              <a:tr h="3862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Takedowns Landed – B</a:t>
                      </a:r>
                    </a:p>
                  </a:txBody>
                  <a:tcPr/>
                </a:tc>
                <a:tc>
                  <a:txBody>
                    <a:bodyPr/>
                    <a:lstStyle/>
                    <a:p>
                      <a:r>
                        <a:rPr lang="en-US" sz="1200" dirty="0" smtClean="0">
                          <a:solidFill>
                            <a:schemeClr val="bg1"/>
                          </a:solidFill>
                        </a:rPr>
                        <a:t>Reach Difference</a:t>
                      </a:r>
                      <a:endParaRPr lang="en-US" sz="1200" dirty="0">
                        <a:solidFill>
                          <a:schemeClr val="bg1"/>
                        </a:solidFill>
                      </a:endParaRPr>
                    </a:p>
                  </a:txBody>
                  <a:tcPr/>
                </a:tc>
                <a:tc>
                  <a:txBody>
                    <a:bodyPr/>
                    <a:lstStyle/>
                    <a:p>
                      <a:r>
                        <a:rPr lang="en-US" sz="1200" dirty="0" smtClean="0">
                          <a:solidFill>
                            <a:schemeClr val="bg1"/>
                          </a:solidFill>
                        </a:rPr>
                        <a:t>Total Round Difference</a:t>
                      </a:r>
                      <a:endParaRPr lang="en-US" sz="1200" dirty="0">
                        <a:solidFill>
                          <a:schemeClr val="bg1"/>
                        </a:solidFill>
                      </a:endParaRPr>
                    </a:p>
                  </a:txBody>
                  <a:tcPr/>
                </a:tc>
                <a:extLst>
                  <a:ext uri="{0D108BD9-81ED-4DB2-BD59-A6C34878D82A}">
                    <a16:rowId xmlns:a16="http://schemas.microsoft.com/office/drawing/2014/main" val="2290578965"/>
                  </a:ext>
                </a:extLst>
              </a:tr>
              <a:tr h="6249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Significant Strikes Attempted – 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Significant Strikes Attempted – B</a:t>
                      </a:r>
                    </a:p>
                  </a:txBody>
                  <a:tcPr/>
                </a:tc>
                <a:tc>
                  <a:txBody>
                    <a:bodyPr/>
                    <a:lstStyle/>
                    <a:p>
                      <a:endParaRPr lang="en-US" sz="1200" dirty="0">
                        <a:solidFill>
                          <a:schemeClr val="bg1"/>
                        </a:solidFill>
                      </a:endParaRPr>
                    </a:p>
                  </a:txBody>
                  <a:tcPr/>
                </a:tc>
                <a:extLst>
                  <a:ext uri="{0D108BD9-81ED-4DB2-BD59-A6C34878D82A}">
                    <a16:rowId xmlns:a16="http://schemas.microsoft.com/office/drawing/2014/main" val="3931348261"/>
                  </a:ext>
                </a:extLst>
              </a:tr>
            </a:tbl>
          </a:graphicData>
        </a:graphic>
      </p:graphicFrame>
    </p:spTree>
    <p:extLst>
      <p:ext uri="{BB962C8B-B14F-4D97-AF65-F5344CB8AC3E}">
        <p14:creationId xmlns:p14="http://schemas.microsoft.com/office/powerpoint/2010/main" val="2992388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smtClean="0">
                <a:solidFill>
                  <a:schemeClr val="bg1"/>
                </a:solidFill>
                <a:latin typeface="Sternbach" panose="02000500000000000000" pitchFamily="2" charset="0"/>
              </a:rPr>
              <a:t>Model Review</a:t>
            </a:r>
            <a:endParaRPr lang="en-US" b="1"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62287" y="3219450"/>
            <a:ext cx="6067425" cy="847726"/>
          </a:xfrm>
        </p:spPr>
        <p:txBody>
          <a:bodyPr>
            <a:normAutofit/>
          </a:bodyPr>
          <a:lstStyle/>
          <a:p>
            <a:pPr marL="0" indent="0" algn="ctr">
              <a:buNone/>
            </a:pPr>
            <a:r>
              <a:rPr lang="en-US" dirty="0" err="1" smtClean="0">
                <a:solidFill>
                  <a:schemeClr val="bg1"/>
                </a:solidFill>
              </a:rPr>
              <a:t>Jupyter</a:t>
            </a:r>
            <a:r>
              <a:rPr lang="en-US" dirty="0" smtClean="0">
                <a:solidFill>
                  <a:schemeClr val="bg1"/>
                </a:solidFill>
              </a:rPr>
              <a:t> Notebook</a:t>
            </a:r>
          </a:p>
        </p:txBody>
      </p:sp>
    </p:spTree>
    <p:extLst>
      <p:ext uri="{BB962C8B-B14F-4D97-AF65-F5344CB8AC3E}">
        <p14:creationId xmlns:p14="http://schemas.microsoft.com/office/powerpoint/2010/main" val="649363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Results</a:t>
            </a:r>
            <a:endParaRPr lang="en-US" sz="4800" dirty="0">
              <a:solidFill>
                <a:schemeClr val="bg1"/>
              </a:solidFill>
              <a:latin typeface="Sternbach" panose="02000500000000000000" pitchFamily="2" charset="0"/>
            </a:endParaRPr>
          </a:p>
        </p:txBody>
      </p:sp>
      <p:graphicFrame>
        <p:nvGraphicFramePr>
          <p:cNvPr id="4" name="Table 5">
            <a:extLst>
              <a:ext uri="{FF2B5EF4-FFF2-40B4-BE49-F238E27FC236}">
                <a16:creationId xmlns:a16="http://schemas.microsoft.com/office/drawing/2014/main" id="{8D33B745-DADF-3040-B21E-1364179175B3}"/>
              </a:ext>
            </a:extLst>
          </p:cNvPr>
          <p:cNvGraphicFramePr>
            <a:graphicFrameLocks/>
          </p:cNvGraphicFramePr>
          <p:nvPr>
            <p:extLst>
              <p:ext uri="{D42A27DB-BD31-4B8C-83A1-F6EECF244321}">
                <p14:modId xmlns:p14="http://schemas.microsoft.com/office/powerpoint/2010/main" val="3294340884"/>
              </p:ext>
            </p:extLst>
          </p:nvPr>
        </p:nvGraphicFramePr>
        <p:xfrm>
          <a:off x="742950" y="2278112"/>
          <a:ext cx="10997946" cy="4008120"/>
        </p:xfrm>
        <a:graphic>
          <a:graphicData uri="http://schemas.openxmlformats.org/drawingml/2006/table">
            <a:tbl>
              <a:tblPr firstRow="1" bandRow="1">
                <a:tableStyleId>{D27102A9-8310-4765-A935-A1911B00CA55}</a:tableStyleId>
              </a:tblPr>
              <a:tblGrid>
                <a:gridCol w="2585466">
                  <a:extLst>
                    <a:ext uri="{9D8B030D-6E8A-4147-A177-3AD203B41FA5}">
                      <a16:colId xmlns:a16="http://schemas.microsoft.com/office/drawing/2014/main" val="978186728"/>
                    </a:ext>
                  </a:extLst>
                </a:gridCol>
                <a:gridCol w="2103120">
                  <a:extLst>
                    <a:ext uri="{9D8B030D-6E8A-4147-A177-3AD203B41FA5}">
                      <a16:colId xmlns:a16="http://schemas.microsoft.com/office/drawing/2014/main" val="1650450688"/>
                    </a:ext>
                  </a:extLst>
                </a:gridCol>
                <a:gridCol w="2103120">
                  <a:extLst>
                    <a:ext uri="{9D8B030D-6E8A-4147-A177-3AD203B41FA5}">
                      <a16:colId xmlns:a16="http://schemas.microsoft.com/office/drawing/2014/main" val="321731917"/>
                    </a:ext>
                  </a:extLst>
                </a:gridCol>
                <a:gridCol w="2103120">
                  <a:extLst>
                    <a:ext uri="{9D8B030D-6E8A-4147-A177-3AD203B41FA5}">
                      <a16:colId xmlns:a16="http://schemas.microsoft.com/office/drawing/2014/main" val="3694452088"/>
                    </a:ext>
                  </a:extLst>
                </a:gridCol>
                <a:gridCol w="2103120">
                  <a:extLst>
                    <a:ext uri="{9D8B030D-6E8A-4147-A177-3AD203B41FA5}">
                      <a16:colId xmlns:a16="http://schemas.microsoft.com/office/drawing/2014/main" val="1824075857"/>
                    </a:ext>
                  </a:extLst>
                </a:gridCol>
              </a:tblGrid>
              <a:tr h="370840">
                <a:tc gridSpan="5">
                  <a:txBody>
                    <a:bodyPr/>
                    <a:lstStyle/>
                    <a:p>
                      <a:pPr algn="ctr"/>
                      <a:r>
                        <a:rPr lang="en-US" sz="1600" dirty="0" smtClean="0">
                          <a:solidFill>
                            <a:schemeClr val="bg1"/>
                          </a:solidFill>
                        </a:rPr>
                        <a:t>Feature Set Chosen</a:t>
                      </a:r>
                      <a:endParaRPr lang="en-US" sz="16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bg1"/>
                          </a:solidFill>
                        </a:rPr>
                        <a:t>Models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Accuracy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Precision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Recall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F1 score</a:t>
                      </a:r>
                    </a:p>
                  </a:txBody>
                  <a:tcPr/>
                </a:tc>
                <a:extLst>
                  <a:ext uri="{0D108BD9-81ED-4DB2-BD59-A6C34878D82A}">
                    <a16:rowId xmlns:a16="http://schemas.microsoft.com/office/drawing/2014/main" val="39668929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Support Vector </a:t>
                      </a:r>
                      <a:r>
                        <a:rPr lang="en-US" sz="1600" dirty="0" smtClean="0">
                          <a:solidFill>
                            <a:schemeClr val="bg1"/>
                          </a:solidFill>
                        </a:rPr>
                        <a:t>Machines (Scaled)</a:t>
                      </a:r>
                      <a:endParaRPr lang="en-US" sz="1600" dirty="0">
                        <a:solidFill>
                          <a:schemeClr val="bg1"/>
                        </a:solidFill>
                      </a:endParaRPr>
                    </a:p>
                  </a:txBody>
                  <a:tcPr/>
                </a:tc>
                <a:tc>
                  <a:txBody>
                    <a:bodyPr/>
                    <a:lstStyle/>
                    <a:p>
                      <a:r>
                        <a:rPr lang="en-US" sz="1600" dirty="0" smtClean="0">
                          <a:solidFill>
                            <a:schemeClr val="bg1"/>
                          </a:solidFill>
                        </a:rPr>
                        <a:t>0.76</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0.86</a:t>
                      </a:r>
                      <a:endParaRPr lang="en-US" sz="1600" dirty="0">
                        <a:solidFill>
                          <a:schemeClr val="bg1"/>
                        </a:solidFill>
                      </a:endParaRPr>
                    </a:p>
                    <a:p>
                      <a:r>
                        <a:rPr lang="en-US" sz="1600" dirty="0">
                          <a:solidFill>
                            <a:schemeClr val="bg1"/>
                          </a:solidFill>
                        </a:rPr>
                        <a:t>Red: </a:t>
                      </a:r>
                      <a:r>
                        <a:rPr lang="en-US" sz="1600" dirty="0" smtClean="0">
                          <a:solidFill>
                            <a:schemeClr val="bg1"/>
                          </a:solidFill>
                        </a:rPr>
                        <a:t>0.73</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0.51</a:t>
                      </a:r>
                      <a:endParaRPr lang="en-US" sz="1600" dirty="0">
                        <a:solidFill>
                          <a:schemeClr val="bg1"/>
                        </a:solidFill>
                      </a:endParaRPr>
                    </a:p>
                    <a:p>
                      <a:r>
                        <a:rPr lang="en-US" sz="1600" dirty="0">
                          <a:solidFill>
                            <a:schemeClr val="bg1"/>
                          </a:solidFill>
                        </a:rPr>
                        <a:t>Red: </a:t>
                      </a:r>
                      <a:r>
                        <a:rPr lang="en-US" sz="1600" dirty="0" smtClean="0">
                          <a:solidFill>
                            <a:schemeClr val="bg1"/>
                          </a:solidFill>
                        </a:rPr>
                        <a:t>0.94</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0.64 </a:t>
                      </a:r>
                      <a:endParaRPr lang="en-US" sz="1600" dirty="0">
                        <a:solidFill>
                          <a:schemeClr val="bg1"/>
                        </a:solidFill>
                      </a:endParaRPr>
                    </a:p>
                    <a:p>
                      <a:r>
                        <a:rPr lang="en-US" sz="1600" dirty="0">
                          <a:solidFill>
                            <a:schemeClr val="bg1"/>
                          </a:solidFill>
                        </a:rPr>
                        <a:t>Red: </a:t>
                      </a:r>
                      <a:r>
                        <a:rPr lang="en-US" sz="1600" dirty="0" smtClean="0">
                          <a:solidFill>
                            <a:schemeClr val="bg1"/>
                          </a:solidFill>
                        </a:rPr>
                        <a:t>0.82</a:t>
                      </a:r>
                      <a:endParaRPr lang="en-US" sz="1600" dirty="0">
                        <a:solidFill>
                          <a:schemeClr val="bg1"/>
                        </a:solidFill>
                      </a:endParaRPr>
                    </a:p>
                  </a:txBody>
                  <a:tcPr/>
                </a:tc>
                <a:extLst>
                  <a:ext uri="{0D108BD9-81ED-4DB2-BD59-A6C34878D82A}">
                    <a16:rowId xmlns:a16="http://schemas.microsoft.com/office/drawing/2014/main" val="11942645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Logistic Regression</a:t>
                      </a:r>
                    </a:p>
                  </a:txBody>
                  <a:tcPr/>
                </a:tc>
                <a:tc>
                  <a:txBody>
                    <a:bodyPr/>
                    <a:lstStyle/>
                    <a:p>
                      <a:r>
                        <a:rPr lang="en-US" sz="1600" dirty="0" smtClean="0">
                          <a:solidFill>
                            <a:schemeClr val="bg1"/>
                          </a:solidFill>
                        </a:rPr>
                        <a:t>0.76</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0.80</a:t>
                      </a:r>
                      <a:endParaRPr lang="en-US" sz="1600" dirty="0">
                        <a:solidFill>
                          <a:schemeClr val="bg1"/>
                        </a:solidFill>
                      </a:endParaRPr>
                    </a:p>
                    <a:p>
                      <a:r>
                        <a:rPr lang="en-US" sz="1600" dirty="0">
                          <a:solidFill>
                            <a:schemeClr val="bg1"/>
                          </a:solidFill>
                        </a:rPr>
                        <a:t>Red: </a:t>
                      </a:r>
                      <a:r>
                        <a:rPr lang="en-US" sz="1600" dirty="0" smtClean="0">
                          <a:solidFill>
                            <a:schemeClr val="bg1"/>
                          </a:solidFill>
                        </a:rPr>
                        <a:t>0.75</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0.56</a:t>
                      </a:r>
                      <a:endParaRPr lang="en-US" sz="1600" dirty="0">
                        <a:solidFill>
                          <a:schemeClr val="bg1"/>
                        </a:solidFill>
                      </a:endParaRPr>
                    </a:p>
                    <a:p>
                      <a:r>
                        <a:rPr lang="en-US" sz="1600" dirty="0">
                          <a:solidFill>
                            <a:schemeClr val="bg1"/>
                          </a:solidFill>
                        </a:rPr>
                        <a:t>Red: </a:t>
                      </a:r>
                      <a:r>
                        <a:rPr lang="en-US" sz="1600" dirty="0" smtClean="0">
                          <a:solidFill>
                            <a:schemeClr val="bg1"/>
                          </a:solidFill>
                        </a:rPr>
                        <a:t>0.90</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0.66</a:t>
                      </a:r>
                      <a:endParaRPr lang="en-US" sz="1600" dirty="0">
                        <a:solidFill>
                          <a:schemeClr val="bg1"/>
                        </a:solidFill>
                      </a:endParaRPr>
                    </a:p>
                    <a:p>
                      <a:r>
                        <a:rPr lang="en-US" sz="1600" dirty="0">
                          <a:solidFill>
                            <a:schemeClr val="bg1"/>
                          </a:solidFill>
                        </a:rPr>
                        <a:t>Red: 0.82</a:t>
                      </a:r>
                    </a:p>
                  </a:txBody>
                  <a:tcPr/>
                </a:tc>
                <a:extLst>
                  <a:ext uri="{0D108BD9-81ED-4DB2-BD59-A6C34878D82A}">
                    <a16:rowId xmlns:a16="http://schemas.microsoft.com/office/drawing/2014/main" val="24737068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Random Forests</a:t>
                      </a:r>
                    </a:p>
                  </a:txBody>
                  <a:tcPr/>
                </a:tc>
                <a:tc>
                  <a:txBody>
                    <a:bodyPr/>
                    <a:lstStyle/>
                    <a:p>
                      <a:r>
                        <a:rPr lang="en-US" sz="1600" dirty="0" smtClean="0">
                          <a:solidFill>
                            <a:schemeClr val="bg1"/>
                          </a:solidFill>
                        </a:rPr>
                        <a:t>0.76</a:t>
                      </a:r>
                      <a:endParaRPr lang="en-US" sz="1600" dirty="0">
                        <a:solidFill>
                          <a:schemeClr val="bg1"/>
                        </a:solidFill>
                      </a:endParaRPr>
                    </a:p>
                  </a:txBody>
                  <a:tcPr/>
                </a:tc>
                <a:tc>
                  <a:txBody>
                    <a:bodyPr/>
                    <a:lstStyle/>
                    <a:p>
                      <a:r>
                        <a:rPr lang="en-US" sz="1600" dirty="0">
                          <a:solidFill>
                            <a:schemeClr val="bg1"/>
                          </a:solidFill>
                        </a:rPr>
                        <a:t>Blue: 0.75</a:t>
                      </a:r>
                    </a:p>
                    <a:p>
                      <a:r>
                        <a:rPr lang="en-US" sz="1600" dirty="0">
                          <a:solidFill>
                            <a:schemeClr val="bg1"/>
                          </a:solidFill>
                        </a:rPr>
                        <a:t>Red: </a:t>
                      </a:r>
                      <a:r>
                        <a:rPr lang="en-US" sz="1600" dirty="0" smtClean="0">
                          <a:solidFill>
                            <a:schemeClr val="bg1"/>
                          </a:solidFill>
                        </a:rPr>
                        <a:t>0.76</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0.62</a:t>
                      </a:r>
                      <a:endParaRPr lang="en-US" sz="1600" dirty="0">
                        <a:solidFill>
                          <a:schemeClr val="bg1"/>
                        </a:solidFill>
                      </a:endParaRPr>
                    </a:p>
                    <a:p>
                      <a:r>
                        <a:rPr lang="en-US" sz="1600" dirty="0">
                          <a:solidFill>
                            <a:schemeClr val="bg1"/>
                          </a:solidFill>
                        </a:rPr>
                        <a:t>Red: </a:t>
                      </a:r>
                      <a:r>
                        <a:rPr lang="en-US" sz="1600" dirty="0" smtClean="0">
                          <a:solidFill>
                            <a:schemeClr val="bg1"/>
                          </a:solidFill>
                        </a:rPr>
                        <a:t>0.85</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0.68</a:t>
                      </a:r>
                      <a:endParaRPr lang="en-US" sz="1600" dirty="0">
                        <a:solidFill>
                          <a:schemeClr val="bg1"/>
                        </a:solidFill>
                      </a:endParaRPr>
                    </a:p>
                    <a:p>
                      <a:r>
                        <a:rPr lang="en-US" sz="1600" dirty="0">
                          <a:solidFill>
                            <a:schemeClr val="bg1"/>
                          </a:solidFill>
                        </a:rPr>
                        <a:t>Red: </a:t>
                      </a:r>
                      <a:r>
                        <a:rPr lang="en-US" sz="1600" dirty="0" smtClean="0">
                          <a:solidFill>
                            <a:schemeClr val="bg1"/>
                          </a:solidFill>
                        </a:rPr>
                        <a:t>0.80</a:t>
                      </a:r>
                      <a:endParaRPr lang="en-US" sz="1600" dirty="0">
                        <a:solidFill>
                          <a:schemeClr val="bg1"/>
                        </a:solidFill>
                      </a:endParaRPr>
                    </a:p>
                  </a:txBody>
                  <a:tcPr/>
                </a:tc>
                <a:extLst>
                  <a:ext uri="{0D108BD9-81ED-4DB2-BD59-A6C34878D82A}">
                    <a16:rowId xmlns:a16="http://schemas.microsoft.com/office/drawing/2014/main" val="2983824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Deep Learning (</a:t>
                      </a:r>
                      <a:r>
                        <a:rPr lang="en-US" sz="1600" dirty="0" err="1" smtClean="0">
                          <a:solidFill>
                            <a:schemeClr val="bg1"/>
                          </a:solidFill>
                        </a:rPr>
                        <a:t>Tensorflow</a:t>
                      </a:r>
                      <a:r>
                        <a:rPr lang="en-US" sz="1600" dirty="0" smtClean="0">
                          <a:solidFill>
                            <a:schemeClr val="bg1"/>
                          </a:solidFill>
                        </a:rPr>
                        <a:t>)</a:t>
                      </a:r>
                      <a:endParaRPr lang="en-US" sz="1600" dirty="0">
                        <a:solidFill>
                          <a:schemeClr val="bg1"/>
                        </a:solidFill>
                      </a:endParaRPr>
                    </a:p>
                  </a:txBody>
                  <a:tcPr/>
                </a:tc>
                <a:tc>
                  <a:txBody>
                    <a:bodyPr/>
                    <a:lstStyle/>
                    <a:p>
                      <a:r>
                        <a:rPr lang="en-US" sz="1600" dirty="0">
                          <a:solidFill>
                            <a:schemeClr val="bg1"/>
                          </a:solidFill>
                        </a:rPr>
                        <a:t>0.76</a:t>
                      </a:r>
                    </a:p>
                  </a:txBody>
                  <a:tcPr/>
                </a:tc>
                <a:tc>
                  <a:txBody>
                    <a:bodyPr/>
                    <a:lstStyle/>
                    <a:p>
                      <a:r>
                        <a:rPr lang="en-US" sz="1600" dirty="0" smtClean="0">
                          <a:solidFill>
                            <a:schemeClr val="bg1"/>
                          </a:solidFill>
                        </a:rPr>
                        <a:t>NA</a:t>
                      </a:r>
                      <a:endParaRPr lang="en-US" sz="1600" dirty="0">
                        <a:solidFill>
                          <a:schemeClr val="bg1"/>
                        </a:solidFill>
                      </a:endParaRPr>
                    </a:p>
                  </a:txBody>
                  <a:tcPr/>
                </a:tc>
                <a:tc>
                  <a:txBody>
                    <a:bodyPr/>
                    <a:lstStyle/>
                    <a:p>
                      <a:r>
                        <a:rPr lang="en-US" sz="1600" dirty="0" smtClean="0">
                          <a:solidFill>
                            <a:schemeClr val="bg1"/>
                          </a:solidFill>
                        </a:rPr>
                        <a:t>NA</a:t>
                      </a:r>
                      <a:endParaRPr lang="en-US" sz="1600" dirty="0">
                        <a:solidFill>
                          <a:schemeClr val="bg1"/>
                        </a:solidFill>
                      </a:endParaRPr>
                    </a:p>
                  </a:txBody>
                  <a:tcPr/>
                </a:tc>
                <a:tc>
                  <a:txBody>
                    <a:bodyPr/>
                    <a:lstStyle/>
                    <a:p>
                      <a:r>
                        <a:rPr lang="en-US" sz="1600" dirty="0" smtClean="0">
                          <a:solidFill>
                            <a:schemeClr val="bg1"/>
                          </a:solidFill>
                        </a:rPr>
                        <a:t>NA</a:t>
                      </a:r>
                      <a:endParaRPr lang="en-US" sz="1600" dirty="0">
                        <a:solidFill>
                          <a:schemeClr val="bg1"/>
                        </a:solidFill>
                      </a:endParaRPr>
                    </a:p>
                  </a:txBody>
                  <a:tcPr/>
                </a:tc>
                <a:extLst>
                  <a:ext uri="{0D108BD9-81ED-4DB2-BD59-A6C34878D82A}">
                    <a16:rowId xmlns:a16="http://schemas.microsoft.com/office/drawing/2014/main" val="16051195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K-Nearest </a:t>
                      </a:r>
                      <a:r>
                        <a:rPr lang="en-US" sz="1600" dirty="0" smtClean="0">
                          <a:solidFill>
                            <a:schemeClr val="bg1"/>
                          </a:solidFill>
                        </a:rPr>
                        <a:t>Neighbors (Scaled)</a:t>
                      </a:r>
                      <a:endParaRPr lang="en-US" sz="1600" dirty="0">
                        <a:solidFill>
                          <a:schemeClr val="bg1"/>
                        </a:solidFill>
                      </a:endParaRPr>
                    </a:p>
                  </a:txBody>
                  <a:tcPr/>
                </a:tc>
                <a:tc>
                  <a:txBody>
                    <a:bodyPr/>
                    <a:lstStyle/>
                    <a:p>
                      <a:r>
                        <a:rPr lang="en-US" sz="1600" dirty="0" smtClean="0">
                          <a:solidFill>
                            <a:schemeClr val="bg1"/>
                          </a:solidFill>
                        </a:rPr>
                        <a:t>0.71</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0.69</a:t>
                      </a:r>
                      <a:endParaRPr lang="en-US" sz="1600" dirty="0">
                        <a:solidFill>
                          <a:schemeClr val="bg1"/>
                        </a:solidFill>
                      </a:endParaRPr>
                    </a:p>
                    <a:p>
                      <a:r>
                        <a:rPr lang="en-US" sz="1600" dirty="0">
                          <a:solidFill>
                            <a:schemeClr val="bg1"/>
                          </a:solidFill>
                        </a:rPr>
                        <a:t>Red: </a:t>
                      </a:r>
                      <a:r>
                        <a:rPr lang="en-US" sz="1600" dirty="0" smtClean="0">
                          <a:solidFill>
                            <a:schemeClr val="bg1"/>
                          </a:solidFill>
                        </a:rPr>
                        <a:t>0.73</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0.56</a:t>
                      </a:r>
                      <a:endParaRPr lang="en-US" sz="1600" dirty="0">
                        <a:solidFill>
                          <a:schemeClr val="bg1"/>
                        </a:solidFill>
                      </a:endParaRPr>
                    </a:p>
                    <a:p>
                      <a:r>
                        <a:rPr lang="en-US" sz="1600" dirty="0">
                          <a:solidFill>
                            <a:schemeClr val="bg1"/>
                          </a:solidFill>
                        </a:rPr>
                        <a:t>Red: </a:t>
                      </a:r>
                      <a:r>
                        <a:rPr lang="en-US" sz="1600" dirty="0" smtClean="0">
                          <a:solidFill>
                            <a:schemeClr val="bg1"/>
                          </a:solidFill>
                        </a:rPr>
                        <a:t>0.83</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0.62</a:t>
                      </a:r>
                      <a:endParaRPr lang="en-US" sz="1600" dirty="0">
                        <a:solidFill>
                          <a:schemeClr val="bg1"/>
                        </a:solidFill>
                      </a:endParaRPr>
                    </a:p>
                    <a:p>
                      <a:r>
                        <a:rPr lang="en-US" sz="1600" dirty="0">
                          <a:solidFill>
                            <a:schemeClr val="bg1"/>
                          </a:solidFill>
                        </a:rPr>
                        <a:t>Red: </a:t>
                      </a:r>
                      <a:r>
                        <a:rPr lang="en-US" sz="1600" dirty="0" smtClean="0">
                          <a:solidFill>
                            <a:schemeClr val="bg1"/>
                          </a:solidFill>
                        </a:rPr>
                        <a:t>0.77</a:t>
                      </a:r>
                      <a:endParaRPr lang="en-US" sz="1600" dirty="0">
                        <a:solidFill>
                          <a:schemeClr val="bg1"/>
                        </a:solidFill>
                      </a:endParaRPr>
                    </a:p>
                  </a:txBody>
                  <a:tcPr/>
                </a:tc>
                <a:extLst>
                  <a:ext uri="{0D108BD9-81ED-4DB2-BD59-A6C34878D82A}">
                    <a16:rowId xmlns:a16="http://schemas.microsoft.com/office/drawing/2014/main" val="30747694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Neural </a:t>
                      </a:r>
                      <a:r>
                        <a:rPr lang="en-US" sz="1600" dirty="0" smtClean="0">
                          <a:solidFill>
                            <a:schemeClr val="bg1"/>
                          </a:solidFill>
                        </a:rPr>
                        <a:t>Networks MLP </a:t>
                      </a:r>
                      <a:r>
                        <a:rPr lang="en-US" sz="1600" dirty="0" smtClean="0">
                          <a:solidFill>
                            <a:schemeClr val="bg1"/>
                          </a:solidFill>
                        </a:rPr>
                        <a:t>(Scaled)</a:t>
                      </a:r>
                      <a:endParaRPr lang="en-US" sz="1600" dirty="0">
                        <a:solidFill>
                          <a:schemeClr val="bg1"/>
                        </a:solidFill>
                      </a:endParaRPr>
                    </a:p>
                  </a:txBody>
                  <a:tcPr/>
                </a:tc>
                <a:tc>
                  <a:txBody>
                    <a:bodyPr/>
                    <a:lstStyle/>
                    <a:p>
                      <a:r>
                        <a:rPr lang="en-US" sz="1600" dirty="0" smtClean="0">
                          <a:solidFill>
                            <a:schemeClr val="bg1"/>
                          </a:solidFill>
                        </a:rPr>
                        <a:t>0.71</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0.65</a:t>
                      </a:r>
                      <a:endParaRPr lang="en-US" sz="1600" dirty="0">
                        <a:solidFill>
                          <a:schemeClr val="bg1"/>
                        </a:solidFill>
                      </a:endParaRPr>
                    </a:p>
                    <a:p>
                      <a:r>
                        <a:rPr lang="en-US" sz="1600" dirty="0">
                          <a:solidFill>
                            <a:schemeClr val="bg1"/>
                          </a:solidFill>
                        </a:rPr>
                        <a:t>Red: </a:t>
                      </a:r>
                      <a:r>
                        <a:rPr lang="en-US" sz="1600" dirty="0" smtClean="0">
                          <a:solidFill>
                            <a:schemeClr val="bg1"/>
                          </a:solidFill>
                        </a:rPr>
                        <a:t>0.75</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0.64</a:t>
                      </a:r>
                      <a:endParaRPr lang="en-US" sz="1600" dirty="0">
                        <a:solidFill>
                          <a:schemeClr val="bg1"/>
                        </a:solidFill>
                      </a:endParaRPr>
                    </a:p>
                    <a:p>
                      <a:r>
                        <a:rPr lang="en-US" sz="1600" dirty="0">
                          <a:solidFill>
                            <a:schemeClr val="bg1"/>
                          </a:solidFill>
                        </a:rPr>
                        <a:t>Red: </a:t>
                      </a:r>
                      <a:r>
                        <a:rPr lang="en-US" sz="1600" dirty="0" smtClean="0">
                          <a:solidFill>
                            <a:schemeClr val="bg1"/>
                          </a:solidFill>
                        </a:rPr>
                        <a:t>0.76</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0.65</a:t>
                      </a:r>
                      <a:endParaRPr lang="en-US" sz="1600" dirty="0">
                        <a:solidFill>
                          <a:schemeClr val="bg1"/>
                        </a:solidFill>
                      </a:endParaRPr>
                    </a:p>
                    <a:p>
                      <a:r>
                        <a:rPr lang="en-US" sz="1600" dirty="0">
                          <a:solidFill>
                            <a:schemeClr val="bg1"/>
                          </a:solidFill>
                        </a:rPr>
                        <a:t>Red: </a:t>
                      </a:r>
                      <a:r>
                        <a:rPr lang="en-US" sz="1600" dirty="0" smtClean="0">
                          <a:solidFill>
                            <a:schemeClr val="bg1"/>
                          </a:solidFill>
                        </a:rPr>
                        <a:t>0.76</a:t>
                      </a:r>
                      <a:endParaRPr lang="en-US" sz="1600" dirty="0">
                        <a:solidFill>
                          <a:schemeClr val="bg1"/>
                        </a:solidFill>
                      </a:endParaRPr>
                    </a:p>
                  </a:txBody>
                  <a:tcPr/>
                </a:tc>
                <a:extLst>
                  <a:ext uri="{0D108BD9-81ED-4DB2-BD59-A6C34878D82A}">
                    <a16:rowId xmlns:a16="http://schemas.microsoft.com/office/drawing/2014/main" val="1365646877"/>
                  </a:ext>
                </a:extLst>
              </a:tr>
            </a:tbl>
          </a:graphicData>
        </a:graphic>
      </p:graphicFrame>
    </p:spTree>
    <p:extLst>
      <p:ext uri="{BB962C8B-B14F-4D97-AF65-F5344CB8AC3E}">
        <p14:creationId xmlns:p14="http://schemas.microsoft.com/office/powerpoint/2010/main" val="4042440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Results</a:t>
            </a:r>
            <a:endParaRPr lang="en-US" sz="4800" dirty="0">
              <a:solidFill>
                <a:schemeClr val="bg1"/>
              </a:solidFill>
              <a:latin typeface="Sternbach" panose="02000500000000000000" pitchFamily="2" charset="0"/>
            </a:endParaRPr>
          </a:p>
        </p:txBody>
      </p:sp>
      <p:graphicFrame>
        <p:nvGraphicFramePr>
          <p:cNvPr id="4" name="Table 5">
            <a:extLst>
              <a:ext uri="{FF2B5EF4-FFF2-40B4-BE49-F238E27FC236}">
                <a16:creationId xmlns:a16="http://schemas.microsoft.com/office/drawing/2014/main" id="{8D33B745-DADF-3040-B21E-1364179175B3}"/>
              </a:ext>
            </a:extLst>
          </p:cNvPr>
          <p:cNvGraphicFramePr>
            <a:graphicFrameLocks/>
          </p:cNvGraphicFramePr>
          <p:nvPr>
            <p:extLst>
              <p:ext uri="{D42A27DB-BD31-4B8C-83A1-F6EECF244321}">
                <p14:modId xmlns:p14="http://schemas.microsoft.com/office/powerpoint/2010/main" val="396899486"/>
              </p:ext>
            </p:extLst>
          </p:nvPr>
        </p:nvGraphicFramePr>
        <p:xfrm>
          <a:off x="742950" y="2278112"/>
          <a:ext cx="10997946" cy="4008120"/>
        </p:xfrm>
        <a:graphic>
          <a:graphicData uri="http://schemas.openxmlformats.org/drawingml/2006/table">
            <a:tbl>
              <a:tblPr firstRow="1" bandRow="1">
                <a:tableStyleId>{D27102A9-8310-4765-A935-A1911B00CA55}</a:tableStyleId>
              </a:tblPr>
              <a:tblGrid>
                <a:gridCol w="2585466">
                  <a:extLst>
                    <a:ext uri="{9D8B030D-6E8A-4147-A177-3AD203B41FA5}">
                      <a16:colId xmlns:a16="http://schemas.microsoft.com/office/drawing/2014/main" val="978186728"/>
                    </a:ext>
                  </a:extLst>
                </a:gridCol>
                <a:gridCol w="2103120">
                  <a:extLst>
                    <a:ext uri="{9D8B030D-6E8A-4147-A177-3AD203B41FA5}">
                      <a16:colId xmlns:a16="http://schemas.microsoft.com/office/drawing/2014/main" val="1650450688"/>
                    </a:ext>
                  </a:extLst>
                </a:gridCol>
                <a:gridCol w="2103120">
                  <a:extLst>
                    <a:ext uri="{9D8B030D-6E8A-4147-A177-3AD203B41FA5}">
                      <a16:colId xmlns:a16="http://schemas.microsoft.com/office/drawing/2014/main" val="321731917"/>
                    </a:ext>
                  </a:extLst>
                </a:gridCol>
                <a:gridCol w="2103120">
                  <a:extLst>
                    <a:ext uri="{9D8B030D-6E8A-4147-A177-3AD203B41FA5}">
                      <a16:colId xmlns:a16="http://schemas.microsoft.com/office/drawing/2014/main" val="3694452088"/>
                    </a:ext>
                  </a:extLst>
                </a:gridCol>
                <a:gridCol w="2103120">
                  <a:extLst>
                    <a:ext uri="{9D8B030D-6E8A-4147-A177-3AD203B41FA5}">
                      <a16:colId xmlns:a16="http://schemas.microsoft.com/office/drawing/2014/main" val="1824075857"/>
                    </a:ext>
                  </a:extLst>
                </a:gridCol>
              </a:tblGrid>
              <a:tr h="370840">
                <a:tc gridSpan="5">
                  <a:txBody>
                    <a:bodyPr/>
                    <a:lstStyle/>
                    <a:p>
                      <a:pPr algn="ctr"/>
                      <a:r>
                        <a:rPr lang="en-US" sz="1600" dirty="0" smtClean="0">
                          <a:solidFill>
                            <a:schemeClr val="bg1"/>
                          </a:solidFill>
                        </a:rPr>
                        <a:t>Feature Set Random Forest</a:t>
                      </a:r>
                      <a:endParaRPr lang="en-US" sz="16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bg1"/>
                          </a:solidFill>
                        </a:rPr>
                        <a:t>Models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Accuracy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Precision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Recall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F1 score</a:t>
                      </a:r>
                    </a:p>
                  </a:txBody>
                  <a:tcPr/>
                </a:tc>
                <a:extLst>
                  <a:ext uri="{0D108BD9-81ED-4DB2-BD59-A6C34878D82A}">
                    <a16:rowId xmlns:a16="http://schemas.microsoft.com/office/drawing/2014/main" val="39668929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Support Vector </a:t>
                      </a:r>
                      <a:r>
                        <a:rPr lang="en-US" sz="1600" dirty="0" smtClean="0">
                          <a:solidFill>
                            <a:schemeClr val="bg1"/>
                          </a:solidFill>
                        </a:rPr>
                        <a:t>Machines (Scaled)</a:t>
                      </a:r>
                      <a:endParaRPr lang="en-US" sz="1600" dirty="0">
                        <a:solidFill>
                          <a:schemeClr val="bg1"/>
                        </a:solidFill>
                      </a:endParaRPr>
                    </a:p>
                  </a:txBody>
                  <a:tcPr/>
                </a:tc>
                <a:tc>
                  <a:txBody>
                    <a:bodyPr/>
                    <a:lstStyle/>
                    <a:p>
                      <a:r>
                        <a:rPr lang="en-US" sz="1600" dirty="0">
                          <a:solidFill>
                            <a:schemeClr val="bg1"/>
                          </a:solidFill>
                        </a:rPr>
                        <a:t>0.78</a:t>
                      </a:r>
                    </a:p>
                  </a:txBody>
                  <a:tcPr/>
                </a:tc>
                <a:tc>
                  <a:txBody>
                    <a:bodyPr/>
                    <a:lstStyle/>
                    <a:p>
                      <a:r>
                        <a:rPr lang="en-US" sz="1600" dirty="0">
                          <a:solidFill>
                            <a:schemeClr val="bg1"/>
                          </a:solidFill>
                        </a:rPr>
                        <a:t>Blue: 0.81</a:t>
                      </a:r>
                    </a:p>
                    <a:p>
                      <a:r>
                        <a:rPr lang="en-US" sz="1600" dirty="0">
                          <a:solidFill>
                            <a:schemeClr val="bg1"/>
                          </a:solidFill>
                        </a:rPr>
                        <a:t>Red: 0.77</a:t>
                      </a:r>
                    </a:p>
                  </a:txBody>
                  <a:tcPr/>
                </a:tc>
                <a:tc>
                  <a:txBody>
                    <a:bodyPr/>
                    <a:lstStyle/>
                    <a:p>
                      <a:r>
                        <a:rPr lang="en-US" sz="1600" dirty="0">
                          <a:solidFill>
                            <a:schemeClr val="bg1"/>
                          </a:solidFill>
                        </a:rPr>
                        <a:t>Blue: 0.61</a:t>
                      </a:r>
                    </a:p>
                    <a:p>
                      <a:r>
                        <a:rPr lang="en-US" sz="1600" dirty="0">
                          <a:solidFill>
                            <a:schemeClr val="bg1"/>
                          </a:solidFill>
                        </a:rPr>
                        <a:t>Red: 0.90</a:t>
                      </a:r>
                    </a:p>
                  </a:txBody>
                  <a:tcPr/>
                </a:tc>
                <a:tc>
                  <a:txBody>
                    <a:bodyPr/>
                    <a:lstStyle/>
                    <a:p>
                      <a:r>
                        <a:rPr lang="en-US" sz="1600" dirty="0">
                          <a:solidFill>
                            <a:schemeClr val="bg1"/>
                          </a:solidFill>
                        </a:rPr>
                        <a:t>Blue: 0.69 </a:t>
                      </a:r>
                    </a:p>
                    <a:p>
                      <a:r>
                        <a:rPr lang="en-US" sz="1600" dirty="0">
                          <a:solidFill>
                            <a:schemeClr val="bg1"/>
                          </a:solidFill>
                        </a:rPr>
                        <a:t>Red: 0.83</a:t>
                      </a:r>
                    </a:p>
                  </a:txBody>
                  <a:tcPr/>
                </a:tc>
                <a:extLst>
                  <a:ext uri="{0D108BD9-81ED-4DB2-BD59-A6C34878D82A}">
                    <a16:rowId xmlns:a16="http://schemas.microsoft.com/office/drawing/2014/main" val="11942645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Logistic Regression</a:t>
                      </a:r>
                    </a:p>
                  </a:txBody>
                  <a:tcPr/>
                </a:tc>
                <a:tc>
                  <a:txBody>
                    <a:bodyPr/>
                    <a:lstStyle/>
                    <a:p>
                      <a:r>
                        <a:rPr lang="en-US" sz="1600" dirty="0">
                          <a:solidFill>
                            <a:schemeClr val="bg1"/>
                          </a:solidFill>
                        </a:rPr>
                        <a:t>0.77</a:t>
                      </a:r>
                    </a:p>
                  </a:txBody>
                  <a:tcPr/>
                </a:tc>
                <a:tc>
                  <a:txBody>
                    <a:bodyPr/>
                    <a:lstStyle/>
                    <a:p>
                      <a:r>
                        <a:rPr lang="en-US" sz="1600" dirty="0">
                          <a:solidFill>
                            <a:schemeClr val="bg1"/>
                          </a:solidFill>
                        </a:rPr>
                        <a:t>Blue: 0.77</a:t>
                      </a:r>
                    </a:p>
                    <a:p>
                      <a:r>
                        <a:rPr lang="en-US" sz="1600" dirty="0">
                          <a:solidFill>
                            <a:schemeClr val="bg1"/>
                          </a:solidFill>
                        </a:rPr>
                        <a:t>Red: 0.77</a:t>
                      </a:r>
                    </a:p>
                  </a:txBody>
                  <a:tcPr/>
                </a:tc>
                <a:tc>
                  <a:txBody>
                    <a:bodyPr/>
                    <a:lstStyle/>
                    <a:p>
                      <a:r>
                        <a:rPr lang="en-US" sz="1600" dirty="0">
                          <a:solidFill>
                            <a:schemeClr val="bg1"/>
                          </a:solidFill>
                        </a:rPr>
                        <a:t>Blue: 0.64</a:t>
                      </a:r>
                    </a:p>
                    <a:p>
                      <a:r>
                        <a:rPr lang="en-US" sz="1600" dirty="0">
                          <a:solidFill>
                            <a:schemeClr val="bg1"/>
                          </a:solidFill>
                        </a:rPr>
                        <a:t>Red: 0.87</a:t>
                      </a:r>
                    </a:p>
                  </a:txBody>
                  <a:tcPr/>
                </a:tc>
                <a:tc>
                  <a:txBody>
                    <a:bodyPr/>
                    <a:lstStyle/>
                    <a:p>
                      <a:r>
                        <a:rPr lang="en-US" sz="1600" dirty="0">
                          <a:solidFill>
                            <a:schemeClr val="bg1"/>
                          </a:solidFill>
                        </a:rPr>
                        <a:t>Blue: 0.70</a:t>
                      </a:r>
                    </a:p>
                    <a:p>
                      <a:r>
                        <a:rPr lang="en-US" sz="1600" dirty="0">
                          <a:solidFill>
                            <a:schemeClr val="bg1"/>
                          </a:solidFill>
                        </a:rPr>
                        <a:t>Red: 0.82</a:t>
                      </a:r>
                    </a:p>
                  </a:txBody>
                  <a:tcPr/>
                </a:tc>
                <a:extLst>
                  <a:ext uri="{0D108BD9-81ED-4DB2-BD59-A6C34878D82A}">
                    <a16:rowId xmlns:a16="http://schemas.microsoft.com/office/drawing/2014/main" val="24737068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Random Forests</a:t>
                      </a:r>
                    </a:p>
                  </a:txBody>
                  <a:tcPr/>
                </a:tc>
                <a:tc>
                  <a:txBody>
                    <a:bodyPr/>
                    <a:lstStyle/>
                    <a:p>
                      <a:r>
                        <a:rPr lang="en-US" sz="1600" dirty="0">
                          <a:solidFill>
                            <a:schemeClr val="bg1"/>
                          </a:solidFill>
                        </a:rPr>
                        <a:t>0.77</a:t>
                      </a:r>
                    </a:p>
                  </a:txBody>
                  <a:tcPr/>
                </a:tc>
                <a:tc>
                  <a:txBody>
                    <a:bodyPr/>
                    <a:lstStyle/>
                    <a:p>
                      <a:r>
                        <a:rPr lang="en-US" sz="1600" dirty="0">
                          <a:solidFill>
                            <a:schemeClr val="bg1"/>
                          </a:solidFill>
                        </a:rPr>
                        <a:t>Blue: 0.75</a:t>
                      </a:r>
                    </a:p>
                    <a:p>
                      <a:r>
                        <a:rPr lang="en-US" sz="1600" dirty="0">
                          <a:solidFill>
                            <a:schemeClr val="bg1"/>
                          </a:solidFill>
                        </a:rPr>
                        <a:t>Red: 0.78</a:t>
                      </a:r>
                    </a:p>
                  </a:txBody>
                  <a:tcPr/>
                </a:tc>
                <a:tc>
                  <a:txBody>
                    <a:bodyPr/>
                    <a:lstStyle/>
                    <a:p>
                      <a:r>
                        <a:rPr lang="en-US" sz="1600" dirty="0">
                          <a:solidFill>
                            <a:schemeClr val="bg1"/>
                          </a:solidFill>
                        </a:rPr>
                        <a:t>Blue: 0.67</a:t>
                      </a:r>
                    </a:p>
                    <a:p>
                      <a:r>
                        <a:rPr lang="en-US" sz="1600" dirty="0">
                          <a:solidFill>
                            <a:schemeClr val="bg1"/>
                          </a:solidFill>
                        </a:rPr>
                        <a:t>Red: 0.84</a:t>
                      </a:r>
                    </a:p>
                  </a:txBody>
                  <a:tcPr/>
                </a:tc>
                <a:tc>
                  <a:txBody>
                    <a:bodyPr/>
                    <a:lstStyle/>
                    <a:p>
                      <a:r>
                        <a:rPr lang="en-US" sz="1600" dirty="0">
                          <a:solidFill>
                            <a:schemeClr val="bg1"/>
                          </a:solidFill>
                        </a:rPr>
                        <a:t>Blue: 0.70</a:t>
                      </a:r>
                    </a:p>
                    <a:p>
                      <a:r>
                        <a:rPr lang="en-US" sz="1600" dirty="0">
                          <a:solidFill>
                            <a:schemeClr val="bg1"/>
                          </a:solidFill>
                        </a:rPr>
                        <a:t>Red: 0.81</a:t>
                      </a:r>
                    </a:p>
                  </a:txBody>
                  <a:tcPr/>
                </a:tc>
                <a:extLst>
                  <a:ext uri="{0D108BD9-81ED-4DB2-BD59-A6C34878D82A}">
                    <a16:rowId xmlns:a16="http://schemas.microsoft.com/office/drawing/2014/main" val="2983824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Deep </a:t>
                      </a:r>
                      <a:r>
                        <a:rPr lang="en-US" sz="1600" dirty="0" smtClean="0">
                          <a:solidFill>
                            <a:schemeClr val="bg1"/>
                          </a:solidFill>
                        </a:rPr>
                        <a:t>Learning (</a:t>
                      </a:r>
                      <a:r>
                        <a:rPr lang="en-US" sz="1600" dirty="0" err="1" smtClean="0">
                          <a:solidFill>
                            <a:schemeClr val="bg1"/>
                          </a:solidFill>
                        </a:rPr>
                        <a:t>Tensorflow</a:t>
                      </a:r>
                      <a:r>
                        <a:rPr lang="en-US" sz="1600" dirty="0" smtClean="0">
                          <a:solidFill>
                            <a:schemeClr val="bg1"/>
                          </a:solidFill>
                        </a:rPr>
                        <a:t>)</a:t>
                      </a:r>
                      <a:endParaRPr lang="en-US" sz="1600" dirty="0">
                        <a:solidFill>
                          <a:schemeClr val="bg1"/>
                        </a:solidFill>
                      </a:endParaRPr>
                    </a:p>
                  </a:txBody>
                  <a:tcPr/>
                </a:tc>
                <a:tc>
                  <a:txBody>
                    <a:bodyPr/>
                    <a:lstStyle/>
                    <a:p>
                      <a:r>
                        <a:rPr lang="en-US" sz="1600" dirty="0" smtClean="0">
                          <a:solidFill>
                            <a:schemeClr val="bg1"/>
                          </a:solidFill>
                        </a:rPr>
                        <a:t>0.74</a:t>
                      </a:r>
                      <a:endParaRPr lang="en-US" sz="1600" dirty="0">
                        <a:solidFill>
                          <a:schemeClr val="bg1"/>
                        </a:solidFill>
                      </a:endParaRPr>
                    </a:p>
                  </a:txBody>
                  <a:tcPr/>
                </a:tc>
                <a:tc>
                  <a:txBody>
                    <a:bodyPr/>
                    <a:lstStyle/>
                    <a:p>
                      <a:r>
                        <a:rPr lang="en-US" sz="1600" dirty="0" smtClean="0">
                          <a:solidFill>
                            <a:schemeClr val="bg1"/>
                          </a:solidFill>
                        </a:rPr>
                        <a:t>NA</a:t>
                      </a:r>
                      <a:endParaRPr lang="en-US" sz="1600" dirty="0">
                        <a:solidFill>
                          <a:schemeClr val="bg1"/>
                        </a:solidFill>
                      </a:endParaRPr>
                    </a:p>
                  </a:txBody>
                  <a:tcPr/>
                </a:tc>
                <a:tc>
                  <a:txBody>
                    <a:bodyPr/>
                    <a:lstStyle/>
                    <a:p>
                      <a:r>
                        <a:rPr lang="en-US" sz="1600" dirty="0" smtClean="0">
                          <a:solidFill>
                            <a:schemeClr val="bg1"/>
                          </a:solidFill>
                        </a:rPr>
                        <a:t>NA</a:t>
                      </a:r>
                      <a:endParaRPr lang="en-US" sz="1600" dirty="0">
                        <a:solidFill>
                          <a:schemeClr val="bg1"/>
                        </a:solidFill>
                      </a:endParaRPr>
                    </a:p>
                  </a:txBody>
                  <a:tcPr/>
                </a:tc>
                <a:tc>
                  <a:txBody>
                    <a:bodyPr/>
                    <a:lstStyle/>
                    <a:p>
                      <a:r>
                        <a:rPr lang="en-US" sz="1600" dirty="0" smtClean="0">
                          <a:solidFill>
                            <a:schemeClr val="bg1"/>
                          </a:solidFill>
                        </a:rPr>
                        <a:t>NA</a:t>
                      </a:r>
                      <a:endParaRPr lang="en-US" sz="1600" dirty="0">
                        <a:solidFill>
                          <a:schemeClr val="bg1"/>
                        </a:solidFill>
                      </a:endParaRPr>
                    </a:p>
                  </a:txBody>
                  <a:tcPr/>
                </a:tc>
                <a:extLst>
                  <a:ext uri="{0D108BD9-81ED-4DB2-BD59-A6C34878D82A}">
                    <a16:rowId xmlns:a16="http://schemas.microsoft.com/office/drawing/2014/main" val="16051195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K-Nearest </a:t>
                      </a:r>
                      <a:r>
                        <a:rPr lang="en-US" sz="1600" dirty="0" smtClean="0">
                          <a:solidFill>
                            <a:schemeClr val="bg1"/>
                          </a:solidFill>
                        </a:rPr>
                        <a:t>Neighbors (Scaled)</a:t>
                      </a:r>
                      <a:endParaRPr lang="en-US" sz="1600" dirty="0">
                        <a:solidFill>
                          <a:schemeClr val="bg1"/>
                        </a:solidFill>
                      </a:endParaRPr>
                    </a:p>
                  </a:txBody>
                  <a:tcPr/>
                </a:tc>
                <a:tc>
                  <a:txBody>
                    <a:bodyPr/>
                    <a:lstStyle/>
                    <a:p>
                      <a:r>
                        <a:rPr lang="en-US" sz="1600" dirty="0" smtClean="0">
                          <a:solidFill>
                            <a:schemeClr val="bg1"/>
                          </a:solidFill>
                        </a:rPr>
                        <a:t>0.72</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0.69</a:t>
                      </a:r>
                      <a:endParaRPr lang="en-US" sz="1600" dirty="0">
                        <a:solidFill>
                          <a:schemeClr val="bg1"/>
                        </a:solidFill>
                      </a:endParaRPr>
                    </a:p>
                    <a:p>
                      <a:r>
                        <a:rPr lang="en-US" sz="1600" dirty="0">
                          <a:solidFill>
                            <a:schemeClr val="bg1"/>
                          </a:solidFill>
                        </a:rPr>
                        <a:t>Red: </a:t>
                      </a:r>
                      <a:r>
                        <a:rPr lang="en-US" sz="1600" dirty="0" smtClean="0">
                          <a:solidFill>
                            <a:schemeClr val="bg1"/>
                          </a:solidFill>
                        </a:rPr>
                        <a:t>0.74</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0.58</a:t>
                      </a:r>
                      <a:endParaRPr lang="en-US" sz="1600" dirty="0">
                        <a:solidFill>
                          <a:schemeClr val="bg1"/>
                        </a:solidFill>
                      </a:endParaRPr>
                    </a:p>
                    <a:p>
                      <a:r>
                        <a:rPr lang="en-US" sz="1600" dirty="0">
                          <a:solidFill>
                            <a:schemeClr val="bg1"/>
                          </a:solidFill>
                        </a:rPr>
                        <a:t>Red: </a:t>
                      </a:r>
                      <a:r>
                        <a:rPr lang="en-US" sz="1600" dirty="0" smtClean="0">
                          <a:solidFill>
                            <a:schemeClr val="bg1"/>
                          </a:solidFill>
                        </a:rPr>
                        <a:t>0.81</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0.63</a:t>
                      </a:r>
                      <a:endParaRPr lang="en-US" sz="1600" dirty="0">
                        <a:solidFill>
                          <a:schemeClr val="bg1"/>
                        </a:solidFill>
                      </a:endParaRPr>
                    </a:p>
                    <a:p>
                      <a:r>
                        <a:rPr lang="en-US" sz="1600" dirty="0">
                          <a:solidFill>
                            <a:schemeClr val="bg1"/>
                          </a:solidFill>
                        </a:rPr>
                        <a:t>Red: </a:t>
                      </a:r>
                      <a:r>
                        <a:rPr lang="en-US" sz="1600" dirty="0" smtClean="0">
                          <a:solidFill>
                            <a:schemeClr val="bg1"/>
                          </a:solidFill>
                        </a:rPr>
                        <a:t>0.77</a:t>
                      </a:r>
                      <a:endParaRPr lang="en-US" sz="1600" dirty="0">
                        <a:solidFill>
                          <a:schemeClr val="bg1"/>
                        </a:solidFill>
                      </a:endParaRPr>
                    </a:p>
                  </a:txBody>
                  <a:tcPr/>
                </a:tc>
                <a:extLst>
                  <a:ext uri="{0D108BD9-81ED-4DB2-BD59-A6C34878D82A}">
                    <a16:rowId xmlns:a16="http://schemas.microsoft.com/office/drawing/2014/main" val="30747694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Neural </a:t>
                      </a:r>
                      <a:r>
                        <a:rPr lang="en-US" sz="1600" dirty="0" smtClean="0">
                          <a:solidFill>
                            <a:schemeClr val="bg1"/>
                          </a:solidFill>
                        </a:rPr>
                        <a:t>Networks MLP </a:t>
                      </a:r>
                      <a:r>
                        <a:rPr lang="en-US" sz="1600" dirty="0" smtClean="0">
                          <a:solidFill>
                            <a:schemeClr val="bg1"/>
                          </a:solidFill>
                        </a:rPr>
                        <a:t>(Scaled)</a:t>
                      </a:r>
                      <a:endParaRPr lang="en-US" sz="1600" dirty="0">
                        <a:solidFill>
                          <a:schemeClr val="bg1"/>
                        </a:solidFill>
                      </a:endParaRPr>
                    </a:p>
                  </a:txBody>
                  <a:tcPr/>
                </a:tc>
                <a:tc>
                  <a:txBody>
                    <a:bodyPr/>
                    <a:lstStyle/>
                    <a:p>
                      <a:r>
                        <a:rPr lang="en-US" sz="1600" dirty="0" smtClean="0">
                          <a:solidFill>
                            <a:schemeClr val="bg1"/>
                          </a:solidFill>
                        </a:rPr>
                        <a:t>0.72</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0.65</a:t>
                      </a:r>
                      <a:endParaRPr lang="en-US" sz="1600" dirty="0">
                        <a:solidFill>
                          <a:schemeClr val="bg1"/>
                        </a:solidFill>
                      </a:endParaRPr>
                    </a:p>
                    <a:p>
                      <a:r>
                        <a:rPr lang="en-US" sz="1600" dirty="0">
                          <a:solidFill>
                            <a:schemeClr val="bg1"/>
                          </a:solidFill>
                        </a:rPr>
                        <a:t>Red: </a:t>
                      </a:r>
                      <a:r>
                        <a:rPr lang="en-US" sz="1600" dirty="0" smtClean="0">
                          <a:solidFill>
                            <a:schemeClr val="bg1"/>
                          </a:solidFill>
                        </a:rPr>
                        <a:t>0.77</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0.69</a:t>
                      </a:r>
                      <a:endParaRPr lang="en-US" sz="1600" dirty="0">
                        <a:solidFill>
                          <a:schemeClr val="bg1"/>
                        </a:solidFill>
                      </a:endParaRPr>
                    </a:p>
                    <a:p>
                      <a:r>
                        <a:rPr lang="en-US" sz="1600" dirty="0">
                          <a:solidFill>
                            <a:schemeClr val="bg1"/>
                          </a:solidFill>
                        </a:rPr>
                        <a:t>Red: </a:t>
                      </a:r>
                      <a:r>
                        <a:rPr lang="en-US" sz="1600" dirty="0" smtClean="0">
                          <a:solidFill>
                            <a:schemeClr val="bg1"/>
                          </a:solidFill>
                        </a:rPr>
                        <a:t>0.74</a:t>
                      </a:r>
                      <a:endParaRPr lang="en-US" sz="1600" dirty="0">
                        <a:solidFill>
                          <a:schemeClr val="bg1"/>
                        </a:solidFill>
                      </a:endParaRPr>
                    </a:p>
                  </a:txBody>
                  <a:tcPr/>
                </a:tc>
                <a:tc>
                  <a:txBody>
                    <a:bodyPr/>
                    <a:lstStyle/>
                    <a:p>
                      <a:r>
                        <a:rPr lang="en-US" sz="1600" dirty="0">
                          <a:solidFill>
                            <a:schemeClr val="bg1"/>
                          </a:solidFill>
                        </a:rPr>
                        <a:t>Blue: </a:t>
                      </a:r>
                      <a:r>
                        <a:rPr lang="en-US" sz="1600" dirty="0" smtClean="0">
                          <a:solidFill>
                            <a:schemeClr val="bg1"/>
                          </a:solidFill>
                        </a:rPr>
                        <a:t>0.67</a:t>
                      </a:r>
                      <a:endParaRPr lang="en-US" sz="1600" dirty="0">
                        <a:solidFill>
                          <a:schemeClr val="bg1"/>
                        </a:solidFill>
                      </a:endParaRPr>
                    </a:p>
                    <a:p>
                      <a:r>
                        <a:rPr lang="en-US" sz="1600" dirty="0">
                          <a:solidFill>
                            <a:schemeClr val="bg1"/>
                          </a:solidFill>
                        </a:rPr>
                        <a:t>Red: </a:t>
                      </a:r>
                      <a:r>
                        <a:rPr lang="en-US" sz="1600" dirty="0" smtClean="0">
                          <a:solidFill>
                            <a:schemeClr val="bg1"/>
                          </a:solidFill>
                        </a:rPr>
                        <a:t>0.76</a:t>
                      </a:r>
                      <a:endParaRPr lang="en-US" sz="1600" dirty="0">
                        <a:solidFill>
                          <a:schemeClr val="bg1"/>
                        </a:solidFill>
                      </a:endParaRPr>
                    </a:p>
                  </a:txBody>
                  <a:tcPr/>
                </a:tc>
                <a:extLst>
                  <a:ext uri="{0D108BD9-81ED-4DB2-BD59-A6C34878D82A}">
                    <a16:rowId xmlns:a16="http://schemas.microsoft.com/office/drawing/2014/main" val="1365646877"/>
                  </a:ext>
                </a:extLst>
              </a:tr>
            </a:tbl>
          </a:graphicData>
        </a:graphic>
      </p:graphicFrame>
    </p:spTree>
    <p:extLst>
      <p:ext uri="{BB962C8B-B14F-4D97-AF65-F5344CB8AC3E}">
        <p14:creationId xmlns:p14="http://schemas.microsoft.com/office/powerpoint/2010/main" val="1943269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smtClean="0">
                <a:solidFill>
                  <a:schemeClr val="bg1"/>
                </a:solidFill>
                <a:latin typeface="Sternbach" panose="02000500000000000000" pitchFamily="2" charset="0"/>
              </a:rPr>
              <a:t>Winner</a:t>
            </a:r>
            <a:endParaRPr lang="en-US" b="1"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62287" y="3219450"/>
            <a:ext cx="6067425" cy="847726"/>
          </a:xfrm>
        </p:spPr>
        <p:txBody>
          <a:bodyPr>
            <a:normAutofit fontScale="92500" lnSpcReduction="20000"/>
          </a:bodyPr>
          <a:lstStyle/>
          <a:p>
            <a:pPr marL="0" indent="0" algn="ctr">
              <a:buNone/>
            </a:pPr>
            <a:r>
              <a:rPr lang="en-US" dirty="0" smtClean="0">
                <a:solidFill>
                  <a:schemeClr val="bg1"/>
                </a:solidFill>
              </a:rPr>
              <a:t>Random Forest Feature Set</a:t>
            </a:r>
          </a:p>
          <a:p>
            <a:pPr marL="0" indent="0" algn="ctr">
              <a:buNone/>
            </a:pPr>
            <a:r>
              <a:rPr lang="en-US" dirty="0" smtClean="0">
                <a:solidFill>
                  <a:schemeClr val="bg1"/>
                </a:solidFill>
              </a:rPr>
              <a:t>Support Vector Machine</a:t>
            </a:r>
          </a:p>
        </p:txBody>
      </p:sp>
    </p:spTree>
    <p:extLst>
      <p:ext uri="{BB962C8B-B14F-4D97-AF65-F5344CB8AC3E}">
        <p14:creationId xmlns:p14="http://schemas.microsoft.com/office/powerpoint/2010/main" val="3473645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smtClean="0">
                <a:solidFill>
                  <a:schemeClr val="bg1"/>
                </a:solidFill>
                <a:latin typeface="Sternbach" panose="02000500000000000000" pitchFamily="2" charset="0"/>
              </a:rPr>
              <a:t>Questions</a:t>
            </a:r>
            <a:endParaRPr lang="en-US" b="1" dirty="0">
              <a:solidFill>
                <a:schemeClr val="bg1"/>
              </a:solidFill>
              <a:latin typeface="Sternbach" panose="02000500000000000000" pitchFamily="2" charset="0"/>
            </a:endParaRPr>
          </a:p>
        </p:txBody>
      </p:sp>
    </p:spTree>
    <p:extLst>
      <p:ext uri="{BB962C8B-B14F-4D97-AF65-F5344CB8AC3E}">
        <p14:creationId xmlns:p14="http://schemas.microsoft.com/office/powerpoint/2010/main" val="1542992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ctr"/>
            <a:r>
              <a:rPr lang="en-US" sz="4800" dirty="0" smtClean="0">
                <a:solidFill>
                  <a:schemeClr val="bg1"/>
                </a:solidFill>
                <a:latin typeface="Sternbach" panose="02000500000000000000" pitchFamily="2" charset="0"/>
              </a:rPr>
              <a:t>Project Team</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838200" y="2762249"/>
            <a:ext cx="10515600" cy="3414713"/>
          </a:xfrm>
        </p:spPr>
        <p:txBody>
          <a:bodyPr/>
          <a:lstStyle/>
          <a:p>
            <a:pPr marL="0" indent="0" algn="ctr">
              <a:buNone/>
            </a:pPr>
            <a:r>
              <a:rPr lang="en-US" dirty="0">
                <a:solidFill>
                  <a:schemeClr val="bg1"/>
                </a:solidFill>
              </a:rPr>
              <a:t>Christina Hawkins</a:t>
            </a:r>
          </a:p>
          <a:p>
            <a:pPr marL="0" indent="0" algn="ctr">
              <a:buNone/>
            </a:pPr>
            <a:r>
              <a:rPr lang="sv-SE" dirty="0">
                <a:solidFill>
                  <a:schemeClr val="bg1"/>
                </a:solidFill>
              </a:rPr>
              <a:t>Jordan Gilmartin</a:t>
            </a:r>
          </a:p>
          <a:p>
            <a:pPr marL="0" indent="0" algn="ctr">
              <a:buNone/>
            </a:pPr>
            <a:r>
              <a:rPr lang="sv-SE" dirty="0">
                <a:solidFill>
                  <a:schemeClr val="bg1"/>
                </a:solidFill>
              </a:rPr>
              <a:t>Lynell Robinson</a:t>
            </a:r>
          </a:p>
          <a:p>
            <a:pPr marL="0" indent="0" algn="ctr">
              <a:buNone/>
            </a:pPr>
            <a:r>
              <a:rPr lang="sv-SE" dirty="0">
                <a:solidFill>
                  <a:schemeClr val="bg1"/>
                </a:solidFill>
              </a:rPr>
              <a:t>Min Xie</a:t>
            </a:r>
          </a:p>
          <a:p>
            <a:pPr marL="0" indent="0" algn="ctr">
              <a:buNone/>
            </a:pPr>
            <a:r>
              <a:rPr lang="sv-SE" dirty="0">
                <a:solidFill>
                  <a:schemeClr val="bg1"/>
                </a:solidFill>
              </a:rPr>
              <a:t>Nick Mangarella</a:t>
            </a:r>
          </a:p>
          <a:p>
            <a:endParaRPr lang="en-US" dirty="0"/>
          </a:p>
        </p:txBody>
      </p:sp>
    </p:spTree>
    <p:extLst>
      <p:ext uri="{BB962C8B-B14F-4D97-AF65-F5344CB8AC3E}">
        <p14:creationId xmlns:p14="http://schemas.microsoft.com/office/powerpoint/2010/main" val="3887076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ctr"/>
            <a:r>
              <a:rPr lang="en-US" sz="4800" dirty="0" smtClean="0">
                <a:solidFill>
                  <a:schemeClr val="bg1"/>
                </a:solidFill>
                <a:latin typeface="Sternbach" panose="02000500000000000000" pitchFamily="2" charset="0"/>
              </a:rPr>
              <a:t>Introduction</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57525" y="2638424"/>
            <a:ext cx="6067425" cy="3414713"/>
          </a:xfrm>
        </p:spPr>
        <p:txBody>
          <a:bodyPr/>
          <a:lstStyle/>
          <a:p>
            <a:pPr algn="ctr"/>
            <a:r>
              <a:rPr lang="en-US" dirty="0" smtClean="0">
                <a:solidFill>
                  <a:schemeClr val="bg1"/>
                </a:solidFill>
              </a:rPr>
              <a:t>One field of industry that is expanding in predictive accuracy is sports </a:t>
            </a:r>
          </a:p>
          <a:p>
            <a:pPr algn="ctr"/>
            <a:r>
              <a:rPr lang="en-US" dirty="0" smtClean="0">
                <a:solidFill>
                  <a:schemeClr val="bg1"/>
                </a:solidFill>
              </a:rPr>
              <a:t>This is due </a:t>
            </a:r>
            <a:r>
              <a:rPr lang="en-US" dirty="0">
                <a:solidFill>
                  <a:schemeClr val="bg1"/>
                </a:solidFill>
              </a:rPr>
              <a:t>to the large monetary amounts involved in </a:t>
            </a:r>
            <a:r>
              <a:rPr lang="en-US" dirty="0" smtClean="0">
                <a:solidFill>
                  <a:schemeClr val="bg1"/>
                </a:solidFill>
              </a:rPr>
              <a:t>betting</a:t>
            </a:r>
          </a:p>
        </p:txBody>
      </p:sp>
    </p:spTree>
    <p:extLst>
      <p:ext uri="{BB962C8B-B14F-4D97-AF65-F5344CB8AC3E}">
        <p14:creationId xmlns:p14="http://schemas.microsoft.com/office/powerpoint/2010/main" val="521006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r"/>
            <a:r>
              <a:rPr lang="en-US" sz="4800" dirty="0" smtClean="0">
                <a:solidFill>
                  <a:schemeClr val="bg1"/>
                </a:solidFill>
                <a:latin typeface="Sternbach" panose="02000500000000000000" pitchFamily="2" charset="0"/>
              </a:rPr>
              <a:t>Dataset</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5657850" y="2538413"/>
            <a:ext cx="6067425" cy="3733799"/>
          </a:xfrm>
        </p:spPr>
        <p:txBody>
          <a:bodyPr>
            <a:normAutofit lnSpcReduction="10000"/>
          </a:bodyPr>
          <a:lstStyle/>
          <a:p>
            <a:pPr algn="r"/>
            <a:r>
              <a:rPr lang="en-US" dirty="0" smtClean="0">
                <a:solidFill>
                  <a:schemeClr val="bg1"/>
                </a:solidFill>
              </a:rPr>
              <a:t>Mixed Martial Arts (MMA) is growing in popularity, particularly in the area of betting</a:t>
            </a:r>
          </a:p>
          <a:p>
            <a:pPr algn="r"/>
            <a:r>
              <a:rPr lang="en-US" dirty="0" smtClean="0">
                <a:solidFill>
                  <a:schemeClr val="bg1"/>
                </a:solidFill>
              </a:rPr>
              <a:t>We chose the Ultimate Fighting Championship (UFC) as it is the most popular of MMA</a:t>
            </a:r>
          </a:p>
          <a:p>
            <a:pPr algn="r"/>
            <a:r>
              <a:rPr lang="en-US" dirty="0" err="1" smtClean="0">
                <a:solidFill>
                  <a:schemeClr val="bg1"/>
                </a:solidFill>
              </a:rPr>
              <a:t>Kaggle</a:t>
            </a:r>
            <a:endParaRPr lang="en-US" dirty="0" smtClean="0">
              <a:solidFill>
                <a:schemeClr val="bg1"/>
              </a:solidFill>
            </a:endParaRPr>
          </a:p>
          <a:p>
            <a:pPr lvl="1" algn="r"/>
            <a:r>
              <a:rPr lang="en-US" dirty="0">
                <a:solidFill>
                  <a:schemeClr val="bg1"/>
                </a:solidFill>
                <a:hlinkClick r:id="rId4"/>
              </a:rPr>
              <a:t>https://</a:t>
            </a:r>
            <a:r>
              <a:rPr lang="en-US" dirty="0" smtClean="0">
                <a:solidFill>
                  <a:schemeClr val="bg1"/>
                </a:solidFill>
                <a:hlinkClick r:id="rId4"/>
              </a:rPr>
              <a:t>www.kaggle.com/mdabbert/ultimate-ufc-dataset</a:t>
            </a:r>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3207485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ctr"/>
            <a:r>
              <a:rPr lang="en-US" sz="4800" dirty="0" smtClean="0">
                <a:solidFill>
                  <a:schemeClr val="bg1"/>
                </a:solidFill>
                <a:latin typeface="Sternbach" panose="02000500000000000000" pitchFamily="2" charset="0"/>
              </a:rPr>
              <a:t>Goal</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57525" y="2638424"/>
            <a:ext cx="6067425" cy="3414713"/>
          </a:xfrm>
        </p:spPr>
        <p:txBody>
          <a:bodyPr/>
          <a:lstStyle/>
          <a:p>
            <a:pPr marL="0" indent="0" algn="ctr">
              <a:buNone/>
            </a:pPr>
            <a:r>
              <a:rPr lang="en-US" dirty="0" smtClean="0">
                <a:solidFill>
                  <a:schemeClr val="bg1"/>
                </a:solidFill>
              </a:rPr>
              <a:t>Based on a set of features, determine which fighter will win</a:t>
            </a:r>
          </a:p>
          <a:p>
            <a:pPr marL="0" indent="0" algn="ctr">
              <a:buNone/>
            </a:pPr>
            <a:r>
              <a:rPr lang="en-US" dirty="0" smtClean="0">
                <a:solidFill>
                  <a:schemeClr val="bg1"/>
                </a:solidFill>
              </a:rPr>
              <a:t>Red or Blue</a:t>
            </a:r>
          </a:p>
        </p:txBody>
      </p:sp>
    </p:spTree>
    <p:extLst>
      <p:ext uri="{BB962C8B-B14F-4D97-AF65-F5344CB8AC3E}">
        <p14:creationId xmlns:p14="http://schemas.microsoft.com/office/powerpoint/2010/main" val="1033217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r>
              <a:rPr lang="en-US" sz="4800" dirty="0" smtClean="0">
                <a:solidFill>
                  <a:schemeClr val="bg1"/>
                </a:solidFill>
                <a:latin typeface="Sternbach" panose="02000500000000000000" pitchFamily="2" charset="0"/>
              </a:rPr>
              <a:t>Method</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647700" y="2538413"/>
            <a:ext cx="6067425" cy="3733799"/>
          </a:xfrm>
        </p:spPr>
        <p:txBody>
          <a:bodyPr>
            <a:normAutofit/>
          </a:bodyPr>
          <a:lstStyle/>
          <a:p>
            <a:r>
              <a:rPr lang="en-US" dirty="0" smtClean="0">
                <a:solidFill>
                  <a:schemeClr val="bg1"/>
                </a:solidFill>
              </a:rPr>
              <a:t>Based of the historical data </a:t>
            </a:r>
            <a:r>
              <a:rPr lang="en-US" dirty="0">
                <a:solidFill>
                  <a:schemeClr val="bg1"/>
                </a:solidFill>
              </a:rPr>
              <a:t>we </a:t>
            </a:r>
            <a:r>
              <a:rPr lang="en-US" dirty="0" smtClean="0">
                <a:solidFill>
                  <a:schemeClr val="bg1"/>
                </a:solidFill>
              </a:rPr>
              <a:t>determined to Supervised </a:t>
            </a:r>
            <a:r>
              <a:rPr lang="en-US" dirty="0">
                <a:solidFill>
                  <a:schemeClr val="bg1"/>
                </a:solidFill>
              </a:rPr>
              <a:t>Machine </a:t>
            </a:r>
            <a:r>
              <a:rPr lang="en-US" dirty="0" smtClean="0">
                <a:solidFill>
                  <a:schemeClr val="bg1"/>
                </a:solidFill>
              </a:rPr>
              <a:t>Learning Models</a:t>
            </a:r>
          </a:p>
          <a:p>
            <a:r>
              <a:rPr lang="en-US" dirty="0" smtClean="0">
                <a:solidFill>
                  <a:schemeClr val="bg1"/>
                </a:solidFill>
              </a:rPr>
              <a:t>Take two sets of Features</a:t>
            </a:r>
          </a:p>
          <a:p>
            <a:r>
              <a:rPr lang="en-US" dirty="0" smtClean="0">
                <a:solidFill>
                  <a:schemeClr val="bg1"/>
                </a:solidFill>
              </a:rPr>
              <a:t>Run same models on each Feature Set</a:t>
            </a:r>
          </a:p>
          <a:p>
            <a:r>
              <a:rPr lang="en-US" dirty="0" smtClean="0">
                <a:solidFill>
                  <a:schemeClr val="bg1"/>
                </a:solidFill>
              </a:rPr>
              <a:t>Chose the best Feature Set and Model</a:t>
            </a:r>
            <a:endParaRPr lang="en-US" dirty="0">
              <a:solidFill>
                <a:schemeClr val="bg1"/>
              </a:solidFill>
            </a:endParaRPr>
          </a:p>
        </p:txBody>
      </p:sp>
    </p:spTree>
    <p:extLst>
      <p:ext uri="{BB962C8B-B14F-4D97-AF65-F5344CB8AC3E}">
        <p14:creationId xmlns:p14="http://schemas.microsoft.com/office/powerpoint/2010/main" val="1206531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7080FF3-7C31-C747-A238-AA624C651510}"/>
              </a:ext>
            </a:extLst>
          </p:cNvPr>
          <p:cNvSpPr/>
          <p:nvPr/>
        </p:nvSpPr>
        <p:spPr>
          <a:xfrm>
            <a:off x="1535442" y="2474652"/>
            <a:ext cx="2177266" cy="511699"/>
          </a:xfrm>
          <a:prstGeom prst="roundRect">
            <a:avLst/>
          </a:prstGeom>
          <a:solidFill>
            <a:schemeClr val="accent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Collection</a:t>
            </a:r>
          </a:p>
        </p:txBody>
      </p:sp>
      <p:sp>
        <p:nvSpPr>
          <p:cNvPr id="9" name="Rounded Rectangle 8">
            <a:extLst>
              <a:ext uri="{FF2B5EF4-FFF2-40B4-BE49-F238E27FC236}">
                <a16:creationId xmlns:a16="http://schemas.microsoft.com/office/drawing/2014/main" id="{03CB063A-36CC-6C46-8178-1B5EFA8CB342}"/>
              </a:ext>
            </a:extLst>
          </p:cNvPr>
          <p:cNvSpPr/>
          <p:nvPr/>
        </p:nvSpPr>
        <p:spPr>
          <a:xfrm>
            <a:off x="1535442" y="3460646"/>
            <a:ext cx="2177266" cy="511699"/>
          </a:xfrm>
          <a:prstGeom prst="roundRect">
            <a:avLst/>
          </a:prstGeom>
          <a:solidFill>
            <a:schemeClr val="accent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Understanding</a:t>
            </a:r>
          </a:p>
        </p:txBody>
      </p:sp>
      <p:sp>
        <p:nvSpPr>
          <p:cNvPr id="10" name="Rounded Rectangle 9">
            <a:extLst>
              <a:ext uri="{FF2B5EF4-FFF2-40B4-BE49-F238E27FC236}">
                <a16:creationId xmlns:a16="http://schemas.microsoft.com/office/drawing/2014/main" id="{5854C05A-DE86-1E4D-BEE4-253094B1C063}"/>
              </a:ext>
            </a:extLst>
          </p:cNvPr>
          <p:cNvSpPr/>
          <p:nvPr/>
        </p:nvSpPr>
        <p:spPr>
          <a:xfrm>
            <a:off x="1342480" y="4484679"/>
            <a:ext cx="2593051" cy="1843428"/>
          </a:xfrm>
          <a:prstGeom prst="roundRect">
            <a:avLst/>
          </a:prstGeom>
          <a:solidFill>
            <a:schemeClr val="accent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Data cleaning </a:t>
            </a:r>
          </a:p>
          <a:p>
            <a:pPr algn="ctr"/>
            <a:r>
              <a:rPr lang="en-US" sz="1400" b="1" dirty="0">
                <a:solidFill>
                  <a:schemeClr val="tx1"/>
                </a:solidFill>
              </a:rPr>
              <a:t>&amp; Feature Extraction</a:t>
            </a:r>
          </a:p>
          <a:p>
            <a:pPr algn="ctr"/>
            <a:endParaRPr lang="en-US" sz="1200" b="1" dirty="0">
              <a:solidFill>
                <a:schemeClr val="tx1"/>
              </a:solidFill>
            </a:endParaRPr>
          </a:p>
          <a:p>
            <a:pPr marL="182880" indent="-274320">
              <a:buFont typeface="Courier New" panose="02070309020205020404" pitchFamily="49" charset="0"/>
              <a:buChar char="o"/>
            </a:pPr>
            <a:r>
              <a:rPr lang="en-US" sz="1200" dirty="0">
                <a:solidFill>
                  <a:schemeClr val="tx1"/>
                </a:solidFill>
              </a:rPr>
              <a:t>Player related features</a:t>
            </a:r>
          </a:p>
          <a:p>
            <a:pPr lvl="1" indent="-182880">
              <a:buFont typeface="Arial" panose="020B0604020202020204" pitchFamily="34" charset="0"/>
              <a:buChar char="•"/>
            </a:pPr>
            <a:r>
              <a:rPr lang="en-US" sz="1200" dirty="0">
                <a:solidFill>
                  <a:schemeClr val="tx1"/>
                </a:solidFill>
              </a:rPr>
              <a:t>height, weight, reach, age… </a:t>
            </a:r>
          </a:p>
          <a:p>
            <a:pPr lvl="1" indent="-182880">
              <a:buFont typeface="Arial" panose="020B0604020202020204" pitchFamily="34" charset="0"/>
              <a:buChar char="•"/>
            </a:pPr>
            <a:endParaRPr lang="en-US" sz="1050" dirty="0">
              <a:solidFill>
                <a:schemeClr val="tx1"/>
              </a:solidFill>
            </a:endParaRPr>
          </a:p>
          <a:p>
            <a:pPr marL="182880" indent="-274320">
              <a:buFont typeface="Courier New" panose="02070309020205020404" pitchFamily="49" charset="0"/>
              <a:buChar char="o"/>
            </a:pPr>
            <a:r>
              <a:rPr lang="en-US" sz="1200" dirty="0">
                <a:solidFill>
                  <a:schemeClr val="tx1"/>
                </a:solidFill>
              </a:rPr>
              <a:t>External features</a:t>
            </a:r>
          </a:p>
          <a:p>
            <a:pPr lvl="1" indent="-182880">
              <a:buFont typeface="Arial" panose="020B0604020202020204" pitchFamily="34" charset="0"/>
              <a:buChar char="•"/>
            </a:pPr>
            <a:r>
              <a:rPr lang="en-US" sz="1200" dirty="0">
                <a:solidFill>
                  <a:schemeClr val="tx1"/>
                </a:solidFill>
              </a:rPr>
              <a:t>date, location…</a:t>
            </a:r>
          </a:p>
        </p:txBody>
      </p:sp>
      <p:sp>
        <p:nvSpPr>
          <p:cNvPr id="11" name="Can 10">
            <a:extLst>
              <a:ext uri="{FF2B5EF4-FFF2-40B4-BE49-F238E27FC236}">
                <a16:creationId xmlns:a16="http://schemas.microsoft.com/office/drawing/2014/main" id="{AF4AD2FC-FFC4-9B44-AC3A-F05B1F1B4F20}"/>
              </a:ext>
            </a:extLst>
          </p:cNvPr>
          <p:cNvSpPr/>
          <p:nvPr/>
        </p:nvSpPr>
        <p:spPr>
          <a:xfrm>
            <a:off x="5152783" y="4547348"/>
            <a:ext cx="2121130" cy="1694659"/>
          </a:xfrm>
          <a:prstGeom prst="can">
            <a:avLst/>
          </a:prstGeom>
          <a:solidFill>
            <a:srgbClr val="FFC000"/>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Preprocessing</a:t>
            </a:r>
          </a:p>
          <a:p>
            <a:pPr marL="274320"/>
            <a:endParaRPr lang="en-US" sz="1400" dirty="0">
              <a:solidFill>
                <a:schemeClr val="tx1"/>
              </a:solidFill>
            </a:endParaRPr>
          </a:p>
          <a:p>
            <a:pPr marL="457200" indent="-182880">
              <a:buFont typeface="Arial" panose="020B0604020202020204" pitchFamily="34" charset="0"/>
              <a:buChar char="•"/>
            </a:pPr>
            <a:r>
              <a:rPr lang="en-US" sz="1400" dirty="0">
                <a:solidFill>
                  <a:schemeClr val="tx1"/>
                </a:solidFill>
              </a:rPr>
              <a:t>label encoding</a:t>
            </a:r>
          </a:p>
          <a:p>
            <a:pPr marL="457200" indent="-182880">
              <a:buFont typeface="Arial" panose="020B0604020202020204" pitchFamily="34" charset="0"/>
              <a:buChar char="•"/>
            </a:pPr>
            <a:r>
              <a:rPr lang="en-US" sz="1400" dirty="0">
                <a:solidFill>
                  <a:schemeClr val="tx1"/>
                </a:solidFill>
              </a:rPr>
              <a:t>scaling</a:t>
            </a:r>
          </a:p>
        </p:txBody>
      </p:sp>
      <p:sp>
        <p:nvSpPr>
          <p:cNvPr id="12" name="Rounded Rectangle 11">
            <a:extLst>
              <a:ext uri="{FF2B5EF4-FFF2-40B4-BE49-F238E27FC236}">
                <a16:creationId xmlns:a16="http://schemas.microsoft.com/office/drawing/2014/main" id="{19F6790A-7AEA-F243-8C60-01A6FB468FD1}"/>
              </a:ext>
            </a:extLst>
          </p:cNvPr>
          <p:cNvSpPr/>
          <p:nvPr/>
        </p:nvSpPr>
        <p:spPr>
          <a:xfrm>
            <a:off x="8256787" y="4429436"/>
            <a:ext cx="2840397" cy="1843428"/>
          </a:xfrm>
          <a:prstGeom prst="roundRect">
            <a:avLst/>
          </a:prstGeom>
          <a:solidFill>
            <a:schemeClr val="accent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Modelling</a:t>
            </a:r>
          </a:p>
          <a:p>
            <a:pPr algn="ctr"/>
            <a:endParaRPr lang="en-US" sz="1400" b="1" dirty="0">
              <a:solidFill>
                <a:schemeClr val="tx1"/>
              </a:solidFill>
            </a:endParaRPr>
          </a:p>
          <a:p>
            <a:pPr marL="285750" indent="-285750">
              <a:buFontTx/>
              <a:buChar char="-"/>
            </a:pPr>
            <a:r>
              <a:rPr lang="en-US" sz="1400" dirty="0">
                <a:solidFill>
                  <a:schemeClr val="tx1"/>
                </a:solidFill>
              </a:rPr>
              <a:t>Logistic Regression</a:t>
            </a:r>
          </a:p>
          <a:p>
            <a:pPr marL="285750" indent="-285750">
              <a:buFontTx/>
              <a:buChar char="-"/>
            </a:pPr>
            <a:r>
              <a:rPr lang="en-US" sz="1400" dirty="0">
                <a:solidFill>
                  <a:schemeClr val="tx1"/>
                </a:solidFill>
              </a:rPr>
              <a:t>K-Nearest Neighbors</a:t>
            </a:r>
          </a:p>
          <a:p>
            <a:pPr marL="285750" indent="-285750">
              <a:buFontTx/>
              <a:buChar char="-"/>
            </a:pPr>
            <a:r>
              <a:rPr lang="en-US" sz="1400" dirty="0">
                <a:solidFill>
                  <a:schemeClr val="tx1"/>
                </a:solidFill>
              </a:rPr>
              <a:t>Random Forests</a:t>
            </a:r>
          </a:p>
          <a:p>
            <a:pPr marL="285750" indent="-285750">
              <a:buFontTx/>
              <a:buChar char="-"/>
            </a:pPr>
            <a:r>
              <a:rPr lang="en-US" sz="1400" dirty="0">
                <a:solidFill>
                  <a:schemeClr val="tx1"/>
                </a:solidFill>
              </a:rPr>
              <a:t>Support Vector Machines</a:t>
            </a:r>
          </a:p>
          <a:p>
            <a:pPr marL="285750" indent="-285750">
              <a:buFontTx/>
              <a:buChar char="-"/>
            </a:pPr>
            <a:r>
              <a:rPr lang="en-US" sz="1400" dirty="0">
                <a:solidFill>
                  <a:schemeClr val="tx1"/>
                </a:solidFill>
              </a:rPr>
              <a:t>Neural Networks</a:t>
            </a:r>
          </a:p>
          <a:p>
            <a:pPr marL="285750" indent="-285750">
              <a:buFontTx/>
              <a:buChar char="-"/>
            </a:pPr>
            <a:r>
              <a:rPr lang="en-US" sz="1400" dirty="0">
                <a:solidFill>
                  <a:schemeClr val="tx1"/>
                </a:solidFill>
              </a:rPr>
              <a:t>Deep Learning</a:t>
            </a:r>
          </a:p>
        </p:txBody>
      </p:sp>
      <p:sp>
        <p:nvSpPr>
          <p:cNvPr id="13" name="Rounded Rectangle 12">
            <a:extLst>
              <a:ext uri="{FF2B5EF4-FFF2-40B4-BE49-F238E27FC236}">
                <a16:creationId xmlns:a16="http://schemas.microsoft.com/office/drawing/2014/main" id="{1774330C-4C53-5244-98D3-24C98C531108}"/>
              </a:ext>
            </a:extLst>
          </p:cNvPr>
          <p:cNvSpPr/>
          <p:nvPr/>
        </p:nvSpPr>
        <p:spPr>
          <a:xfrm>
            <a:off x="8446986" y="2216687"/>
            <a:ext cx="2177266" cy="1502724"/>
          </a:xfrm>
          <a:prstGeom prst="roundRect">
            <a:avLst/>
          </a:prstGeom>
          <a:solidFill>
            <a:schemeClr val="accent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Model Evaluation</a:t>
            </a:r>
          </a:p>
          <a:p>
            <a:pPr algn="ctr"/>
            <a:endParaRPr lang="en-US" sz="1400" dirty="0">
              <a:solidFill>
                <a:schemeClr val="tx1"/>
              </a:solidFill>
            </a:endParaRPr>
          </a:p>
          <a:p>
            <a:pPr marL="560070" indent="-285750">
              <a:buFont typeface="Wingdings" pitchFamily="2" charset="2"/>
              <a:buChar char="v"/>
            </a:pPr>
            <a:r>
              <a:rPr lang="en-US" sz="1400" dirty="0">
                <a:solidFill>
                  <a:schemeClr val="tx1"/>
                </a:solidFill>
              </a:rPr>
              <a:t>Accuracy</a:t>
            </a:r>
          </a:p>
          <a:p>
            <a:pPr marL="560070" indent="-285750">
              <a:buFont typeface="Wingdings" pitchFamily="2" charset="2"/>
              <a:buChar char="v"/>
            </a:pPr>
            <a:r>
              <a:rPr lang="en-US" sz="1400" dirty="0">
                <a:solidFill>
                  <a:schemeClr val="tx1"/>
                </a:solidFill>
              </a:rPr>
              <a:t>Precision</a:t>
            </a:r>
          </a:p>
          <a:p>
            <a:pPr marL="560070" indent="-285750">
              <a:buFont typeface="Wingdings" pitchFamily="2" charset="2"/>
              <a:buChar char="v"/>
            </a:pPr>
            <a:r>
              <a:rPr lang="en-US" sz="1400" dirty="0">
                <a:solidFill>
                  <a:schemeClr val="tx1"/>
                </a:solidFill>
              </a:rPr>
              <a:t>Recall</a:t>
            </a:r>
          </a:p>
          <a:p>
            <a:pPr marL="560070" indent="-285750">
              <a:buFont typeface="Wingdings" pitchFamily="2" charset="2"/>
              <a:buChar char="v"/>
            </a:pPr>
            <a:r>
              <a:rPr lang="en-US" sz="1400" dirty="0">
                <a:solidFill>
                  <a:schemeClr val="tx1"/>
                </a:solidFill>
              </a:rPr>
              <a:t>F1 score</a:t>
            </a:r>
          </a:p>
        </p:txBody>
      </p:sp>
      <p:sp>
        <p:nvSpPr>
          <p:cNvPr id="14" name="Diamond 13">
            <a:extLst>
              <a:ext uri="{FF2B5EF4-FFF2-40B4-BE49-F238E27FC236}">
                <a16:creationId xmlns:a16="http://schemas.microsoft.com/office/drawing/2014/main" id="{F1EDB7D0-B2DE-9245-8F3B-F51E6D5E2F6F}"/>
              </a:ext>
            </a:extLst>
          </p:cNvPr>
          <p:cNvSpPr/>
          <p:nvPr/>
        </p:nvSpPr>
        <p:spPr>
          <a:xfrm>
            <a:off x="4705349" y="2248648"/>
            <a:ext cx="2866391" cy="1426853"/>
          </a:xfrm>
          <a:prstGeom prst="diamond">
            <a:avLst/>
          </a:prstGeom>
          <a:solidFill>
            <a:srgbClr val="00B05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Select the </a:t>
            </a:r>
          </a:p>
          <a:p>
            <a:pPr algn="ctr"/>
            <a:r>
              <a:rPr lang="en-US" sz="1600" b="1" dirty="0">
                <a:solidFill>
                  <a:schemeClr val="tx1"/>
                </a:solidFill>
              </a:rPr>
              <a:t>BEST</a:t>
            </a:r>
            <a:r>
              <a:rPr lang="en-US" sz="1600" dirty="0">
                <a:solidFill>
                  <a:schemeClr val="tx1"/>
                </a:solidFill>
              </a:rPr>
              <a:t> performing model</a:t>
            </a:r>
          </a:p>
        </p:txBody>
      </p:sp>
      <p:cxnSp>
        <p:nvCxnSpPr>
          <p:cNvPr id="16" name="Straight Arrow Connector 15">
            <a:extLst>
              <a:ext uri="{FF2B5EF4-FFF2-40B4-BE49-F238E27FC236}">
                <a16:creationId xmlns:a16="http://schemas.microsoft.com/office/drawing/2014/main" id="{04DE77BC-82A8-3049-A82B-4BF02380143E}"/>
              </a:ext>
            </a:extLst>
          </p:cNvPr>
          <p:cNvCxnSpPr>
            <a:cxnSpLocks/>
          </p:cNvCxnSpPr>
          <p:nvPr/>
        </p:nvCxnSpPr>
        <p:spPr>
          <a:xfrm>
            <a:off x="2624075" y="3024390"/>
            <a:ext cx="0" cy="436256"/>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D697871-B50B-1D44-973C-35091084B8F7}"/>
              </a:ext>
            </a:extLst>
          </p:cNvPr>
          <p:cNvCxnSpPr>
            <a:cxnSpLocks/>
          </p:cNvCxnSpPr>
          <p:nvPr/>
        </p:nvCxnSpPr>
        <p:spPr>
          <a:xfrm>
            <a:off x="2624075" y="4048423"/>
            <a:ext cx="0" cy="436256"/>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5F7E56C-9B56-7A47-B969-E8D2BB95FB35}"/>
              </a:ext>
            </a:extLst>
          </p:cNvPr>
          <p:cNvCxnSpPr>
            <a:cxnSpLocks/>
            <a:stCxn id="10" idx="3"/>
            <a:endCxn id="11" idx="2"/>
          </p:cNvCxnSpPr>
          <p:nvPr/>
        </p:nvCxnSpPr>
        <p:spPr>
          <a:xfrm flipV="1">
            <a:off x="3935531" y="5394678"/>
            <a:ext cx="1217252" cy="11715"/>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C24908B-10EF-6D42-8B72-524BAD97F056}"/>
              </a:ext>
            </a:extLst>
          </p:cNvPr>
          <p:cNvCxnSpPr/>
          <p:nvPr/>
        </p:nvCxnSpPr>
        <p:spPr>
          <a:xfrm>
            <a:off x="7273912" y="5215960"/>
            <a:ext cx="982876" cy="1"/>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FD98599-7CF7-754B-B9A6-890AF5E2CA78}"/>
              </a:ext>
            </a:extLst>
          </p:cNvPr>
          <p:cNvCxnSpPr>
            <a:cxnSpLocks/>
            <a:stCxn id="13" idx="1"/>
            <a:endCxn id="14" idx="3"/>
          </p:cNvCxnSpPr>
          <p:nvPr/>
        </p:nvCxnSpPr>
        <p:spPr>
          <a:xfrm flipH="1" flipV="1">
            <a:off x="7571740" y="2962075"/>
            <a:ext cx="875246" cy="5974"/>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C24908B-10EF-6D42-8B72-524BAD97F056}"/>
              </a:ext>
            </a:extLst>
          </p:cNvPr>
          <p:cNvCxnSpPr>
            <a:endCxn id="13" idx="2"/>
          </p:cNvCxnSpPr>
          <p:nvPr/>
        </p:nvCxnSpPr>
        <p:spPr>
          <a:xfrm flipV="1">
            <a:off x="9535619" y="3719411"/>
            <a:ext cx="0" cy="643039"/>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Approach</a:t>
            </a:r>
            <a:endParaRPr lang="en-US" sz="4800" dirty="0">
              <a:solidFill>
                <a:schemeClr val="bg1"/>
              </a:solidFill>
              <a:latin typeface="Sternbach" panose="02000500000000000000" pitchFamily="2" charset="0"/>
            </a:endParaRPr>
          </a:p>
        </p:txBody>
      </p:sp>
    </p:spTree>
    <p:extLst>
      <p:ext uri="{BB962C8B-B14F-4D97-AF65-F5344CB8AC3E}">
        <p14:creationId xmlns:p14="http://schemas.microsoft.com/office/powerpoint/2010/main" val="3878912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fontScale="90000"/>
          </a:bodyPr>
          <a:lstStyle/>
          <a:p>
            <a:pPr algn="ctr"/>
            <a:r>
              <a:rPr lang="en-US" sz="4800" dirty="0" smtClean="0">
                <a:solidFill>
                  <a:schemeClr val="bg1"/>
                </a:solidFill>
                <a:latin typeface="Sternbach" panose="02000500000000000000" pitchFamily="2" charset="0"/>
              </a:rPr>
              <a:t>Exploratory</a:t>
            </a:r>
            <a:br>
              <a:rPr lang="en-US" sz="4800" dirty="0" smtClean="0">
                <a:solidFill>
                  <a:schemeClr val="bg1"/>
                </a:solidFill>
                <a:latin typeface="Sternbach" panose="02000500000000000000" pitchFamily="2" charset="0"/>
              </a:rPr>
            </a:br>
            <a:r>
              <a:rPr lang="en-US" sz="4800" dirty="0" smtClean="0">
                <a:solidFill>
                  <a:schemeClr val="bg1"/>
                </a:solidFill>
                <a:latin typeface="Sternbach" panose="02000500000000000000" pitchFamily="2" charset="0"/>
              </a:rPr>
              <a:t>Data Analysis</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62287" y="3219450"/>
            <a:ext cx="6067425" cy="847726"/>
          </a:xfrm>
        </p:spPr>
        <p:txBody>
          <a:bodyPr/>
          <a:lstStyle/>
          <a:p>
            <a:pPr marL="0" indent="0" algn="ctr">
              <a:buNone/>
            </a:pPr>
            <a:r>
              <a:rPr lang="en-US" dirty="0" smtClean="0">
                <a:solidFill>
                  <a:schemeClr val="bg1"/>
                </a:solidFill>
              </a:rPr>
              <a:t>Link to website</a:t>
            </a:r>
          </a:p>
        </p:txBody>
      </p:sp>
    </p:spTree>
    <p:extLst>
      <p:ext uri="{BB962C8B-B14F-4D97-AF65-F5344CB8AC3E}">
        <p14:creationId xmlns:p14="http://schemas.microsoft.com/office/powerpoint/2010/main" val="1889142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a:solidFill>
                  <a:schemeClr val="bg1"/>
                </a:solidFill>
                <a:latin typeface="Sternbach" panose="02000500000000000000" pitchFamily="2" charset="0"/>
              </a:rPr>
              <a:t>Data </a:t>
            </a:r>
            <a:r>
              <a:rPr lang="en-US" b="1" dirty="0" smtClean="0">
                <a:solidFill>
                  <a:schemeClr val="bg1"/>
                </a:solidFill>
                <a:latin typeface="Sternbach" panose="02000500000000000000" pitchFamily="2" charset="0"/>
              </a:rPr>
              <a:t>Cleaning </a:t>
            </a:r>
            <a:r>
              <a:rPr lang="en-US" b="1" dirty="0">
                <a:solidFill>
                  <a:schemeClr val="bg1"/>
                </a:solidFill>
                <a:latin typeface="Sternbach" panose="02000500000000000000" pitchFamily="2" charset="0"/>
              </a:rPr>
              <a:t/>
            </a:r>
            <a:br>
              <a:rPr lang="en-US" b="1" dirty="0">
                <a:solidFill>
                  <a:schemeClr val="bg1"/>
                </a:solidFill>
                <a:latin typeface="Sternbach" panose="02000500000000000000" pitchFamily="2" charset="0"/>
              </a:rPr>
            </a:br>
            <a:r>
              <a:rPr lang="en-US" b="1" dirty="0">
                <a:solidFill>
                  <a:schemeClr val="bg1"/>
                </a:solidFill>
                <a:latin typeface="Sternbach" panose="02000500000000000000" pitchFamily="2" charset="0"/>
              </a:rPr>
              <a:t>&amp; Feature Extraction</a:t>
            </a:r>
          </a:p>
        </p:txBody>
      </p:sp>
      <p:sp>
        <p:nvSpPr>
          <p:cNvPr id="3" name="Content Placeholder 2"/>
          <p:cNvSpPr>
            <a:spLocks noGrp="1"/>
          </p:cNvSpPr>
          <p:nvPr>
            <p:ph idx="1"/>
          </p:nvPr>
        </p:nvSpPr>
        <p:spPr>
          <a:xfrm>
            <a:off x="3062287" y="3219450"/>
            <a:ext cx="6067425" cy="847726"/>
          </a:xfrm>
        </p:spPr>
        <p:txBody>
          <a:bodyPr>
            <a:normAutofit/>
          </a:bodyPr>
          <a:lstStyle/>
          <a:p>
            <a:pPr marL="0" indent="0" algn="ctr">
              <a:buNone/>
            </a:pPr>
            <a:r>
              <a:rPr lang="en-US" dirty="0" err="1" smtClean="0">
                <a:solidFill>
                  <a:schemeClr val="bg1"/>
                </a:solidFill>
              </a:rPr>
              <a:t>Jupyter</a:t>
            </a:r>
            <a:r>
              <a:rPr lang="en-US" dirty="0" smtClean="0">
                <a:solidFill>
                  <a:schemeClr val="bg1"/>
                </a:solidFill>
              </a:rPr>
              <a:t> Notebook</a:t>
            </a:r>
          </a:p>
        </p:txBody>
      </p:sp>
    </p:spTree>
    <p:extLst>
      <p:ext uri="{BB962C8B-B14F-4D97-AF65-F5344CB8AC3E}">
        <p14:creationId xmlns:p14="http://schemas.microsoft.com/office/powerpoint/2010/main" val="3622782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TotalTime>
  <Words>918</Words>
  <Application>Microsoft Office PowerPoint</Application>
  <PresentationFormat>Widescreen</PresentationFormat>
  <Paragraphs>286</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Courier New</vt:lpstr>
      <vt:lpstr>Sternbach</vt:lpstr>
      <vt:lpstr>Wingdings</vt:lpstr>
      <vt:lpstr>Office Theme</vt:lpstr>
      <vt:lpstr>UFC Fight Club</vt:lpstr>
      <vt:lpstr>Project Team</vt:lpstr>
      <vt:lpstr>Introduction</vt:lpstr>
      <vt:lpstr>Dataset</vt:lpstr>
      <vt:lpstr>Goal</vt:lpstr>
      <vt:lpstr>Method</vt:lpstr>
      <vt:lpstr>PowerPoint Presentation</vt:lpstr>
      <vt:lpstr>Exploratory Data Analysis</vt:lpstr>
      <vt:lpstr>Data Cleaning  &amp; Feature Extraction</vt:lpstr>
      <vt:lpstr>PowerPoint Presentation</vt:lpstr>
      <vt:lpstr>PowerPoint Presentation</vt:lpstr>
      <vt:lpstr>Model Review</vt:lpstr>
      <vt:lpstr>PowerPoint Presentation</vt:lpstr>
      <vt:lpstr>PowerPoint Presentation</vt:lpstr>
      <vt:lpstr>Winner</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Xie, Min</dc:creator>
  <cp:lastModifiedBy>Lynell Robinson</cp:lastModifiedBy>
  <cp:revision>37</cp:revision>
  <dcterms:created xsi:type="dcterms:W3CDTF">2021-04-24T14:10:41Z</dcterms:created>
  <dcterms:modified xsi:type="dcterms:W3CDTF">2021-04-25T22:49:47Z</dcterms:modified>
</cp:coreProperties>
</file>