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BE37E0-63E5-46DE-B4C3-85AFC3213373}">
  <a:tblStyle styleId="{2BBE37E0-63E5-46DE-B4C3-85AFC3213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bc91325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bc91325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b361d050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b361d050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bc91325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bc91325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bc91325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bc91325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bc91325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bc91325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bc913257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bc91325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c91325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bc91325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bc91325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bc91325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bc91325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bc91325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ee921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ee921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361d05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361d05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bee9213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bee9213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bee9213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bee9213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bee9213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bee9213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bee9213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bee9213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bee9213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bee9213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b361d050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b361d050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b361d050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b361d050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b361d050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b361d050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previous models focused on the derived feature set of the different grains of rice, and now we’ll take a look at the images.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bee9213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bee9213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Nick described earlier, there are 75,000 images in this dataset, and each type of rice has 15,000 images each of size 250,250 pixels. All of the images have a black background and the grain of rice is centered in the frame. However the angle of the grain, scale, and contrast seem to vary.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bc91325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4bc91325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images are ideal for a convolutional neural network which excels in </a:t>
            </a:r>
            <a:r>
              <a:rPr lang="en"/>
              <a:t>hierarchical</a:t>
            </a:r>
            <a:r>
              <a:rPr lang="en"/>
              <a:t> feature </a:t>
            </a:r>
            <a:r>
              <a:rPr lang="en"/>
              <a:t>extraction like identifying edges and textures.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b361d05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b361d05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bee9213d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bee9213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bee9213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bee9213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4bee9213d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4bee9213d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bee9213d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bee9213d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Memory: stores images (image size) , activations (represents features extracted from images), batch size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b361d050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b361d050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b361d05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b361d05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of each methods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 </a:t>
            </a:r>
            <a:r>
              <a:rPr lang="en"/>
              <a:t>gave us a great baseline model to better understand our data, and provide us a starting point to see how we could improve our models, but it has poor performance with complex or non-linear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Feed Forward Neural Network</a:t>
            </a:r>
            <a:r>
              <a:rPr lang="en"/>
              <a:t> does better in modelling non-linear relationships and scales well with more data, but is prone to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r>
              <a:rPr lang="en"/>
              <a:t> captures non-linear patterns and feature interactions, and more robust to noise and outliers, </a:t>
            </a:r>
            <a:r>
              <a:rPr lang="en"/>
              <a:t>but was still prone to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XGBoost</a:t>
            </a:r>
            <a:r>
              <a:rPr lang="en"/>
              <a:t> improves upon Random forest by tuning more parameters like tree depth and learning rate, but overfitting persisted.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Convolutional Neural Network</a:t>
            </a:r>
            <a:r>
              <a:rPr lang="en"/>
              <a:t> captures spatial hierarchies and features from the raw images, proved to perform the best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cb0a842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cb0a842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cb0a842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cb0a842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be99eb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be99eb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cb0a8426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cb0a842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361d05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b361d05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cb0a8426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cb0a8426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b361d05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b361d05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b361d050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b361d050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b361d050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b361d050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bc91325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bc91325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361d05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361d05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nickmelamed/207_final_pro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Rice Classification Methods:  Derived Features vs. Images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Melamed, Stephanie Owyang, Suvass Ravala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864300"/>
            <a:ext cx="71766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#1: Logistic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66750" y="559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Tuning: Keras Tuner</a:t>
            </a:r>
            <a:endParaRPr/>
          </a:p>
        </p:txBody>
      </p:sp>
      <p:pic>
        <p:nvPicPr>
          <p:cNvPr id="150" name="Google Shape;150;p23" title="Screenshot 2025-04-14 at 10.20.3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1325"/>
            <a:ext cx="4572001" cy="24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 title="Screenshot 2025-04-14 at 10.21.46 AM.png"/>
          <p:cNvPicPr preferRelativeResize="0"/>
          <p:nvPr/>
        </p:nvPicPr>
        <p:blipFill rotWithShape="1">
          <a:blip r:embed="rId4">
            <a:alphaModFix/>
          </a:blip>
          <a:srcRect b="0" l="823" r="1127" t="1806"/>
          <a:stretch/>
        </p:blipFill>
        <p:spPr>
          <a:xfrm>
            <a:off x="4572001" y="2735800"/>
            <a:ext cx="4572001" cy="2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56275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Loss: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600200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Accuracy: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59550" y="1325528"/>
            <a:ext cx="7688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Learning Rate: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~9.7e-5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Epochs: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200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Batch Size: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32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Regularization Parameter: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1e-5 (Elastic Net)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Generalizability and Overfitting Fixes 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954150" y="40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{2BBE37E0-63E5-46DE-B4C3-85AFC3213373}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1050400" y="1969475"/>
            <a:ext cx="7071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Increase Accuracy: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Reduce LR if Accuracy Doesn’t Increase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lower LR in case of complex loss function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Reduce Overfitting: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Early Stopping if Loss Doesn’t Improve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Elastic Net Regularization (50/50 L1/L2)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67" name="Google Shape;167;p25"/>
          <p:cNvSpPr txBox="1"/>
          <p:nvPr>
            <p:ph idx="2" type="body"/>
          </p:nvPr>
        </p:nvSpPr>
        <p:spPr>
          <a:xfrm>
            <a:off x="5219400" y="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Pretty </a:t>
            </a:r>
            <a:r>
              <a:rPr lang="en" sz="1600">
                <a:solidFill>
                  <a:schemeClr val="dk2"/>
                </a:solidFill>
              </a:rPr>
              <a:t>substantial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improvement</a:t>
            </a:r>
            <a:r>
              <a:rPr lang="en" sz="1600">
                <a:solidFill>
                  <a:schemeClr val="dk2"/>
                </a:solidFill>
              </a:rPr>
              <a:t> in accuracy, but still rather low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Logistic Regression cannot model nonlinear relationships between features!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100% Accuracy?</a:t>
            </a:r>
            <a:endParaRPr/>
          </a:p>
        </p:txBody>
      </p:sp>
      <p:pic>
        <p:nvPicPr>
          <p:cNvPr id="169" name="Google Shape;169;p25" title="Screenshot 2025-04-15 at 1.20.2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725" y="2425500"/>
            <a:ext cx="2945751" cy="26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5715825" y="4307575"/>
            <a:ext cx="1724700" cy="451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#2: Feed Forward Neural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66750" y="559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Tuning: Keras Tuner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56275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Loss: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600200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Accuracy: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459550" y="1325528"/>
            <a:ext cx="7688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Learning Rate: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~9.7e-6			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Hidden Layers: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 with 32 neurons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Epochs: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388 					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Dropout Rate: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0.0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Batch Size: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32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Regularization Parameter: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1e-5 (Elastic Net)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7" title="Screenshot 2025-04-14 at 3.04.3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1325"/>
            <a:ext cx="4571873" cy="24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Screenshot 2025-04-14 at 3.05.1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200" y="2701325"/>
            <a:ext cx="4515599" cy="2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Generalizability and Overfitting Fixes </a:t>
            </a:r>
            <a:endParaRPr/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954150" y="40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{2BBE37E0-63E5-46DE-B4C3-85AFC3213373}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8"/>
          <p:cNvSpPr txBox="1"/>
          <p:nvPr/>
        </p:nvSpPr>
        <p:spPr>
          <a:xfrm>
            <a:off x="1050400" y="1969475"/>
            <a:ext cx="7071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Increase Accuracy: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Reduce LR if Accuracy Doesn’t Increase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lower LR in case of complex loss function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Reduce Overfitting: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Early Stopping if Loss Doesn’t Improve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Elastic Net Regularization (50/50 L1/L2)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Implemented Dropout and Gaussian Noise (although tuning preferred no dropout)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5181763" y="1025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Adding nonlinearity didn’t make a huge difference…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Could be high </a:t>
            </a:r>
            <a:r>
              <a:rPr lang="en" sz="1600">
                <a:solidFill>
                  <a:schemeClr val="dk2"/>
                </a:solidFill>
              </a:rPr>
              <a:t>level</a:t>
            </a:r>
            <a:r>
              <a:rPr lang="en" sz="1600">
                <a:solidFill>
                  <a:schemeClr val="dk2"/>
                </a:solidFill>
              </a:rPr>
              <a:t> of noise in data (relatively low number of observations, lot of features), curse of dimensionality, etc.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100% Accuracy?</a:t>
            </a:r>
            <a:endParaRPr/>
          </a:p>
        </p:txBody>
      </p:sp>
      <p:pic>
        <p:nvPicPr>
          <p:cNvPr id="200" name="Google Shape;200;p29" title="Screenshot 2025-04-15 at 1.23.1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260" y="2571750"/>
            <a:ext cx="2885417" cy="2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/>
          <p:nvPr/>
        </p:nvSpPr>
        <p:spPr>
          <a:xfrm>
            <a:off x="5693225" y="4390425"/>
            <a:ext cx="1724700" cy="451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#3: Random Forest, XGBoost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166750" y="559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</a:t>
            </a:r>
            <a:r>
              <a:rPr lang="en"/>
              <a:t>Hyperparameter Tuning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56275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Validation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and Testing Accuracies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600200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Feature Importance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459550" y="1325528"/>
            <a:ext cx="7688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Trees(n_estimators)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100			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 Weights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Balanced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Max_Depth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None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					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 Jobs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-1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Max_Features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sqrt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State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1234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2776325"/>
            <a:ext cx="3605209" cy="21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209" y="2861350"/>
            <a:ext cx="3367050" cy="2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Looking at Rice Grains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Rice is consumed by roughly half of the world’s population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Understanding the characteristics of different grains allows for seed quality evaluation 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helpful?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Generalization</a:t>
            </a:r>
            <a:endParaRPr/>
          </a:p>
        </p:txBody>
      </p:sp>
      <p:graphicFrame>
        <p:nvGraphicFramePr>
          <p:cNvPr id="222" name="Google Shape;222;p32"/>
          <p:cNvGraphicFramePr/>
          <p:nvPr/>
        </p:nvGraphicFramePr>
        <p:xfrm>
          <a:off x="954150" y="40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{2BBE37E0-63E5-46DE-B4C3-85AFC3213373}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32"/>
          <p:cNvSpPr txBox="1"/>
          <p:nvPr/>
        </p:nvSpPr>
        <p:spPr>
          <a:xfrm>
            <a:off x="1050400" y="1969475"/>
            <a:ext cx="7071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Increase Accuracy (0.76 -&gt; 0.88):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Increase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Parameters (N_jobs, Max_Depth, N_Estimators)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Parameters (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Max_Features, Bootstrap)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Reduce Overfitting: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Large number of n_estimators and averaged results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number of features each time (different subsets of data)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229" name="Google Shape;229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Hard to understand the relationship between features and how </a:t>
            </a:r>
            <a:r>
              <a:rPr lang="en" sz="1600">
                <a:solidFill>
                  <a:schemeClr val="dk2"/>
                </a:solidFill>
              </a:rPr>
              <a:t>random</a:t>
            </a:r>
            <a:r>
              <a:rPr lang="en" sz="1600">
                <a:solidFill>
                  <a:schemeClr val="dk2"/>
                </a:solidFill>
              </a:rPr>
              <a:t> forest interprets them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100% Accuracy?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52" y="3005849"/>
            <a:ext cx="2374551" cy="16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66750" y="559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Hyperparameter Tuning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84600" y="2438250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Training, Validation and Testing Accuracies: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4600200" y="2438250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Cross Validation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459550" y="1325528"/>
            <a:ext cx="7688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Trees(n_estimators):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150				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 Sample 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0.8                                    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Max_Depth 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5						              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Col_bytree: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0.7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Learning_Rate: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0.1                                                                                      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75550"/>
            <a:ext cx="3844978" cy="201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78" y="2975550"/>
            <a:ext cx="4093693" cy="20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Generalization</a:t>
            </a:r>
            <a:endParaRPr/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954150" y="40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{2BBE37E0-63E5-46DE-B4C3-85AFC3213373}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35"/>
          <p:cNvSpPr txBox="1"/>
          <p:nvPr/>
        </p:nvSpPr>
        <p:spPr>
          <a:xfrm>
            <a:off x="1050400" y="1969475"/>
            <a:ext cx="7071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Increase Accuracy (0.73 -&gt; 0.89):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 GridSearch methods : n_estimators, max_depth, earning_rate, sub_sample, col_subtree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Reduce Overfitting: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Large number of n_estimators and averaged results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number of features each time (different subsets of data)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254" name="Google Shape;254;p3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Limited Parameters tested for Grid Search optimization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5" name="Google Shape;255;p3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100% Accuracy?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20" y="2849524"/>
            <a:ext cx="2876024" cy="212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where does our Derived Feature analysis fall short?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using Derived Features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729450" y="2078875"/>
            <a:ext cx="346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Could have Explored and Generated more F</a:t>
            </a:r>
            <a:r>
              <a:rPr lang="en">
                <a:solidFill>
                  <a:schemeClr val="dk2"/>
                </a:solidFill>
              </a:rPr>
              <a:t>eatures</a:t>
            </a:r>
            <a:r>
              <a:rPr lang="en">
                <a:solidFill>
                  <a:schemeClr val="dk2"/>
                </a:solidFill>
              </a:rPr>
              <a:t> like </a:t>
            </a:r>
            <a:r>
              <a:rPr lang="en">
                <a:solidFill>
                  <a:schemeClr val="dk2"/>
                </a:solidFill>
              </a:rPr>
              <a:t>Perimeter</a:t>
            </a:r>
            <a:r>
              <a:rPr lang="en">
                <a:solidFill>
                  <a:schemeClr val="dk2"/>
                </a:solidFill>
              </a:rPr>
              <a:t>, Aspect_Ratio (Issue of Multicollinearity…)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Couldn’t Explore All the Feature Relationships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Limited Domain Specific Knowledge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675" y="1853850"/>
            <a:ext cx="45767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727650" y="133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Exploratory Data Analysis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727650" y="4097525"/>
            <a:ext cx="76887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75,000 images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Balanced classes - 15,000 images per rice grain type</a:t>
            </a:r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115650"/>
            <a:ext cx="7783376" cy="17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#4: Convolutional 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r>
              <a:rPr lang="en"/>
              <a:t> Work on the Subject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Main paper: Koklu, M., Cinar, I., and Taspinar, Y.S. 2021 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Used image dataset to achieve 100% accuracy w/ CNN, derived feature </a:t>
            </a:r>
            <a:r>
              <a:rPr lang="en" sz="1400">
                <a:solidFill>
                  <a:srgbClr val="000000"/>
                </a:solidFill>
              </a:rPr>
              <a:t>dataset to achieve 99% accuracy via ANN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Previous work referenced in the paper (w/ rice and other crops) hardly broke above 95%.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66750" y="559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Baseline</a:t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56275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Loss: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4600200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Accuracy: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459550" y="1325528"/>
            <a:ext cx="7688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Epochs: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5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Batch Size: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32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Layers: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Pooling Method: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Max Pooling 2D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200" y="2776325"/>
            <a:ext cx="2717722" cy="21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 txBox="1"/>
          <p:nvPr/>
        </p:nvSpPr>
        <p:spPr>
          <a:xfrm>
            <a:off x="99800" y="2776325"/>
            <a:ext cx="364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2776325"/>
            <a:ext cx="2516400" cy="20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66750" y="559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Hyperparameter Tuning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56275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Loss: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4600200" y="2316425"/>
            <a:ext cx="451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and Validation Accuracy: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459550" y="1325528"/>
            <a:ext cx="7688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Epochs: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Batch Size: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32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Number of layers: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2 layers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Optimal Pooling Methods: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Max Pooling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0" y="2692987"/>
            <a:ext cx="2790525" cy="2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625" y="2692963"/>
            <a:ext cx="2790526" cy="219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Generalization</a:t>
            </a:r>
            <a:endParaRPr/>
          </a:p>
        </p:txBody>
      </p:sp>
      <p:graphicFrame>
        <p:nvGraphicFramePr>
          <p:cNvPr id="312" name="Google Shape;312;p44"/>
          <p:cNvGraphicFramePr/>
          <p:nvPr/>
        </p:nvGraphicFramePr>
        <p:xfrm>
          <a:off x="954150" y="40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{2BBE37E0-63E5-46DE-B4C3-85AFC3213373}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44"/>
          <p:cNvSpPr txBox="1"/>
          <p:nvPr/>
        </p:nvSpPr>
        <p:spPr>
          <a:xfrm>
            <a:off x="1050400" y="1969475"/>
            <a:ext cx="7071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Increase Accuracy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Adding layers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Using different types of activation methods and pooling methods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Attempts to Reduce Overfitting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Using different types of activation methods and pooling methods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Early stop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319" name="Google Shape;319;p4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Computational cost - each model iteration consumes a lot of memory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 Model training time - Each iteration of the model takes a long time to run and is limited to your hardware (or borrowed hardware)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20" name="Google Shape;320;p4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100% Accuracy?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</a:t>
            </a:r>
            <a:endParaRPr/>
          </a:p>
        </p:txBody>
      </p:sp>
      <p:graphicFrame>
        <p:nvGraphicFramePr>
          <p:cNvPr id="331" name="Google Shape;331;p47"/>
          <p:cNvGraphicFramePr/>
          <p:nvPr/>
        </p:nvGraphicFramePr>
        <p:xfrm>
          <a:off x="593200" y="23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{2BBE37E0-63E5-46DE-B4C3-85AFC3213373}</a:tableStyleId>
              </a:tblPr>
              <a:tblGrid>
                <a:gridCol w="1886700"/>
                <a:gridCol w="1886700"/>
                <a:gridCol w="2066400"/>
                <a:gridCol w="184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Accuracy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Accuracy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Accuracy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FFNN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CNN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Methods</a:t>
            </a:r>
            <a:endParaRPr/>
          </a:p>
        </p:txBody>
      </p:sp>
      <p:graphicFrame>
        <p:nvGraphicFramePr>
          <p:cNvPr id="337" name="Google Shape;337;p48"/>
          <p:cNvGraphicFramePr/>
          <p:nvPr/>
        </p:nvGraphicFramePr>
        <p:xfrm>
          <a:off x="556925" y="19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{2BBE37E0-63E5-46DE-B4C3-85AFC3213373}</a:tableStyleId>
              </a:tblPr>
              <a:tblGrid>
                <a:gridCol w="1886700"/>
                <a:gridCol w="1886700"/>
                <a:gridCol w="2066400"/>
                <a:gridCol w="184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Method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Dataset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Advantages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Disadvantages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Logistic Regression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Derived Features CSV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Simple to implement, good baseline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Poor non-linear performance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FFNN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Derived Features CSV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Handles non-linear relationships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Prone to overfitting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Random Forest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Derived Features CSV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Improved performance on non-linear patterns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Less interpretable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XGBoost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Derived Features CSV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More tuning parameters than random forest, usually improves performance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Complex tuning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CNN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Rice Grain Images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Captures spatial hierarchies and features from raw images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Computationally intensive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343" name="Google Shape;343;p49"/>
          <p:cNvSpPr txBox="1"/>
          <p:nvPr>
            <p:ph idx="2" type="body"/>
          </p:nvPr>
        </p:nvSpPr>
        <p:spPr>
          <a:xfrm>
            <a:off x="5045600" y="466900"/>
            <a:ext cx="3742800" cy="4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Continue tuning CNN models to improve generalization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Adding more types of rice like bomba, black, red or wild rice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How would this model do with a different background with more noise?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How can this be used to make the rice production process more efficient?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go from here?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/>
        </p:nvSpPr>
        <p:spPr>
          <a:xfrm>
            <a:off x="1385650" y="1829975"/>
            <a:ext cx="60546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5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Nick:</a:t>
            </a:r>
            <a:r>
              <a:rPr lang="en">
                <a:solidFill>
                  <a:schemeClr val="dk2"/>
                </a:solidFill>
              </a:rPr>
              <a:t> Motivation, EDA/Data Cleaning, Logistic Regression, Feed Forward Neural Network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Suvass:</a:t>
            </a:r>
            <a:r>
              <a:rPr lang="en">
                <a:solidFill>
                  <a:schemeClr val="dk2"/>
                </a:solidFill>
              </a:rPr>
              <a:t> Random Forest, XGBoost, Limitations of Derived Feature Analysis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Stephanie:</a:t>
            </a:r>
            <a:r>
              <a:rPr lang="en">
                <a:solidFill>
                  <a:schemeClr val="dk2"/>
                </a:solidFill>
              </a:rPr>
              <a:t>  Image Data Analysis (Convolutional Neural Network), Results Summary, Room for Improvement + Future Research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Image Dataset - Turkey </a:t>
            </a:r>
            <a:endParaRPr sz="16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15K images per rice variety, 5 grains 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Arborio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Basmati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Ipsala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Jasmine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Karacadag 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Derived Feature</a:t>
            </a:r>
            <a:r>
              <a:rPr lang="en" sz="1600">
                <a:solidFill>
                  <a:schemeClr val="dk2"/>
                </a:solidFill>
              </a:rPr>
              <a:t> Dataset - Cinar 2019 </a:t>
            </a:r>
            <a:endParaRPr sz="16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106 features derived from images 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90 color (RGB, other color scales)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12 morphological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4 shape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CLICK HERE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2 Different Datasets? 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We were curious if features derived from images could produce the same results as the images themselves 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We would assume images are superior…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we just do one?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Feature Analysis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Cleaning/EDA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Train/Test/Validation</a:t>
            </a:r>
            <a:r>
              <a:rPr lang="en" sz="1600">
                <a:solidFill>
                  <a:schemeClr val="dk2"/>
                </a:solidFill>
              </a:rPr>
              <a:t>: 60-20-20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Missing Values</a:t>
            </a:r>
            <a:r>
              <a:rPr lang="en" sz="1600">
                <a:solidFill>
                  <a:schemeClr val="dk2"/>
                </a:solidFill>
              </a:rPr>
              <a:t>: 16 training, 6 validation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Normalization</a:t>
            </a:r>
            <a:r>
              <a:rPr lang="en" sz="1600">
                <a:solidFill>
                  <a:schemeClr val="dk2"/>
                </a:solidFill>
              </a:rPr>
              <a:t>: Min/Max to reduce range of values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Multicollinearity:</a:t>
            </a:r>
            <a:r>
              <a:rPr lang="en" sz="1600">
                <a:solidFill>
                  <a:schemeClr val="dk2"/>
                </a:solidFill>
              </a:rPr>
              <a:t> Drop columns with r &gt; 0.8 → 106 to 11 features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Inspection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 title="Screenshot 2025-04-14 at 9.42.47 AM.png"/>
          <p:cNvPicPr preferRelativeResize="0"/>
          <p:nvPr/>
        </p:nvPicPr>
        <p:blipFill rotWithShape="1">
          <a:blip r:embed="rId3">
            <a:alphaModFix/>
          </a:blip>
          <a:srcRect b="1161" l="639" r="905" t="1249"/>
          <a:stretch/>
        </p:blipFill>
        <p:spPr>
          <a:xfrm>
            <a:off x="553325" y="1894450"/>
            <a:ext cx="8018601" cy="31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5164850" y="136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Majority Class Classifier: All predictions = majority class (0)</a:t>
            </a:r>
            <a:endParaRPr sz="16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Accuracy: 0.2018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Loss: </a:t>
            </a:r>
            <a:r>
              <a:rPr lang="en" sz="1300">
                <a:solidFill>
                  <a:srgbClr val="000000"/>
                </a:solidFill>
              </a:rPr>
              <a:t>139599171820.3884 (!)</a:t>
            </a:r>
            <a:endParaRPr sz="17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Why so poor? Good class balance: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starting point? </a:t>
            </a:r>
            <a:endParaRPr/>
          </a:p>
        </p:txBody>
      </p:sp>
      <p:pic>
        <p:nvPicPr>
          <p:cNvPr id="139" name="Google Shape;139;p21" title="Screenshot 2025-04-11 at 2.06.19 PM.png"/>
          <p:cNvPicPr preferRelativeResize="0"/>
          <p:nvPr/>
        </p:nvPicPr>
        <p:blipFill rotWithShape="1">
          <a:blip r:embed="rId3">
            <a:alphaModFix/>
          </a:blip>
          <a:srcRect b="0" l="1341" r="0" t="0"/>
          <a:stretch/>
        </p:blipFill>
        <p:spPr>
          <a:xfrm>
            <a:off x="4729300" y="1959925"/>
            <a:ext cx="43039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