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1162050"/>
  <p:embeddedFontLst>
    <p:embeddedFont>
      <p:font typeface="Cambria Math"/>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9" roundtripDataSignature="AMtx7mjt9BFDA/44QYdgSnvCWTZ5V2vh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9584125-3AA1-4A54-AD40-CF08F74E2B8E}">
  <a:tblStyle styleId="{99584125-3AA1-4A54-AD40-CF08F74E2B8E}"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ambriaMath-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9"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5"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9" y="8685215"/>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0: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basic linear model illustrated the magnitude of potential linear relationships within the data. The model is set with trend and season as predictors. The most significant predictors are seasons 6-9, corresponding to the months June - September. Their coefficients are positive; the expected number of homicides will be, on average, higher in those months than in January (the baseline). This was what we originally hypothesized given the longer days and large amounts of tourists enjoying Chicago events in those months.</a:t>
            </a:r>
            <a:endParaRPr b="0"/>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ACF plot of the linear model shows significant trend and the Breusch-Godfrey test has a p-value of virtually 0. We conclude that there are correlations among the lags. The Ljung-Box test suggests the presence of significant remaining information and possible need for a more complex model with a p-value of essentially 0.</a:t>
            </a:r>
            <a:r>
              <a:rPr b="0" baseline="30000" i="0" lang="en-US" sz="1200" u="none" strike="noStrike">
                <a:solidFill>
                  <a:schemeClr val="dk1"/>
                </a:solidFill>
                <a:latin typeface="Calibri"/>
                <a:ea typeface="Calibri"/>
                <a:cs typeface="Calibri"/>
                <a:sym typeface="Calibri"/>
              </a:rPr>
              <a:t> </a:t>
            </a:r>
            <a:r>
              <a:rPr b="0" i="0" lang="en-US" sz="1200" u="none" strike="noStrike">
                <a:solidFill>
                  <a:schemeClr val="dk1"/>
                </a:solidFill>
                <a:latin typeface="Calibri"/>
                <a:ea typeface="Calibri"/>
                <a:cs typeface="Calibri"/>
                <a:sym typeface="Calibri"/>
              </a:rPr>
              <a:t>The test set RMSE of the linear model is 8.00 and the AICc is 1016.76.</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We gained valuable insights from the linear regression. We originally attempted to use average monthly temperature as a predictor in the tslm() function. The resulting linear model did not line up with the data, so we decided to leave out the predictor for the tslm() model. The model did note that the months of May through October are the most significant predictors for homicide numbers. However, we wanted to include the temperature data to test our hypothesis that warmer weather did impact the number of homicides; we included this data as a predictor in a regression model with ARIMA errors.</a:t>
            </a:r>
            <a:endParaRPr b="0"/>
          </a:p>
          <a:p>
            <a:pPr indent="0" lvl="0" marL="0" rtl="0" algn="l">
              <a:spcBef>
                <a:spcPts val="0"/>
              </a:spcBef>
              <a:spcAft>
                <a:spcPts val="0"/>
              </a:spcAft>
              <a:buNone/>
            </a:pPr>
            <a:r>
              <a:t/>
            </a:r>
            <a:endParaRPr b="0"/>
          </a:p>
        </p:txBody>
      </p:sp>
      <p:sp>
        <p:nvSpPr>
          <p:cNvPr id="248" name="Google Shape;248;p11: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linear regression model with ARIMA errors was fit using average monthly temperature as a predictor. The resulting model ACF graph showed that the residuals are white noise, and the Ljung-Box test p-value is 0.98, hence the model is sufficient. The test set RMSE and AICc of the model are 8.71 and 1445.78, respectively.</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Using external temperature data as a regressor in a linear model with ARIMA errors created a model with white noise residuals. The temperature data was taken from the National Center for Environmental Information; one value was missing and was filled by averaging the surrounding data points. When graphed, the model does an excellent job staying true to the peaks of the test set data, but fails to account for the valleys in the test set. The model does not account for trend as well as the regular linear model, but the trend was deemed insignificant at an alpha level of 0.05. It is likely that, in order to get a better idea of the temperature trend in the data, you could break down the average temperature into smaller time intervals, such as weekly or even daily recordings and look at the number of homicides at that respective granularity too. </a:t>
            </a:r>
            <a:endParaRPr/>
          </a:p>
        </p:txBody>
      </p:sp>
      <p:sp>
        <p:nvSpPr>
          <p:cNvPr id="262" name="Google Shape;262;p12: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We fit an ETS(M,N,A) model of the data: multiplicative error, no trend, and additive seasonality with parameters α = 0.2576 and γ = 0.0001. An analysis of the residuals suggests that no patterns are evident (Ljung-Box test p-value = 0.20). The test set RMSE is 13.59 and the AICc is 1949.17.</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ETS model had no significant predictive power or insights that would cause us to choose it as our final model over the others. We decided to fit a Holt-Winter’s additive model, because the data appeared to have roughly constant variations, to see if we could gain any predicting power, but the resulting model had slightly higher AICc and RMSE values that indicated it was not better than the ETS model.</a:t>
            </a:r>
            <a:endParaRPr/>
          </a:p>
          <a:p>
            <a:pPr indent="0" lvl="0" marL="0" rtl="0" algn="l">
              <a:spcBef>
                <a:spcPts val="0"/>
              </a:spcBef>
              <a:spcAft>
                <a:spcPts val="0"/>
              </a:spcAft>
              <a:buNone/>
            </a:pPr>
            <a:r>
              <a:t/>
            </a:r>
            <a:endParaRPr b="0"/>
          </a:p>
        </p:txBody>
      </p:sp>
      <p:sp>
        <p:nvSpPr>
          <p:cNvPr id="277" name="Google Shape;277;p13: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fitted neural network is NNAR(12,1,6)</a:t>
            </a:r>
            <a:r>
              <a:rPr b="0" baseline="-25000" i="0" lang="en-US" sz="1200" u="none" strike="noStrike">
                <a:solidFill>
                  <a:schemeClr val="dk1"/>
                </a:solidFill>
                <a:latin typeface="Calibri"/>
                <a:ea typeface="Calibri"/>
                <a:cs typeface="Calibri"/>
                <a:sym typeface="Calibri"/>
              </a:rPr>
              <a:t>12</a:t>
            </a:r>
            <a:r>
              <a:rPr b="0" i="0" lang="en-US" sz="1200" u="none" strike="noStrike">
                <a:solidFill>
                  <a:schemeClr val="dk1"/>
                </a:solidFill>
                <a:latin typeface="Calibri"/>
                <a:ea typeface="Calibri"/>
                <a:cs typeface="Calibri"/>
                <a:sym typeface="Calibri"/>
              </a:rPr>
              <a:t>. The ACF plot shows one significant lag that just barely breaks the interval and the p-value from the Ljung-Box Test is 0.93; therefore, the residuals could justly be considered white noise and the model sufficient. The RMSE for the test data set is 13.74 and AICc was unable to be calculated.</a:t>
            </a:r>
            <a:endParaRPr b="0"/>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Neural network models tend to be robust to extreme data, which might make them a good candidate to capture the spike in the data around 2016 and was our motivation to test this forecasting method. The neural network model had a RMSE relatively similar to the other models and the residuals are white noise, but there is no other evidence to show that this model would be a better predictor over the other models. It is especially difficult to choose this model without having an AICc to compare.</a:t>
            </a:r>
            <a:endParaRPr/>
          </a:p>
          <a:p>
            <a:pPr indent="0" lvl="0" marL="0" rtl="0" algn="l">
              <a:spcBef>
                <a:spcPts val="0"/>
              </a:spcBef>
              <a:spcAft>
                <a:spcPts val="0"/>
              </a:spcAft>
              <a:buNone/>
            </a:pPr>
            <a:r>
              <a:t/>
            </a:r>
            <a:endParaRPr b="0"/>
          </a:p>
        </p:txBody>
      </p:sp>
      <p:sp>
        <p:nvSpPr>
          <p:cNvPr id="293" name="Google Shape;293;p14: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homicide data required seasonal differencing and first order differencing to obtain stationality. The R-fitted ARIMA model was an ARIMA(2,1,1)(2,1,2)</a:t>
            </a:r>
            <a:r>
              <a:rPr b="0" baseline="-25000" i="0" lang="en-US" sz="1200" u="none" strike="noStrike">
                <a:solidFill>
                  <a:schemeClr val="dk1"/>
                </a:solidFill>
                <a:latin typeface="Calibri"/>
                <a:ea typeface="Calibri"/>
                <a:cs typeface="Calibri"/>
                <a:sym typeface="Calibri"/>
              </a:rPr>
              <a:t>12</a:t>
            </a:r>
            <a:r>
              <a:rPr b="0" i="0" lang="en-US" sz="1200" u="none" strike="noStrike">
                <a:solidFill>
                  <a:schemeClr val="dk1"/>
                </a:solidFill>
                <a:latin typeface="Calibri"/>
                <a:ea typeface="Calibri"/>
                <a:cs typeface="Calibri"/>
                <a:sym typeface="Calibri"/>
              </a:rPr>
              <a:t> model. The ACF plot showed only one significant lag at l = 35, and the Ljung-Box test returned a p-value of 0.89. Therefore, we fail to reject that the residuals are not autocorrelated; there are no patterns evident and the model is sufficient. The test set RMSE is 14.79 and the AICc is 348.31.</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ARIMA model required seasonal and regular differencing to obtain stationarity. An ADF test of the complete differenced data returned a p-value of 0.043. When fit by the auto.arima() function, the data was transformed with a Box-Cox lambda of 0.26. The resulting RMSE of the ARIMA model is surprising as it indicates that the linear model, which was deemed insufficient in the Ljung-Box test, performed much better on the test data than the more complex ARIMA model.</a:t>
            </a:r>
            <a:endParaRPr b="0"/>
          </a:p>
          <a:p>
            <a:pPr indent="0" lvl="0" marL="0" rtl="0" algn="l">
              <a:spcBef>
                <a:spcPts val="0"/>
              </a:spcBef>
              <a:spcAft>
                <a:spcPts val="0"/>
              </a:spcAft>
              <a:buNone/>
            </a:pPr>
            <a:r>
              <a:t/>
            </a:r>
            <a:endParaRPr b="0"/>
          </a:p>
        </p:txBody>
      </p:sp>
      <p:sp>
        <p:nvSpPr>
          <p:cNvPr id="307" name="Google Shape;307;p15: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Table 1 shows the AICc, RMSE, and MAPE of the tested models. RMSE and MAPE performance on the test set suggests that the model with by far the best predictive power was the linear model. However, the linear model is the only model that has non-white noise residuals, so it was not considered as a possible final model.</a:t>
            </a:r>
            <a:endParaRPr b="0"/>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It is surprising that the more complex models performed so much worse on the test set, especially considering the fact that the linear model, which gave by far the most visually appealing forecasts compared to the test data, was insufficient based on residual analysis. The data shows a spike in 2016, followed by a decrease in 2017 and a return to normal levels in 2018. It appears that all the complex models captured this downward trend in the data that did not actually continue, while the linear model did not. Therefore, the observed model performances may be due to quirks in this particular data set. In further study, this might be corrected by comparing model performance using test sets of variable lengths. For this reason we gave more weight to the AICc than the test set performance in choosing a final model. </a:t>
            </a:r>
            <a:endParaRPr b="0"/>
          </a:p>
        </p:txBody>
      </p:sp>
      <p:sp>
        <p:nvSpPr>
          <p:cNvPr id="322" name="Google Shape;322;p16: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7: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data does have a trend, but visually it does not seem to be more than slight.  We think the seasonality in the data is the more important quality to pay attention to. The data is strongly seasonal and incorporating this aspect into the final model will lead to better predicting power. Therefore, we decided the best model to choose as our final model was the ARIMA model because it captured the seasonality best, had white noise residuals, and had a significantly lower AICc than the other models.</a:t>
            </a:r>
            <a:endParaRPr b="0"/>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Other variables to account for in future analysis include changes in policy, national societal phenomena, or relevant events in the City of Chicago. It would also be beneficial to include external data on total hours of daylight, unemployment rate, and other statistics that could impact motivations for homicide. For instance, would highly publicized instances of police brutality cause fear and decrease homicides or incite reactionary actions that boost the homicide numbers? It is also important to note, especially in forecasting future crime, that this dataset only includes crime that was reported and investigated by the police. Especially in a large city like Chicago where underground gang violence is prevalent, it is quite likely that this dataset does not provide a wholly accurate assessment of crime in the area.</a:t>
            </a:r>
            <a:endParaRPr b="0"/>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Our conclusions and insights from this analysis hold a substantial amount of value when investigating the City of Chicago and its crime rates. It could help the police force in the city by informing them about peaks and troughs in crime throughout the year, allowing them to prepare their personnel accordingly and optimize resource allocation. It could also serve the citizens of Chicago through its societal implications. If the municipal government is aware of trends in crime it can proactively provide safety information to citizens and create a safer environment, which generates a positive externality that benefits people living in and visiting the area. In addition, decreasing crime could help to reverse the city’s reputation as one of the most dangerous cities in the United States. Although Chicago already experiences great tourism and events, a shift in public opinion opens many new and unimaginable opportunities for the Windy City.</a:t>
            </a:r>
            <a:endParaRPr b="0"/>
          </a:p>
        </p:txBody>
      </p:sp>
      <p:sp>
        <p:nvSpPr>
          <p:cNvPr id="359" name="Google Shape;359;p18: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a:t>Our conclusions still hold a substantial amount of value when investigating the City of Chicago and its crime rates. It could help the police force in the city by informing them about peaks and troughs in crime throughout the year, allowing them to appropriate their personnel accordingly and potentially save money in the process. It could also serve the citizens of Chicago through its societal implications; if the municipal government is aware of trends in crime and can use that information to remedy the issue, it would create a safer environment, generating a positive externality that benefits the people who live in the area. In addition, decreasing crime could help to reverse the city’s reputation as one of the most dangerous cities in the United States. Although Chicago already experiences great tourism and events, a shift in public opinion opens many new and unimaginable opportunities for the Windy City.</a:t>
            </a:r>
            <a:endParaRPr/>
          </a:p>
        </p:txBody>
      </p:sp>
      <p:sp>
        <p:nvSpPr>
          <p:cNvPr id="371" name="Google Shape;371;p19: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0: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1: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This report is an analysis of the published history of homicides in the city of Chicago. At the end of our analysis, we expect to form conclusions about the patterns of crime in the Chicago area, such as the months where crime is most common or show a significant increase or decrease in crime. The results gleaned from this report could potentially help to identify specific points in time that prove to be particularly dangerous in the city, informing the police department and aiding in their efforts to fight wrongdoing in the community. It could also serve to contextualize the data; if our conclusions highlight a month or year where an upward or downward trend in homicides began, it could point researchers to look more closely at any events or legislation that occurred around that time that may have contributed to the change in pattern. We believe this is an important research topic due to the background of the city of Chicago. It is a wonderful city laden with attractions and rich in history, but its standing is weighed down by significant issues with crime and delinquency. Remedying this problem would go a great way towards improving the lives of those in the city and its surrounding area.</a:t>
            </a:r>
            <a:endParaRPr/>
          </a:p>
        </p:txBody>
      </p:sp>
      <p:sp>
        <p:nvSpPr>
          <p:cNvPr id="121" name="Google Shape;121;p3: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dataset includes an entry for each recorded homicide in the city of Chicago from January 2001 through September 2019. Each row describes one particular incident along with qualitative and quantitative details regarding the incident, such as the case number, general location, FBI code, and more. The data is sourced from the Chicago Police Department’s Citizen Law Enforcement Analysis and Reporting system. A sample of the data is shown in Figure 1. In order to conduct a time series analysis on the data, we needed the frequencies of homicides committed in each month of each year. We manipulated the data by extracting the month and day of each incident from the date column and then creating a dataframe with each year as a row and each month as a column, allowing us to record the total number of incidents occurring in Chicago by month and year in the variable </a:t>
            </a:r>
            <a:r>
              <a:rPr b="0" i="1" lang="en-US" sz="1200" u="none" strike="noStrike">
                <a:solidFill>
                  <a:schemeClr val="dk1"/>
                </a:solidFill>
                <a:latin typeface="Calibri"/>
                <a:ea typeface="Calibri"/>
                <a:cs typeface="Calibri"/>
                <a:sym typeface="Calibri"/>
              </a:rPr>
              <a:t>hom.dummy</a:t>
            </a:r>
            <a:r>
              <a:rPr b="0" i="0" lang="en-US" sz="1200" u="none" strike="noStrike">
                <a:solidFill>
                  <a:schemeClr val="dk1"/>
                </a:solidFill>
                <a:latin typeface="Calibri"/>
                <a:ea typeface="Calibri"/>
                <a:cs typeface="Calibri"/>
                <a:sym typeface="Calibri"/>
              </a:rPr>
              <a:t>. We then fit the </a:t>
            </a:r>
            <a:r>
              <a:rPr b="0" i="1" lang="en-US" sz="1200" u="none" strike="noStrike">
                <a:solidFill>
                  <a:schemeClr val="dk1"/>
                </a:solidFill>
                <a:latin typeface="Calibri"/>
                <a:ea typeface="Calibri"/>
                <a:cs typeface="Calibri"/>
                <a:sym typeface="Calibri"/>
              </a:rPr>
              <a:t>hom.dummy</a:t>
            </a:r>
            <a:r>
              <a:rPr b="0" i="0" lang="en-US" sz="1200" u="none" strike="noStrike">
                <a:solidFill>
                  <a:schemeClr val="dk1"/>
                </a:solidFill>
                <a:latin typeface="Calibri"/>
                <a:ea typeface="Calibri"/>
                <a:cs typeface="Calibri"/>
                <a:sym typeface="Calibri"/>
              </a:rPr>
              <a:t> dataset to a time series, named </a:t>
            </a:r>
            <a:r>
              <a:rPr b="0" i="1" lang="en-US" sz="1200" u="none" strike="noStrike">
                <a:solidFill>
                  <a:schemeClr val="dk1"/>
                </a:solidFill>
                <a:latin typeface="Calibri"/>
                <a:ea typeface="Calibri"/>
                <a:cs typeface="Calibri"/>
                <a:sym typeface="Calibri"/>
              </a:rPr>
              <a:t>hom.ts</a:t>
            </a:r>
            <a:r>
              <a:rPr b="0" i="0" lang="en-US" sz="1200" u="none" strike="noStrike">
                <a:solidFill>
                  <a:schemeClr val="dk1"/>
                </a:solidFill>
                <a:latin typeface="Calibri"/>
                <a:ea typeface="Calibri"/>
                <a:cs typeface="Calibri"/>
                <a:sym typeface="Calibri"/>
              </a:rPr>
              <a:t>, to run our models and create our predictions. The data were split into a training set (January 2001 through September 2017) and test set (October 2017 through September 2019).</a:t>
            </a:r>
            <a:endParaRPr b="0"/>
          </a:p>
        </p:txBody>
      </p:sp>
      <p:sp>
        <p:nvSpPr>
          <p:cNvPr id="158" name="Google Shape;158;p5: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To begin our analysis, we produced some basic graphs to help us gain a better understanding of the data. We started with a basic plot of the time series data, graphing number of monthly homicides through time. This plot is shown in Figure 2. From this figure, we suspect that there is a seasonal aspect to the data, as there are regularly spaced spikes and dips. There appeared to be neither a dominant trend nor a cyclicality. The variance appears constant, so a transformation is not necessary. Next, we created a seasonal plot and a subseries plot of the homicide data in order to further examine the potential seasonality. These plots are shown in Figures 3 and 4. Both of these plots confirmed the seasonality we suspected to be present, as they both showed that the number of homicides was consistently higher in the months between May and November.</a:t>
            </a:r>
            <a:endParaRPr/>
          </a:p>
        </p:txBody>
      </p:sp>
      <p:sp>
        <p:nvSpPr>
          <p:cNvPr id="171" name="Google Shape;171;p6: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Next, we created a subseries plot of the homicide data in order to further examine the potential seasonality. These plots are shown in Figures 3 and 4. Both of these plots confirmed the seasonality we suspected to be present, as they both showed that the number of homicides was consistently higher in the months between May and November.</a:t>
            </a:r>
            <a:endParaRPr/>
          </a:p>
        </p:txBody>
      </p:sp>
      <p:sp>
        <p:nvSpPr>
          <p:cNvPr id="184" name="Google Shape;184;p7: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Lastly, we created an ACF and PACF plot, which are shown in Figures 7 and 8. The ACF plot also confirms our impressions of the data from the initial plot, showing seasonality without trend or cyclicality. The alternating pattern and spikes of decreasing magnitudes in the PACF plot suggest that a moving average term is present in the data that should be explored using an ARIMA model, and further confirms the suspected seasonality with a lack of significant spikes past the twelfth lag.</a:t>
            </a:r>
            <a:endParaRPr/>
          </a:p>
        </p:txBody>
      </p:sp>
      <p:sp>
        <p:nvSpPr>
          <p:cNvPr id="196" name="Google Shape;196;p8: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Because of the apparent seasonality, a monthly seasonal differencing was performed and did increase the stationarity of the data (figure 5), and an additional non-seasonal differencing further improved the stationarity (figure 6).</a:t>
            </a:r>
            <a:endParaRPr/>
          </a:p>
        </p:txBody>
      </p:sp>
      <p:sp>
        <p:nvSpPr>
          <p:cNvPr id="210" name="Google Shape;210;p9:notes"/>
          <p:cNvSpPr txBox="1"/>
          <p:nvPr>
            <p:ph idx="12" type="sldNum"/>
          </p:nvPr>
        </p:nvSpPr>
        <p:spPr>
          <a:xfrm>
            <a:off x="3884615" y="8685215"/>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Google Shape;2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21.png"/><Relationship Id="rId8"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hyperlink" Target="https://data.cityofchicago.org/Public-Safety/Homicides/k9xv-yxzs" TargetMode="External"/><Relationship Id="rId5" Type="http://schemas.openxmlformats.org/officeDocument/2006/relationships/hyperlink" Target="https://www.ncdc.noaa.gov/ca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3314699"/>
            <a:ext cx="9144000" cy="176711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Time Series Analysis of Chicago Homicide Frequency</a:t>
            </a:r>
            <a:endParaRPr/>
          </a:p>
        </p:txBody>
      </p:sp>
      <p:sp>
        <p:nvSpPr>
          <p:cNvPr id="90" name="Google Shape;90;p1"/>
          <p:cNvSpPr txBox="1"/>
          <p:nvPr>
            <p:ph idx="1" type="subTitle"/>
          </p:nvPr>
        </p:nvSpPr>
        <p:spPr>
          <a:xfrm>
            <a:off x="0" y="5238522"/>
            <a:ext cx="12202437" cy="163488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Group 1: Victor Cardeno, Caroline Hills, Nicholas Milikich, &amp; Laura Patterson</a:t>
            </a:r>
            <a:endParaRPr/>
          </a:p>
          <a:p>
            <a:pPr indent="0" lvl="0" marL="0" rtl="0" algn="ctr">
              <a:lnSpc>
                <a:spcPct val="90000"/>
              </a:lnSpc>
              <a:spcBef>
                <a:spcPts val="1000"/>
              </a:spcBef>
              <a:spcAft>
                <a:spcPts val="0"/>
              </a:spcAft>
              <a:buClr>
                <a:schemeClr val="dk1"/>
              </a:buClr>
              <a:buSzPts val="2400"/>
              <a:buNone/>
            </a:pPr>
            <a:r>
              <a:rPr lang="en-US"/>
              <a:t>ACMS 40842: Time Series Analysis</a:t>
            </a:r>
            <a:endParaRPr/>
          </a:p>
          <a:p>
            <a:pPr indent="0" lvl="0" marL="0" rtl="0" algn="ctr">
              <a:lnSpc>
                <a:spcPct val="90000"/>
              </a:lnSpc>
              <a:spcBef>
                <a:spcPts val="1000"/>
              </a:spcBef>
              <a:spcAft>
                <a:spcPts val="0"/>
              </a:spcAft>
              <a:buClr>
                <a:schemeClr val="dk1"/>
              </a:buClr>
              <a:buSzPts val="2400"/>
              <a:buNone/>
            </a:pPr>
            <a:r>
              <a:rPr lang="en-US"/>
              <a:t>9 December 2019</a:t>
            </a:r>
            <a:endParaRPr/>
          </a:p>
        </p:txBody>
      </p:sp>
      <p:sp>
        <p:nvSpPr>
          <p:cNvPr id="91" name="Google Shape;91;p1"/>
          <p:cNvSpPr/>
          <p:nvPr/>
        </p:nvSpPr>
        <p:spPr>
          <a:xfrm>
            <a:off x="0" y="0"/>
            <a:ext cx="12192000" cy="303711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2" name="Google Shape;92;p1"/>
          <p:cNvPicPr preferRelativeResize="0"/>
          <p:nvPr/>
        </p:nvPicPr>
        <p:blipFill rotWithShape="1">
          <a:blip r:embed="rId3">
            <a:alphaModFix/>
          </a:blip>
          <a:srcRect b="33134" l="0" r="0" t="21242"/>
          <a:stretch/>
        </p:blipFill>
        <p:spPr>
          <a:xfrm>
            <a:off x="0" y="4"/>
            <a:ext cx="12192000" cy="34351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10"/>
          <p:cNvSpPr/>
          <p:nvPr/>
        </p:nvSpPr>
        <p:spPr>
          <a:xfrm>
            <a:off x="855411" y="1196305"/>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10"/>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able&#10;&#10;Description generated with very high confidence" id="227" name="Google Shape;227;p10"/>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228" name="Google Shape;228;p10"/>
          <p:cNvSpPr txBox="1"/>
          <p:nvPr/>
        </p:nvSpPr>
        <p:spPr>
          <a:xfrm>
            <a:off x="11821298" y="6506518"/>
            <a:ext cx="3707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9</a:t>
            </a:r>
            <a:endParaRPr/>
          </a:p>
        </p:txBody>
      </p:sp>
      <p:sp>
        <p:nvSpPr>
          <p:cNvPr id="229" name="Google Shape;229;p10"/>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10"/>
          <p:cNvSpPr/>
          <p:nvPr/>
        </p:nvSpPr>
        <p:spPr>
          <a:xfrm>
            <a:off x="741780" y="1136147"/>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10"/>
          <p:cNvSpPr/>
          <p:nvPr/>
        </p:nvSpPr>
        <p:spPr>
          <a:xfrm>
            <a:off x="848727" y="2272463"/>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10"/>
          <p:cNvSpPr/>
          <p:nvPr/>
        </p:nvSpPr>
        <p:spPr>
          <a:xfrm>
            <a:off x="741780" y="2165516"/>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10"/>
          <p:cNvSpPr/>
          <p:nvPr/>
        </p:nvSpPr>
        <p:spPr>
          <a:xfrm>
            <a:off x="848726" y="3321883"/>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10"/>
          <p:cNvSpPr/>
          <p:nvPr/>
        </p:nvSpPr>
        <p:spPr>
          <a:xfrm>
            <a:off x="741779" y="3241672"/>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10"/>
          <p:cNvSpPr/>
          <p:nvPr/>
        </p:nvSpPr>
        <p:spPr>
          <a:xfrm>
            <a:off x="848726" y="4391356"/>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0"/>
          <p:cNvSpPr/>
          <p:nvPr/>
        </p:nvSpPr>
        <p:spPr>
          <a:xfrm>
            <a:off x="741779" y="4271041"/>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0"/>
          <p:cNvSpPr/>
          <p:nvPr/>
        </p:nvSpPr>
        <p:spPr>
          <a:xfrm>
            <a:off x="848725" y="5407357"/>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0"/>
          <p:cNvSpPr/>
          <p:nvPr/>
        </p:nvSpPr>
        <p:spPr>
          <a:xfrm>
            <a:off x="741778" y="5300409"/>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10"/>
          <p:cNvSpPr txBox="1"/>
          <p:nvPr/>
        </p:nvSpPr>
        <p:spPr>
          <a:xfrm>
            <a:off x="946150" y="1287044"/>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Calibri"/>
                <a:ea typeface="Calibri"/>
                <a:cs typeface="Calibri"/>
                <a:sym typeface="Calibri"/>
              </a:rPr>
              <a:t>Introduction </a:t>
            </a:r>
            <a:r>
              <a:rPr b="1" lang="en-US" sz="3200">
                <a:solidFill>
                  <a:schemeClr val="dk1"/>
                </a:solidFill>
                <a:latin typeface="Calibri"/>
                <a:ea typeface="Calibri"/>
                <a:cs typeface="Calibri"/>
                <a:sym typeface="Calibri"/>
              </a:rPr>
              <a:t>✔</a:t>
            </a:r>
            <a:r>
              <a:rPr b="1" lang="en-US" sz="3200">
                <a:solidFill>
                  <a:srgbClr val="002060"/>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10"/>
          <p:cNvSpPr txBox="1"/>
          <p:nvPr/>
        </p:nvSpPr>
        <p:spPr>
          <a:xfrm>
            <a:off x="946149" y="2309728"/>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Calibri"/>
                <a:ea typeface="Calibri"/>
                <a:cs typeface="Calibri"/>
                <a:sym typeface="Calibri"/>
              </a:rPr>
              <a:t>Data Exploration </a:t>
            </a:r>
            <a:r>
              <a:rPr b="1" lang="en-US" sz="3200">
                <a:solidFill>
                  <a:schemeClr val="dk1"/>
                </a:solidFill>
                <a:latin typeface="Calibri"/>
                <a:ea typeface="Calibri"/>
                <a:cs typeface="Calibri"/>
                <a:sym typeface="Calibri"/>
              </a:rPr>
              <a:t>✔</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10"/>
          <p:cNvSpPr txBox="1"/>
          <p:nvPr/>
        </p:nvSpPr>
        <p:spPr>
          <a:xfrm>
            <a:off x="946150" y="3412623"/>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Analysis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0"/>
          <p:cNvSpPr txBox="1"/>
          <p:nvPr/>
        </p:nvSpPr>
        <p:spPr>
          <a:xfrm>
            <a:off x="946149" y="4441991"/>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Discussion &amp; Conclusions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0"/>
          <p:cNvSpPr txBox="1"/>
          <p:nvPr/>
        </p:nvSpPr>
        <p:spPr>
          <a:xfrm>
            <a:off x="946150" y="5444622"/>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References</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0"/>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descr="https://lh6.googleusercontent.com/gparO88vr7c1o1QFuihCy533b9kWFxZosdlo8nge8jnYDsYfx0inHStcGmYKJlkxUxmsu9l7uuGInyq9B5q6d5Kan_6VbeocP1WTV2W5GnE8a36mI1hRPJB88XVCDyLdW2bpJlV4A6g" id="250" name="Google Shape;250;p11"/>
          <p:cNvPicPr preferRelativeResize="0"/>
          <p:nvPr/>
        </p:nvPicPr>
        <p:blipFill rotWithShape="1">
          <a:blip r:embed="rId3">
            <a:alphaModFix/>
          </a:blip>
          <a:srcRect b="0" l="0" r="0" t="0"/>
          <a:stretch/>
        </p:blipFill>
        <p:spPr>
          <a:xfrm>
            <a:off x="6438908" y="1270056"/>
            <a:ext cx="4291365" cy="3886520"/>
          </a:xfrm>
          <a:prstGeom prst="rect">
            <a:avLst/>
          </a:prstGeom>
          <a:noFill/>
          <a:ln>
            <a:noFill/>
          </a:ln>
        </p:spPr>
      </p:pic>
      <p:pic>
        <p:nvPicPr>
          <p:cNvPr id="251" name="Google Shape;251;p11"/>
          <p:cNvPicPr preferRelativeResize="0"/>
          <p:nvPr/>
        </p:nvPicPr>
        <p:blipFill rotWithShape="1">
          <a:blip r:embed="rId4">
            <a:alphaModFix/>
          </a:blip>
          <a:srcRect b="0" l="0" r="0" t="0"/>
          <a:stretch/>
        </p:blipFill>
        <p:spPr>
          <a:xfrm>
            <a:off x="9895702" y="5784224"/>
            <a:ext cx="2172730" cy="641290"/>
          </a:xfrm>
          <a:prstGeom prst="rect">
            <a:avLst/>
          </a:prstGeom>
          <a:noFill/>
          <a:ln>
            <a:noFill/>
          </a:ln>
        </p:spPr>
      </p:pic>
      <p:sp>
        <p:nvSpPr>
          <p:cNvPr id="252" name="Google Shape;252;p11"/>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11"/>
          <p:cNvSpPr txBox="1"/>
          <p:nvPr/>
        </p:nvSpPr>
        <p:spPr>
          <a:xfrm>
            <a:off x="11741088" y="6513202"/>
            <a:ext cx="45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10</a:t>
            </a:r>
            <a:endParaRPr/>
          </a:p>
        </p:txBody>
      </p:sp>
      <p:sp>
        <p:nvSpPr>
          <p:cNvPr id="254" name="Google Shape;254;p11"/>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
        <p:nvSpPr>
          <p:cNvPr id="255" name="Google Shape;255;p11"/>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11"/>
          <p:cNvSpPr txBox="1"/>
          <p:nvPr/>
        </p:nvSpPr>
        <p:spPr>
          <a:xfrm>
            <a:off x="440871" y="72040"/>
            <a:ext cx="117511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Basic Linear Regression Model </a:t>
            </a:r>
            <a:r>
              <a:rPr lang="en-US" sz="2000">
                <a:solidFill>
                  <a:schemeClr val="lt1"/>
                </a:solidFill>
                <a:latin typeface="Arial"/>
                <a:ea typeface="Arial"/>
                <a:cs typeface="Arial"/>
                <a:sym typeface="Arial"/>
              </a:rPr>
              <a:t>(dropped)</a:t>
            </a:r>
            <a:endParaRPr sz="2000">
              <a:solidFill>
                <a:schemeClr val="lt1"/>
              </a:solidFill>
              <a:latin typeface="Arial"/>
              <a:ea typeface="Arial"/>
              <a:cs typeface="Arial"/>
              <a:sym typeface="Arial"/>
            </a:endParaRPr>
          </a:p>
        </p:txBody>
      </p:sp>
      <p:pic>
        <p:nvPicPr>
          <p:cNvPr descr="https://lh3.googleusercontent.com/bCdc3itllPOsvqb8XuGihjwNNAS-R5SohZF_vxxOZqoANMiystliRHYENuoqwR8omd2W4kcIeIsNyMROAuZilGM4TJa-RlexIPALLtfMh5vFBQQQAhiomAZz8gTmKfMkKvrtRcmkuWE" id="257" name="Google Shape;257;p11"/>
          <p:cNvPicPr preferRelativeResize="0"/>
          <p:nvPr/>
        </p:nvPicPr>
        <p:blipFill rotWithShape="1">
          <a:blip r:embed="rId5">
            <a:alphaModFix/>
          </a:blip>
          <a:srcRect b="0" l="0" r="0" t="0"/>
          <a:stretch/>
        </p:blipFill>
        <p:spPr>
          <a:xfrm>
            <a:off x="865405" y="1257141"/>
            <a:ext cx="4806043" cy="3886520"/>
          </a:xfrm>
          <a:prstGeom prst="rect">
            <a:avLst/>
          </a:prstGeom>
          <a:noFill/>
          <a:ln>
            <a:noFill/>
          </a:ln>
        </p:spPr>
      </p:pic>
      <p:sp>
        <p:nvSpPr>
          <p:cNvPr id="258" name="Google Shape;258;p11"/>
          <p:cNvSpPr txBox="1"/>
          <p:nvPr/>
        </p:nvSpPr>
        <p:spPr>
          <a:xfrm>
            <a:off x="1913219" y="5410070"/>
            <a:ext cx="7419583"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mbria Math"/>
                <a:ea typeface="Cambria Math"/>
                <a:cs typeface="Cambria Math"/>
                <a:sym typeface="Cambria Math"/>
              </a:rPr>
              <a:t>ŷ = 33.25 + .0004351*</a:t>
            </a:r>
            <a:r>
              <a:rPr i="1" lang="en-US" sz="1800">
                <a:solidFill>
                  <a:schemeClr val="dk1"/>
                </a:solidFill>
                <a:latin typeface="Cambria Math"/>
                <a:ea typeface="Cambria Math"/>
                <a:cs typeface="Cambria Math"/>
                <a:sym typeface="Cambria Math"/>
              </a:rPr>
              <a:t>t</a:t>
            </a:r>
            <a:r>
              <a:rPr lang="en-US" sz="1800">
                <a:solidFill>
                  <a:schemeClr val="dk1"/>
                </a:solidFill>
                <a:latin typeface="Cambria Math"/>
                <a:ea typeface="Cambria Math"/>
                <a:cs typeface="Cambria Math"/>
                <a:sym typeface="Cambria Math"/>
              </a:rPr>
              <a:t> - 7.236*</a:t>
            </a:r>
            <a:r>
              <a:rPr i="1" lang="en-US" sz="1800">
                <a:solidFill>
                  <a:schemeClr val="dk1"/>
                </a:solidFill>
                <a:latin typeface="Cambria Math"/>
                <a:ea typeface="Cambria Math"/>
                <a:cs typeface="Cambria Math"/>
                <a:sym typeface="Cambria Math"/>
              </a:rPr>
              <a:t>Feb</a:t>
            </a:r>
            <a:r>
              <a:rPr lang="en-US" sz="1800">
                <a:solidFill>
                  <a:schemeClr val="dk1"/>
                </a:solidFill>
                <a:latin typeface="Cambria Math"/>
                <a:ea typeface="Cambria Math"/>
                <a:cs typeface="Cambria Math"/>
                <a:sym typeface="Cambria Math"/>
              </a:rPr>
              <a:t> + 1.470*</a:t>
            </a:r>
            <a:r>
              <a:rPr i="1" lang="en-US" sz="1800">
                <a:solidFill>
                  <a:schemeClr val="dk1"/>
                </a:solidFill>
                <a:latin typeface="Cambria Math"/>
                <a:ea typeface="Cambria Math"/>
                <a:cs typeface="Cambria Math"/>
                <a:sym typeface="Cambria Math"/>
              </a:rPr>
              <a:t>Mar</a:t>
            </a:r>
            <a:r>
              <a:rPr lang="en-US" sz="1800">
                <a:solidFill>
                  <a:schemeClr val="dk1"/>
                </a:solidFill>
                <a:latin typeface="Cambria Math"/>
                <a:ea typeface="Cambria Math"/>
                <a:cs typeface="Cambria Math"/>
                <a:sym typeface="Cambria Math"/>
              </a:rPr>
              <a:t> + 6.234*</a:t>
            </a:r>
            <a:r>
              <a:rPr i="1" lang="en-US" sz="1800">
                <a:solidFill>
                  <a:schemeClr val="dk1"/>
                </a:solidFill>
                <a:latin typeface="Cambria Math"/>
                <a:ea typeface="Cambria Math"/>
                <a:cs typeface="Cambria Math"/>
                <a:sym typeface="Cambria Math"/>
              </a:rPr>
              <a:t>Apr</a:t>
            </a:r>
            <a:r>
              <a:rPr lang="en-US" sz="1800">
                <a:solidFill>
                  <a:schemeClr val="dk1"/>
                </a:solidFill>
                <a:latin typeface="Cambria Math"/>
                <a:ea typeface="Cambria Math"/>
                <a:cs typeface="Cambria Math"/>
                <a:sym typeface="Cambria Math"/>
              </a:rPr>
              <a:t> + 12.29*</a:t>
            </a:r>
            <a:r>
              <a:rPr i="1" lang="en-US" sz="1800">
                <a:solidFill>
                  <a:schemeClr val="dk1"/>
                </a:solidFill>
                <a:latin typeface="Cambria Math"/>
                <a:ea typeface="Cambria Math"/>
                <a:cs typeface="Cambria Math"/>
                <a:sym typeface="Cambria Math"/>
              </a:rPr>
              <a:t>May</a:t>
            </a:r>
            <a:r>
              <a:rPr lang="en-US" sz="1800">
                <a:solidFill>
                  <a:schemeClr val="dk1"/>
                </a:solidFill>
                <a:latin typeface="Cambria Math"/>
                <a:ea typeface="Cambria Math"/>
                <a:cs typeface="Cambria Math"/>
                <a:sym typeface="Cambria Math"/>
              </a:rPr>
              <a:t> + 19.41*</a:t>
            </a:r>
            <a:r>
              <a:rPr i="1" lang="en-US" sz="1800">
                <a:solidFill>
                  <a:schemeClr val="dk1"/>
                </a:solidFill>
                <a:latin typeface="Cambria Math"/>
                <a:ea typeface="Cambria Math"/>
                <a:cs typeface="Cambria Math"/>
                <a:sym typeface="Cambria Math"/>
              </a:rPr>
              <a:t>Jun</a:t>
            </a:r>
            <a:r>
              <a:rPr lang="en-US" sz="1800">
                <a:solidFill>
                  <a:schemeClr val="dk1"/>
                </a:solidFill>
                <a:latin typeface="Cambria Math"/>
                <a:ea typeface="Cambria Math"/>
                <a:cs typeface="Cambria Math"/>
                <a:sym typeface="Cambria Math"/>
              </a:rPr>
              <a:t> + 23.88*</a:t>
            </a:r>
            <a:r>
              <a:rPr i="1" lang="en-US" sz="1800">
                <a:solidFill>
                  <a:schemeClr val="dk1"/>
                </a:solidFill>
                <a:latin typeface="Cambria Math"/>
                <a:ea typeface="Cambria Math"/>
                <a:cs typeface="Cambria Math"/>
                <a:sym typeface="Cambria Math"/>
              </a:rPr>
              <a:t>Jul</a:t>
            </a:r>
            <a:r>
              <a:rPr lang="en-US" sz="1800">
                <a:solidFill>
                  <a:schemeClr val="dk1"/>
                </a:solidFill>
                <a:latin typeface="Cambria Math"/>
                <a:ea typeface="Cambria Math"/>
                <a:cs typeface="Cambria Math"/>
                <a:sym typeface="Cambria Math"/>
              </a:rPr>
              <a:t> + 19.88*</a:t>
            </a:r>
            <a:r>
              <a:rPr i="1" lang="en-US" sz="1800">
                <a:solidFill>
                  <a:schemeClr val="dk1"/>
                </a:solidFill>
                <a:latin typeface="Cambria Math"/>
                <a:ea typeface="Cambria Math"/>
                <a:cs typeface="Cambria Math"/>
                <a:sym typeface="Cambria Math"/>
              </a:rPr>
              <a:t>Aug</a:t>
            </a:r>
            <a:r>
              <a:rPr lang="en-US" sz="1800">
                <a:solidFill>
                  <a:schemeClr val="dk1"/>
                </a:solidFill>
                <a:latin typeface="Cambria Math"/>
                <a:ea typeface="Cambria Math"/>
                <a:cs typeface="Cambria Math"/>
                <a:sym typeface="Cambria Math"/>
              </a:rPr>
              <a:t> + 15.94*</a:t>
            </a:r>
            <a:r>
              <a:rPr i="1" lang="en-US" sz="1800">
                <a:solidFill>
                  <a:schemeClr val="dk1"/>
                </a:solidFill>
                <a:latin typeface="Cambria Math"/>
                <a:ea typeface="Cambria Math"/>
                <a:cs typeface="Cambria Math"/>
                <a:sym typeface="Cambria Math"/>
              </a:rPr>
              <a:t>Sep</a:t>
            </a:r>
            <a:r>
              <a:rPr lang="en-US" sz="1800">
                <a:solidFill>
                  <a:schemeClr val="dk1"/>
                </a:solidFill>
                <a:latin typeface="Cambria Math"/>
                <a:ea typeface="Cambria Math"/>
                <a:cs typeface="Cambria Math"/>
                <a:sym typeface="Cambria Math"/>
              </a:rPr>
              <a:t> + 10.95*</a:t>
            </a:r>
            <a:r>
              <a:rPr i="1" lang="en-US" sz="1800">
                <a:solidFill>
                  <a:schemeClr val="dk1"/>
                </a:solidFill>
                <a:latin typeface="Cambria Math"/>
                <a:ea typeface="Cambria Math"/>
                <a:cs typeface="Cambria Math"/>
                <a:sym typeface="Cambria Math"/>
              </a:rPr>
              <a:t>Oct</a:t>
            </a:r>
            <a:r>
              <a:rPr lang="en-US" sz="1800">
                <a:solidFill>
                  <a:schemeClr val="dk1"/>
                </a:solidFill>
                <a:latin typeface="Cambria Math"/>
                <a:ea typeface="Cambria Math"/>
                <a:cs typeface="Cambria Math"/>
                <a:sym typeface="Cambria Math"/>
              </a:rPr>
              <a:t> + 6.892*</a:t>
            </a:r>
            <a:r>
              <a:rPr i="1" lang="en-US" sz="1800">
                <a:solidFill>
                  <a:schemeClr val="dk1"/>
                </a:solidFill>
                <a:latin typeface="Cambria Math"/>
                <a:ea typeface="Cambria Math"/>
                <a:cs typeface="Cambria Math"/>
                <a:sym typeface="Cambria Math"/>
              </a:rPr>
              <a:t>Nov</a:t>
            </a:r>
            <a:r>
              <a:rPr lang="en-US" sz="1800">
                <a:solidFill>
                  <a:schemeClr val="dk1"/>
                </a:solidFill>
                <a:latin typeface="Cambria Math"/>
                <a:ea typeface="Cambria Math"/>
                <a:cs typeface="Cambria Math"/>
                <a:sym typeface="Cambria Math"/>
              </a:rPr>
              <a:t> + 3.954*</a:t>
            </a:r>
            <a:r>
              <a:rPr i="1" lang="en-US" sz="1800">
                <a:solidFill>
                  <a:schemeClr val="dk1"/>
                </a:solidFill>
                <a:latin typeface="Cambria Math"/>
                <a:ea typeface="Cambria Math"/>
                <a:cs typeface="Cambria Math"/>
                <a:sym typeface="Cambria Math"/>
              </a:rPr>
              <a:t>Dec</a:t>
            </a:r>
            <a:endParaRPr sz="1800">
              <a:solidFill>
                <a:schemeClr val="dk1"/>
              </a:solidFill>
              <a:latin typeface="Cambria Math"/>
              <a:ea typeface="Cambria Math"/>
              <a:cs typeface="Cambria Math"/>
              <a:sym typeface="Cambria Math"/>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pic>
        <p:nvPicPr>
          <p:cNvPr descr="A screenshot of a social media post&#10;&#10;Description generated with very high confidence" id="264" name="Google Shape;264;p12"/>
          <p:cNvPicPr preferRelativeResize="0"/>
          <p:nvPr/>
        </p:nvPicPr>
        <p:blipFill rotWithShape="1">
          <a:blip r:embed="rId3">
            <a:alphaModFix/>
          </a:blip>
          <a:srcRect b="0" l="0" r="0" t="0"/>
          <a:stretch/>
        </p:blipFill>
        <p:spPr>
          <a:xfrm>
            <a:off x="6435306" y="1236974"/>
            <a:ext cx="4406388" cy="4008990"/>
          </a:xfrm>
          <a:prstGeom prst="rect">
            <a:avLst/>
          </a:prstGeom>
          <a:noFill/>
          <a:ln>
            <a:noFill/>
          </a:ln>
        </p:spPr>
      </p:pic>
      <p:pic>
        <p:nvPicPr>
          <p:cNvPr descr="A screenshot of a cell phone&#10;&#10;Description generated with high confidence" id="265" name="Google Shape;265;p12"/>
          <p:cNvPicPr preferRelativeResize="0"/>
          <p:nvPr/>
        </p:nvPicPr>
        <p:blipFill rotWithShape="1">
          <a:blip r:embed="rId4">
            <a:alphaModFix/>
          </a:blip>
          <a:srcRect b="0" l="0" r="0" t="0"/>
          <a:stretch/>
        </p:blipFill>
        <p:spPr>
          <a:xfrm>
            <a:off x="771877" y="1240838"/>
            <a:ext cx="5001277" cy="4010223"/>
          </a:xfrm>
          <a:prstGeom prst="rect">
            <a:avLst/>
          </a:prstGeom>
          <a:noFill/>
          <a:ln>
            <a:noFill/>
          </a:ln>
        </p:spPr>
      </p:pic>
      <p:pic>
        <p:nvPicPr>
          <p:cNvPr id="266" name="Google Shape;266;p12"/>
          <p:cNvPicPr preferRelativeResize="0"/>
          <p:nvPr/>
        </p:nvPicPr>
        <p:blipFill rotWithShape="1">
          <a:blip r:embed="rId5">
            <a:alphaModFix/>
          </a:blip>
          <a:srcRect b="0" l="0" r="0" t="0"/>
          <a:stretch/>
        </p:blipFill>
        <p:spPr>
          <a:xfrm>
            <a:off x="9895702" y="5784224"/>
            <a:ext cx="2172730" cy="641290"/>
          </a:xfrm>
          <a:prstGeom prst="rect">
            <a:avLst/>
          </a:prstGeom>
          <a:noFill/>
          <a:ln>
            <a:noFill/>
          </a:ln>
        </p:spPr>
      </p:pic>
      <p:sp>
        <p:nvSpPr>
          <p:cNvPr id="267" name="Google Shape;267;p12"/>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12"/>
          <p:cNvSpPr txBox="1"/>
          <p:nvPr/>
        </p:nvSpPr>
        <p:spPr>
          <a:xfrm>
            <a:off x="11648117" y="6515177"/>
            <a:ext cx="5438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11</a:t>
            </a:r>
            <a:endParaRPr/>
          </a:p>
        </p:txBody>
      </p:sp>
      <p:sp>
        <p:nvSpPr>
          <p:cNvPr id="269" name="Google Shape;269;p12"/>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
        <p:nvSpPr>
          <p:cNvPr id="270" name="Google Shape;270;p12"/>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12"/>
          <p:cNvSpPr txBox="1"/>
          <p:nvPr/>
        </p:nvSpPr>
        <p:spPr>
          <a:xfrm>
            <a:off x="440871" y="72040"/>
            <a:ext cx="1175112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a:ea typeface="Arial"/>
                <a:cs typeface="Arial"/>
                <a:sym typeface="Arial"/>
              </a:rPr>
              <a:t>Basic Linear Regression Model with ARIMA Errors </a:t>
            </a:r>
            <a:r>
              <a:rPr lang="en-US" sz="2000">
                <a:solidFill>
                  <a:schemeClr val="lt1"/>
                </a:solidFill>
                <a:latin typeface="Arial"/>
                <a:ea typeface="Arial"/>
                <a:cs typeface="Arial"/>
                <a:sym typeface="Arial"/>
              </a:rPr>
              <a:t>(dropped)</a:t>
            </a:r>
            <a:endParaRPr sz="2000">
              <a:solidFill>
                <a:schemeClr val="lt1"/>
              </a:solidFill>
              <a:latin typeface="Arial"/>
              <a:ea typeface="Arial"/>
              <a:cs typeface="Arial"/>
              <a:sym typeface="Arial"/>
            </a:endParaRPr>
          </a:p>
        </p:txBody>
      </p:sp>
      <p:sp>
        <p:nvSpPr>
          <p:cNvPr id="272" name="Google Shape;272;p12"/>
          <p:cNvSpPr txBox="1"/>
          <p:nvPr/>
        </p:nvSpPr>
        <p:spPr>
          <a:xfrm>
            <a:off x="5261619" y="5631000"/>
            <a:ext cx="2347373" cy="276999"/>
          </a:xfrm>
          <a:prstGeom prst="rect">
            <a:avLst/>
          </a:prstGeom>
          <a:blipFill rotWithShape="1">
            <a:blip r:embed="rId6">
              <a:alphaModFix/>
            </a:blip>
            <a:stretch>
              <a:fillRect b="-30434" l="-1611"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73" name="Google Shape;273;p12"/>
          <p:cNvSpPr txBox="1"/>
          <p:nvPr/>
        </p:nvSpPr>
        <p:spPr>
          <a:xfrm>
            <a:off x="3261015" y="6041593"/>
            <a:ext cx="6110840" cy="276999"/>
          </a:xfrm>
          <a:prstGeom prst="rect">
            <a:avLst/>
          </a:prstGeom>
          <a:blipFill rotWithShape="1">
            <a:blip r:embed="rId7">
              <a:alphaModFix/>
            </a:blip>
            <a:stretch>
              <a:fillRect b="-30431" l="0" r="0" t="-434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Google Shape;279;p13"/>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280" name="Google Shape;280;p13"/>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13"/>
          <p:cNvSpPr txBox="1"/>
          <p:nvPr/>
        </p:nvSpPr>
        <p:spPr>
          <a:xfrm>
            <a:off x="11714351" y="6513202"/>
            <a:ext cx="4776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12</a:t>
            </a:r>
            <a:endParaRPr/>
          </a:p>
        </p:txBody>
      </p:sp>
      <p:sp>
        <p:nvSpPr>
          <p:cNvPr id="282" name="Google Shape;282;p13"/>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
        <p:nvSpPr>
          <p:cNvPr id="283" name="Google Shape;283;p13"/>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13"/>
          <p:cNvSpPr txBox="1"/>
          <p:nvPr/>
        </p:nvSpPr>
        <p:spPr>
          <a:xfrm>
            <a:off x="440871" y="72040"/>
            <a:ext cx="117511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Exponential Smoothing (ETS) Model </a:t>
            </a:r>
            <a:r>
              <a:rPr lang="en-US" sz="2000">
                <a:solidFill>
                  <a:schemeClr val="lt1"/>
                </a:solidFill>
                <a:latin typeface="Arial"/>
                <a:ea typeface="Arial"/>
                <a:cs typeface="Arial"/>
                <a:sym typeface="Arial"/>
              </a:rPr>
              <a:t>(dropped)</a:t>
            </a:r>
            <a:endParaRPr/>
          </a:p>
        </p:txBody>
      </p:sp>
      <p:pic>
        <p:nvPicPr>
          <p:cNvPr descr="https://lh5.googleusercontent.com/5XaOgf60Io1hUpcWBJ-9Tm9uKfAoE_-JZxILTlPDoR3ezE5R7DSpe0JioPN_ZY28fTbeG-dWSGd6j6bv0AVUfklKIxgaisL46SReSaqoE6QQUqeEPwF-Rs4iQSaQbQL9tI-bW-Nr5gw" id="285" name="Google Shape;285;p13"/>
          <p:cNvPicPr preferRelativeResize="0"/>
          <p:nvPr/>
        </p:nvPicPr>
        <p:blipFill rotWithShape="1">
          <a:blip r:embed="rId4">
            <a:alphaModFix/>
          </a:blip>
          <a:srcRect b="0" l="0" r="0" t="0"/>
          <a:stretch/>
        </p:blipFill>
        <p:spPr>
          <a:xfrm>
            <a:off x="1320552" y="1325623"/>
            <a:ext cx="4236596" cy="3768891"/>
          </a:xfrm>
          <a:prstGeom prst="rect">
            <a:avLst/>
          </a:prstGeom>
          <a:noFill/>
          <a:ln>
            <a:noFill/>
          </a:ln>
        </p:spPr>
      </p:pic>
      <p:pic>
        <p:nvPicPr>
          <p:cNvPr descr="https://lh3.googleusercontent.com/I9vvcswxDMN4BYrQyguaYPKKEUrxrf-EQxjykl_QTcXnBJVNzgM3xw_wSahMuhqv3V-kznQTcC2cbLcXDgIMQ9NwGoNBA88u8woDGDh5n_0gALJvYE_bmXSweMbHCo_LL7enAJttnws" id="286" name="Google Shape;286;p13"/>
          <p:cNvPicPr preferRelativeResize="0"/>
          <p:nvPr/>
        </p:nvPicPr>
        <p:blipFill rotWithShape="1">
          <a:blip r:embed="rId5">
            <a:alphaModFix/>
          </a:blip>
          <a:srcRect b="0" l="0" r="0" t="0"/>
          <a:stretch/>
        </p:blipFill>
        <p:spPr>
          <a:xfrm>
            <a:off x="6471566" y="1243285"/>
            <a:ext cx="4015146" cy="3941376"/>
          </a:xfrm>
          <a:prstGeom prst="rect">
            <a:avLst/>
          </a:prstGeom>
          <a:noFill/>
          <a:ln>
            <a:noFill/>
          </a:ln>
        </p:spPr>
      </p:pic>
      <p:sp>
        <p:nvSpPr>
          <p:cNvPr id="287" name="Google Shape;287;p13"/>
          <p:cNvSpPr txBox="1"/>
          <p:nvPr/>
        </p:nvSpPr>
        <p:spPr>
          <a:xfrm>
            <a:off x="5032718" y="5416335"/>
            <a:ext cx="2567434" cy="303673"/>
          </a:xfrm>
          <a:prstGeom prst="rect">
            <a:avLst/>
          </a:prstGeom>
          <a:blipFill rotWithShape="1">
            <a:blip r:embed="rId6">
              <a:alphaModFix/>
            </a:blip>
            <a:stretch>
              <a:fillRect b="-23996" l="-1979" r="-989" t="-799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88" name="Google Shape;288;p13"/>
          <p:cNvSpPr txBox="1"/>
          <p:nvPr/>
        </p:nvSpPr>
        <p:spPr>
          <a:xfrm>
            <a:off x="4306967" y="5779217"/>
            <a:ext cx="4329198" cy="276999"/>
          </a:xfrm>
          <a:prstGeom prst="rect">
            <a:avLst/>
          </a:prstGeom>
          <a:blipFill rotWithShape="1">
            <a:blip r:embed="rId7">
              <a:alphaModFix/>
            </a:blip>
            <a:stretch>
              <a:fillRect b="-30434" l="-584"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89" name="Google Shape;289;p13"/>
          <p:cNvSpPr txBox="1"/>
          <p:nvPr/>
        </p:nvSpPr>
        <p:spPr>
          <a:xfrm>
            <a:off x="4292155" y="6093280"/>
            <a:ext cx="4358822" cy="276999"/>
          </a:xfrm>
          <a:prstGeom prst="rect">
            <a:avLst/>
          </a:prstGeom>
          <a:blipFill rotWithShape="1">
            <a:blip r:embed="rId8">
              <a:alphaModFix/>
            </a:blip>
            <a:stretch>
              <a:fillRect b="-31815" l="-290" r="0" t="-454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Google Shape;295;p14"/>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296" name="Google Shape;296;p14"/>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14"/>
          <p:cNvSpPr txBox="1"/>
          <p:nvPr/>
        </p:nvSpPr>
        <p:spPr>
          <a:xfrm>
            <a:off x="11714351" y="6513202"/>
            <a:ext cx="5311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13</a:t>
            </a:r>
            <a:endParaRPr/>
          </a:p>
        </p:txBody>
      </p:sp>
      <p:sp>
        <p:nvSpPr>
          <p:cNvPr id="298" name="Google Shape;298;p14"/>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
        <p:nvSpPr>
          <p:cNvPr id="299" name="Google Shape;299;p14"/>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14"/>
          <p:cNvSpPr txBox="1"/>
          <p:nvPr/>
        </p:nvSpPr>
        <p:spPr>
          <a:xfrm>
            <a:off x="440871" y="72040"/>
            <a:ext cx="117511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Neural Network Model </a:t>
            </a:r>
            <a:r>
              <a:rPr lang="en-US" sz="2000">
                <a:solidFill>
                  <a:schemeClr val="lt1"/>
                </a:solidFill>
                <a:latin typeface="Arial"/>
                <a:ea typeface="Arial"/>
                <a:cs typeface="Arial"/>
                <a:sym typeface="Arial"/>
              </a:rPr>
              <a:t>(dropped)</a:t>
            </a:r>
            <a:endParaRPr/>
          </a:p>
        </p:txBody>
      </p:sp>
      <p:pic>
        <p:nvPicPr>
          <p:cNvPr descr="https://lh4.googleusercontent.com/TijoLUQpL2iN5lS_1g3678y0ylngSDO66rygzVxPFkQM20vLGD-uUvhdjFVf_PiWLp2QZUcXCf2mQnuec1mPK99O1LX2yVExJXOuO8MnOO13X9FWLLVxZPUU42WD7IB0A4qPZWqHFKE" id="301" name="Google Shape;301;p14"/>
          <p:cNvPicPr preferRelativeResize="0"/>
          <p:nvPr/>
        </p:nvPicPr>
        <p:blipFill rotWithShape="1">
          <a:blip r:embed="rId4">
            <a:alphaModFix/>
          </a:blip>
          <a:srcRect b="0" l="0" r="0" t="0"/>
          <a:stretch/>
        </p:blipFill>
        <p:spPr>
          <a:xfrm>
            <a:off x="1208308" y="1168474"/>
            <a:ext cx="4231821" cy="3470093"/>
          </a:xfrm>
          <a:prstGeom prst="rect">
            <a:avLst/>
          </a:prstGeom>
          <a:noFill/>
          <a:ln>
            <a:noFill/>
          </a:ln>
        </p:spPr>
      </p:pic>
      <p:pic>
        <p:nvPicPr>
          <p:cNvPr descr="https://lh3.googleusercontent.com/s9SD0p6iy2h2224RmjWRCBjNmL0sO_wErnZhCchw9yEUSTYN26Fqd5WGVkTSfciMxaGrepcmOImIHl9EJd_toAYQ_U4KkWKzIsa4Rs0W90b7q5-IenQsM_YNe-iGMfA1_wUHj-zltgI" id="302" name="Google Shape;302;p14"/>
          <p:cNvPicPr preferRelativeResize="0"/>
          <p:nvPr/>
        </p:nvPicPr>
        <p:blipFill rotWithShape="1">
          <a:blip r:embed="rId5">
            <a:alphaModFix/>
          </a:blip>
          <a:srcRect b="0" l="0" r="0" t="0"/>
          <a:stretch/>
        </p:blipFill>
        <p:spPr>
          <a:xfrm>
            <a:off x="6651033" y="1290399"/>
            <a:ext cx="4184136" cy="3429813"/>
          </a:xfrm>
          <a:prstGeom prst="rect">
            <a:avLst/>
          </a:prstGeom>
          <a:noFill/>
          <a:ln>
            <a:noFill/>
          </a:ln>
        </p:spPr>
      </p:pic>
      <p:sp>
        <p:nvSpPr>
          <p:cNvPr id="303" name="Google Shape;303;p14"/>
          <p:cNvSpPr txBox="1"/>
          <p:nvPr/>
        </p:nvSpPr>
        <p:spPr>
          <a:xfrm>
            <a:off x="2344455" y="5298509"/>
            <a:ext cx="677240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mbria Math"/>
                <a:ea typeface="Cambria Math"/>
                <a:cs typeface="Cambria Math"/>
                <a:sym typeface="Cambria Math"/>
              </a:rPr>
              <a:t>p = 12 lagged inputs and k = 6 nodes in hidden layer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Google Shape;309;p15"/>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310" name="Google Shape;310;p15"/>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15"/>
          <p:cNvSpPr txBox="1"/>
          <p:nvPr/>
        </p:nvSpPr>
        <p:spPr>
          <a:xfrm>
            <a:off x="11727720" y="6513202"/>
            <a:ext cx="4642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14</a:t>
            </a:r>
            <a:endParaRPr/>
          </a:p>
        </p:txBody>
      </p:sp>
      <p:sp>
        <p:nvSpPr>
          <p:cNvPr id="312" name="Google Shape;312;p15"/>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
        <p:nvSpPr>
          <p:cNvPr id="313" name="Google Shape;313;p15"/>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15"/>
          <p:cNvSpPr txBox="1"/>
          <p:nvPr/>
        </p:nvSpPr>
        <p:spPr>
          <a:xfrm>
            <a:off x="440871" y="72040"/>
            <a:ext cx="117511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ARIMA Model </a:t>
            </a:r>
            <a:endParaRPr sz="4000">
              <a:solidFill>
                <a:schemeClr val="lt1"/>
              </a:solidFill>
              <a:latin typeface="Arial"/>
              <a:ea typeface="Arial"/>
              <a:cs typeface="Arial"/>
              <a:sym typeface="Arial"/>
            </a:endParaRPr>
          </a:p>
        </p:txBody>
      </p:sp>
      <p:pic>
        <p:nvPicPr>
          <p:cNvPr descr="https://lh6.googleusercontent.com/On9c33IU1JXTo_xvdvqts2GZz_r-BJxXWn-n_ylcXvPcUzUyLenC4YundB8OJpWX2Th-MIub2c2DElF6yiP6RoIjs7-fU2fxVaJj2SFENeeVUj37izvqoKxZBKfBKZyXmooIAHhVMeA" id="315" name="Google Shape;315;p15"/>
          <p:cNvPicPr preferRelativeResize="0"/>
          <p:nvPr/>
        </p:nvPicPr>
        <p:blipFill rotWithShape="1">
          <a:blip r:embed="rId4">
            <a:alphaModFix/>
          </a:blip>
          <a:srcRect b="0" l="0" r="0" t="0"/>
          <a:stretch/>
        </p:blipFill>
        <p:spPr>
          <a:xfrm>
            <a:off x="973674" y="1233779"/>
            <a:ext cx="4322082" cy="3860735"/>
          </a:xfrm>
          <a:prstGeom prst="rect">
            <a:avLst/>
          </a:prstGeom>
          <a:noFill/>
          <a:ln>
            <a:noFill/>
          </a:ln>
        </p:spPr>
      </p:pic>
      <p:pic>
        <p:nvPicPr>
          <p:cNvPr descr="https://lh4.googleusercontent.com/6Dmy_DqPce0jAv1dWcYnB_mtHb-bldhmhGU5pFvAjUynkE9rgUaK22zIdBvcAZJ_W7mvrLOdWXm885WHE0zF4YmKMEh9jugiyuVaL-JiHHV2YJj1aTkzfCv995ZN6bxhFdnTI9q29F4" id="316" name="Google Shape;316;p15"/>
          <p:cNvPicPr preferRelativeResize="0"/>
          <p:nvPr/>
        </p:nvPicPr>
        <p:blipFill rotWithShape="1">
          <a:blip r:embed="rId5">
            <a:alphaModFix/>
          </a:blip>
          <a:srcRect b="0" l="0" r="0" t="0"/>
          <a:stretch/>
        </p:blipFill>
        <p:spPr>
          <a:xfrm>
            <a:off x="6814311" y="1233779"/>
            <a:ext cx="3724245" cy="3860735"/>
          </a:xfrm>
          <a:prstGeom prst="rect">
            <a:avLst/>
          </a:prstGeom>
          <a:noFill/>
          <a:ln>
            <a:noFill/>
          </a:ln>
        </p:spPr>
      </p:pic>
      <p:sp>
        <p:nvSpPr>
          <p:cNvPr id="317" name="Google Shape;317;p15"/>
          <p:cNvSpPr txBox="1"/>
          <p:nvPr/>
        </p:nvSpPr>
        <p:spPr>
          <a:xfrm>
            <a:off x="2286912" y="5510752"/>
            <a:ext cx="7618175" cy="276999"/>
          </a:xfrm>
          <a:prstGeom prst="rect">
            <a:avLst/>
          </a:prstGeom>
          <a:blipFill rotWithShape="1">
            <a:blip r:embed="rId6">
              <a:alphaModFix/>
            </a:blip>
            <a:stretch>
              <a:fillRect b="-21736" l="0" r="0" t="-434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18" name="Google Shape;318;p15"/>
          <p:cNvSpPr/>
          <p:nvPr/>
        </p:nvSpPr>
        <p:spPr>
          <a:xfrm>
            <a:off x="3628145" y="5877076"/>
            <a:ext cx="4935710" cy="369332"/>
          </a:xfrm>
          <a:prstGeom prst="rect">
            <a:avLst/>
          </a:prstGeom>
          <a:blipFill rotWithShape="1">
            <a:blip r:embed="rId7">
              <a:alphaModFix/>
            </a:blip>
            <a:stretch>
              <a:fillRect b="-13332"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Google Shape;324;p16"/>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325" name="Google Shape;325;p16"/>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16"/>
          <p:cNvSpPr txBox="1"/>
          <p:nvPr/>
        </p:nvSpPr>
        <p:spPr>
          <a:xfrm>
            <a:off x="11665435" y="6515177"/>
            <a:ext cx="5265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15</a:t>
            </a:r>
            <a:endParaRPr/>
          </a:p>
        </p:txBody>
      </p:sp>
      <p:sp>
        <p:nvSpPr>
          <p:cNvPr id="327" name="Google Shape;327;p16"/>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
        <p:nvSpPr>
          <p:cNvPr id="328" name="Google Shape;328;p16"/>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16"/>
          <p:cNvSpPr txBox="1"/>
          <p:nvPr/>
        </p:nvSpPr>
        <p:spPr>
          <a:xfrm>
            <a:off x="440871" y="72040"/>
            <a:ext cx="117511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Model Performance</a:t>
            </a:r>
            <a:endParaRPr sz="1800">
              <a:solidFill>
                <a:schemeClr val="dk1"/>
              </a:solidFill>
              <a:latin typeface="Calibri"/>
              <a:ea typeface="Calibri"/>
              <a:cs typeface="Calibri"/>
              <a:sym typeface="Calibri"/>
            </a:endParaRPr>
          </a:p>
        </p:txBody>
      </p:sp>
      <p:graphicFrame>
        <p:nvGraphicFramePr>
          <p:cNvPr id="330" name="Google Shape;330;p16"/>
          <p:cNvGraphicFramePr/>
          <p:nvPr/>
        </p:nvGraphicFramePr>
        <p:xfrm>
          <a:off x="342347" y="1214782"/>
          <a:ext cx="3000000" cy="3000000"/>
        </p:xfrm>
        <a:graphic>
          <a:graphicData uri="http://schemas.openxmlformats.org/drawingml/2006/table">
            <a:tbl>
              <a:tblPr bandRow="1" firstRow="1">
                <a:noFill/>
                <a:tableStyleId>{99584125-3AA1-4A54-AD40-CF08F74E2B8E}</a:tableStyleId>
              </a:tblPr>
              <a:tblGrid>
                <a:gridCol w="1653775"/>
                <a:gridCol w="1653775"/>
                <a:gridCol w="1653775"/>
                <a:gridCol w="1653775"/>
                <a:gridCol w="1653775"/>
                <a:gridCol w="1653775"/>
                <a:gridCol w="1653775"/>
              </a:tblGrid>
              <a:tr h="1228575">
                <a:tc>
                  <a:txBody>
                    <a:bodyPr/>
                    <a:lstStyle/>
                    <a:p>
                      <a:pPr indent="0" lvl="0" marL="0" marR="0" rtl="0" algn="l">
                        <a:spcBef>
                          <a:spcPts val="0"/>
                        </a:spcBef>
                        <a:spcAft>
                          <a:spcPts val="0"/>
                        </a:spcAft>
                        <a:buNone/>
                      </a:pPr>
                      <a:r>
                        <a:t/>
                      </a:r>
                      <a:endParaRPr sz="1800" u="none" cap="none" strike="noStrike"/>
                    </a:p>
                  </a:txBody>
                  <a:tcPr marT="63500" marB="63500" marR="63500" marL="63500" anchor="ctr">
                    <a:solidFill>
                      <a:srgbClr val="002060"/>
                    </a:solidFill>
                  </a:tcPr>
                </a:tc>
                <a:tc>
                  <a:txBody>
                    <a:bodyPr/>
                    <a:lstStyle/>
                    <a:p>
                      <a:pPr indent="0" lvl="0" marL="0" marR="0" rtl="0" algn="ctr">
                        <a:spcBef>
                          <a:spcPts val="0"/>
                        </a:spcBef>
                        <a:spcAft>
                          <a:spcPts val="0"/>
                        </a:spcAft>
                        <a:buNone/>
                      </a:pPr>
                      <a:r>
                        <a:rPr lang="en-US" sz="2400" u="none" cap="none" strike="noStrike">
                          <a:solidFill>
                            <a:schemeClr val="lt1"/>
                          </a:solidFill>
                        </a:rPr>
                        <a:t>TSLM</a:t>
                      </a:r>
                      <a:endParaRPr/>
                    </a:p>
                  </a:txBody>
                  <a:tcPr marT="63500" marB="63500" marR="63500" marL="63500" anchor="ctr">
                    <a:solidFill>
                      <a:srgbClr val="002060"/>
                    </a:solidFill>
                  </a:tcPr>
                </a:tc>
                <a:tc>
                  <a:txBody>
                    <a:bodyPr/>
                    <a:lstStyle/>
                    <a:p>
                      <a:pPr indent="0" lvl="0" marL="0" marR="0" rtl="0" algn="ctr">
                        <a:spcBef>
                          <a:spcPts val="0"/>
                        </a:spcBef>
                        <a:spcAft>
                          <a:spcPts val="0"/>
                        </a:spcAft>
                        <a:buNone/>
                      </a:pPr>
                      <a:r>
                        <a:rPr lang="en-US" sz="2400" u="none" cap="none" strike="noStrike">
                          <a:solidFill>
                            <a:schemeClr val="lt1"/>
                          </a:solidFill>
                        </a:rPr>
                        <a:t>TSLM ARIMA Errors</a:t>
                      </a:r>
                      <a:endParaRPr/>
                    </a:p>
                  </a:txBody>
                  <a:tcPr marT="63500" marB="63500" marR="63500" marL="63500" anchor="ctr">
                    <a:solidFill>
                      <a:srgbClr val="002060"/>
                    </a:solidFill>
                  </a:tcPr>
                </a:tc>
                <a:tc>
                  <a:txBody>
                    <a:bodyPr/>
                    <a:lstStyle/>
                    <a:p>
                      <a:pPr indent="0" lvl="0" marL="0" marR="0" rtl="0" algn="ctr">
                        <a:spcBef>
                          <a:spcPts val="0"/>
                        </a:spcBef>
                        <a:spcAft>
                          <a:spcPts val="0"/>
                        </a:spcAft>
                        <a:buNone/>
                      </a:pPr>
                      <a:r>
                        <a:rPr lang="en-US" sz="2400" u="none" cap="none" strike="noStrike">
                          <a:solidFill>
                            <a:schemeClr val="lt1"/>
                          </a:solidFill>
                        </a:rPr>
                        <a:t>ETS</a:t>
                      </a:r>
                      <a:endParaRPr/>
                    </a:p>
                  </a:txBody>
                  <a:tcPr marT="63500" marB="63500" marR="63500" marL="63500" anchor="ctr">
                    <a:solidFill>
                      <a:srgbClr val="002060"/>
                    </a:solidFill>
                  </a:tcPr>
                </a:tc>
                <a:tc>
                  <a:txBody>
                    <a:bodyPr/>
                    <a:lstStyle/>
                    <a:p>
                      <a:pPr indent="0" lvl="0" marL="0" marR="0" rtl="0" algn="ctr">
                        <a:spcBef>
                          <a:spcPts val="0"/>
                        </a:spcBef>
                        <a:spcAft>
                          <a:spcPts val="0"/>
                        </a:spcAft>
                        <a:buNone/>
                      </a:pPr>
                      <a:r>
                        <a:rPr lang="en-US" sz="2400" u="none" cap="none" strike="noStrike">
                          <a:solidFill>
                            <a:schemeClr val="lt1"/>
                          </a:solidFill>
                        </a:rPr>
                        <a:t>Neural Network</a:t>
                      </a:r>
                      <a:endParaRPr/>
                    </a:p>
                  </a:txBody>
                  <a:tcPr marT="63500" marB="63500" marR="63500" marL="63500" anchor="ctr">
                    <a:solidFill>
                      <a:srgbClr val="002060"/>
                    </a:solidFill>
                  </a:tcPr>
                </a:tc>
                <a:tc>
                  <a:txBody>
                    <a:bodyPr/>
                    <a:lstStyle/>
                    <a:p>
                      <a:pPr indent="0" lvl="0" marL="0" marR="0" rtl="0" algn="ctr">
                        <a:spcBef>
                          <a:spcPts val="0"/>
                        </a:spcBef>
                        <a:spcAft>
                          <a:spcPts val="0"/>
                        </a:spcAft>
                        <a:buNone/>
                      </a:pPr>
                      <a:r>
                        <a:rPr lang="en-US" sz="2400" u="none" cap="none" strike="noStrike">
                          <a:solidFill>
                            <a:schemeClr val="lt1"/>
                          </a:solidFill>
                        </a:rPr>
                        <a:t>HW</a:t>
                      </a:r>
                      <a:endParaRPr/>
                    </a:p>
                  </a:txBody>
                  <a:tcPr marT="63500" marB="63500" marR="63500" marL="63500" anchor="ctr">
                    <a:solidFill>
                      <a:srgbClr val="002060"/>
                    </a:solidFill>
                  </a:tcPr>
                </a:tc>
                <a:tc>
                  <a:txBody>
                    <a:bodyPr/>
                    <a:lstStyle/>
                    <a:p>
                      <a:pPr indent="0" lvl="0" marL="0" marR="0" rtl="0" algn="ctr">
                        <a:spcBef>
                          <a:spcPts val="0"/>
                        </a:spcBef>
                        <a:spcAft>
                          <a:spcPts val="0"/>
                        </a:spcAft>
                        <a:buNone/>
                      </a:pPr>
                      <a:r>
                        <a:rPr lang="en-US" sz="2400" u="none" cap="none" strike="noStrike">
                          <a:solidFill>
                            <a:schemeClr val="lt1"/>
                          </a:solidFill>
                        </a:rPr>
                        <a:t>ARIMA</a:t>
                      </a:r>
                      <a:endParaRPr/>
                    </a:p>
                  </a:txBody>
                  <a:tcPr marT="63500" marB="63500" marR="63500" marL="63500" anchor="ctr">
                    <a:solidFill>
                      <a:srgbClr val="002060"/>
                    </a:solidFill>
                  </a:tcPr>
                </a:tc>
              </a:tr>
              <a:tr h="872825">
                <a:tc>
                  <a:txBody>
                    <a:bodyPr/>
                    <a:lstStyle/>
                    <a:p>
                      <a:pPr indent="0" lvl="0" marL="0" marR="0" rtl="0" algn="l">
                        <a:spcBef>
                          <a:spcPts val="0"/>
                        </a:spcBef>
                        <a:spcAft>
                          <a:spcPts val="0"/>
                        </a:spcAft>
                        <a:buNone/>
                      </a:pPr>
                      <a:r>
                        <a:rPr lang="en-US" sz="2400" u="none" cap="none" strike="noStrike"/>
                        <a:t>AICc</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1016.76</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1445.78</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1949.17</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N/A</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1963.63</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348.31</a:t>
                      </a:r>
                      <a:endParaRPr/>
                    </a:p>
                  </a:txBody>
                  <a:tcPr marT="63500" marB="63500" marR="63500" marL="63500" anchor="ctr"/>
                </a:tc>
              </a:tr>
              <a:tr h="872825">
                <a:tc>
                  <a:txBody>
                    <a:bodyPr/>
                    <a:lstStyle/>
                    <a:p>
                      <a:pPr indent="0" lvl="0" marL="0" marR="0" rtl="0" algn="l">
                        <a:spcBef>
                          <a:spcPts val="0"/>
                        </a:spcBef>
                        <a:spcAft>
                          <a:spcPts val="0"/>
                        </a:spcAft>
                        <a:buNone/>
                      </a:pPr>
                      <a:r>
                        <a:rPr lang="en-US" sz="2400" u="none" cap="none" strike="noStrike"/>
                        <a:t>RMSE</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8.00</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13.99</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13.59</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13.74</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14.32</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14.79</a:t>
                      </a:r>
                      <a:endParaRPr/>
                    </a:p>
                  </a:txBody>
                  <a:tcPr marT="63500" marB="63500" marR="63500" marL="63500" anchor="ctr"/>
                </a:tc>
              </a:tr>
              <a:tr h="872825">
                <a:tc>
                  <a:txBody>
                    <a:bodyPr/>
                    <a:lstStyle/>
                    <a:p>
                      <a:pPr indent="0" lvl="0" marL="0" marR="0" rtl="0" algn="l">
                        <a:spcBef>
                          <a:spcPts val="0"/>
                        </a:spcBef>
                        <a:spcAft>
                          <a:spcPts val="0"/>
                        </a:spcAft>
                        <a:buNone/>
                      </a:pPr>
                      <a:r>
                        <a:rPr lang="en-US" sz="2400" u="none" cap="none" strike="noStrike"/>
                        <a:t>MAPE</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14.20</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31.20</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30.62</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30.31</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32.12</a:t>
                      </a:r>
                      <a:endParaRPr/>
                    </a:p>
                  </a:txBody>
                  <a:tcPr marT="63500" marB="63500" marR="63500" marL="63500" anchor="ctr"/>
                </a:tc>
                <a:tc>
                  <a:txBody>
                    <a:bodyPr/>
                    <a:lstStyle/>
                    <a:p>
                      <a:pPr indent="0" lvl="0" marL="0" marR="0" rtl="0" algn="l">
                        <a:spcBef>
                          <a:spcPts val="0"/>
                        </a:spcBef>
                        <a:spcAft>
                          <a:spcPts val="0"/>
                        </a:spcAft>
                        <a:buNone/>
                      </a:pPr>
                      <a:r>
                        <a:rPr lang="en-US" sz="2400" u="none" cap="none" strike="noStrike"/>
                        <a:t>31.92</a:t>
                      </a:r>
                      <a:endParaRPr/>
                    </a:p>
                  </a:txBody>
                  <a:tcPr marT="63500" marB="63500" marR="63500" marL="6350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17"/>
          <p:cNvSpPr/>
          <p:nvPr/>
        </p:nvSpPr>
        <p:spPr>
          <a:xfrm>
            <a:off x="855411" y="1196305"/>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17"/>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able&#10;&#10;Description generated with very high confidence" id="338" name="Google Shape;338;p17"/>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339" name="Google Shape;339;p17"/>
          <p:cNvSpPr txBox="1"/>
          <p:nvPr/>
        </p:nvSpPr>
        <p:spPr>
          <a:xfrm>
            <a:off x="11714351" y="6513202"/>
            <a:ext cx="4776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16</a:t>
            </a:r>
            <a:endParaRPr/>
          </a:p>
        </p:txBody>
      </p:sp>
      <p:sp>
        <p:nvSpPr>
          <p:cNvPr id="340" name="Google Shape;340;p17"/>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17"/>
          <p:cNvSpPr/>
          <p:nvPr/>
        </p:nvSpPr>
        <p:spPr>
          <a:xfrm>
            <a:off x="741780" y="1136147"/>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17"/>
          <p:cNvSpPr/>
          <p:nvPr/>
        </p:nvSpPr>
        <p:spPr>
          <a:xfrm>
            <a:off x="848727" y="2272463"/>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17"/>
          <p:cNvSpPr/>
          <p:nvPr/>
        </p:nvSpPr>
        <p:spPr>
          <a:xfrm>
            <a:off x="741780" y="2165516"/>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17"/>
          <p:cNvSpPr/>
          <p:nvPr/>
        </p:nvSpPr>
        <p:spPr>
          <a:xfrm>
            <a:off x="848726" y="3321883"/>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17"/>
          <p:cNvSpPr/>
          <p:nvPr/>
        </p:nvSpPr>
        <p:spPr>
          <a:xfrm>
            <a:off x="741779" y="3241672"/>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17"/>
          <p:cNvSpPr/>
          <p:nvPr/>
        </p:nvSpPr>
        <p:spPr>
          <a:xfrm>
            <a:off x="848726" y="4391356"/>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17"/>
          <p:cNvSpPr/>
          <p:nvPr/>
        </p:nvSpPr>
        <p:spPr>
          <a:xfrm>
            <a:off x="741779" y="4271041"/>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17"/>
          <p:cNvSpPr/>
          <p:nvPr/>
        </p:nvSpPr>
        <p:spPr>
          <a:xfrm>
            <a:off x="848725" y="5407357"/>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17"/>
          <p:cNvSpPr/>
          <p:nvPr/>
        </p:nvSpPr>
        <p:spPr>
          <a:xfrm>
            <a:off x="741778" y="5300409"/>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17"/>
          <p:cNvSpPr txBox="1"/>
          <p:nvPr/>
        </p:nvSpPr>
        <p:spPr>
          <a:xfrm>
            <a:off x="946150" y="1287044"/>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Calibri"/>
                <a:ea typeface="Calibri"/>
                <a:cs typeface="Calibri"/>
                <a:sym typeface="Calibri"/>
              </a:rPr>
              <a:t>Introduction </a:t>
            </a:r>
            <a:r>
              <a:rPr b="1" lang="en-US" sz="3200">
                <a:solidFill>
                  <a:schemeClr val="dk1"/>
                </a:solidFill>
                <a:latin typeface="Calibri"/>
                <a:ea typeface="Calibri"/>
                <a:cs typeface="Calibri"/>
                <a:sym typeface="Calibri"/>
              </a:rPr>
              <a:t>✔</a:t>
            </a:r>
            <a:r>
              <a:rPr b="1" lang="en-US" sz="3200">
                <a:solidFill>
                  <a:srgbClr val="002060"/>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17"/>
          <p:cNvSpPr txBox="1"/>
          <p:nvPr/>
        </p:nvSpPr>
        <p:spPr>
          <a:xfrm>
            <a:off x="946149" y="2309728"/>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Calibri"/>
                <a:ea typeface="Calibri"/>
                <a:cs typeface="Calibri"/>
                <a:sym typeface="Calibri"/>
              </a:rPr>
              <a:t>Data Exploration </a:t>
            </a:r>
            <a:r>
              <a:rPr b="1" lang="en-US" sz="3200">
                <a:solidFill>
                  <a:schemeClr val="dk1"/>
                </a:solidFill>
                <a:latin typeface="Calibri"/>
                <a:ea typeface="Calibri"/>
                <a:cs typeface="Calibri"/>
                <a:sym typeface="Calibri"/>
              </a:rPr>
              <a:t>✔</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17"/>
          <p:cNvSpPr txBox="1"/>
          <p:nvPr/>
        </p:nvSpPr>
        <p:spPr>
          <a:xfrm>
            <a:off x="946150" y="3412623"/>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Calibri"/>
                <a:ea typeface="Calibri"/>
                <a:cs typeface="Calibri"/>
                <a:sym typeface="Calibri"/>
              </a:rPr>
              <a:t>Analysis </a:t>
            </a:r>
            <a:r>
              <a:rPr b="1" lang="en-US" sz="3200">
                <a:solidFill>
                  <a:schemeClr val="dk1"/>
                </a:solidFill>
                <a:latin typeface="Calibri"/>
                <a:ea typeface="Calibri"/>
                <a:cs typeface="Calibri"/>
                <a:sym typeface="Calibri"/>
              </a:rPr>
              <a:t>✔</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17"/>
          <p:cNvSpPr txBox="1"/>
          <p:nvPr/>
        </p:nvSpPr>
        <p:spPr>
          <a:xfrm>
            <a:off x="946149" y="4441991"/>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Discussion &amp; Conclusions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17"/>
          <p:cNvSpPr txBox="1"/>
          <p:nvPr/>
        </p:nvSpPr>
        <p:spPr>
          <a:xfrm>
            <a:off x="946150" y="5444622"/>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References</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17"/>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pic>
        <p:nvPicPr>
          <p:cNvPr id="361" name="Google Shape;361;p18"/>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362" name="Google Shape;362;p18"/>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18"/>
          <p:cNvSpPr txBox="1"/>
          <p:nvPr/>
        </p:nvSpPr>
        <p:spPr>
          <a:xfrm>
            <a:off x="11700983" y="6513202"/>
            <a:ext cx="4910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17</a:t>
            </a:r>
            <a:endParaRPr/>
          </a:p>
        </p:txBody>
      </p:sp>
      <p:sp>
        <p:nvSpPr>
          <p:cNvPr id="364" name="Google Shape;364;p18"/>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
        <p:nvSpPr>
          <p:cNvPr id="365" name="Google Shape;365;p18"/>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6" name="Google Shape;366;p18"/>
          <p:cNvSpPr txBox="1"/>
          <p:nvPr/>
        </p:nvSpPr>
        <p:spPr>
          <a:xfrm>
            <a:off x="440871" y="72040"/>
            <a:ext cx="117511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Discussion</a:t>
            </a:r>
            <a:endParaRPr sz="1800">
              <a:solidFill>
                <a:schemeClr val="dk1"/>
              </a:solidFill>
              <a:latin typeface="Calibri"/>
              <a:ea typeface="Calibri"/>
              <a:cs typeface="Calibri"/>
              <a:sym typeface="Calibri"/>
            </a:endParaRPr>
          </a:p>
        </p:txBody>
      </p:sp>
      <p:sp>
        <p:nvSpPr>
          <p:cNvPr id="367" name="Google Shape;367;p18"/>
          <p:cNvSpPr txBox="1"/>
          <p:nvPr/>
        </p:nvSpPr>
        <p:spPr>
          <a:xfrm>
            <a:off x="261257" y="1159329"/>
            <a:ext cx="9634445" cy="452431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Regression models performed the best (AICc, RMSE, MAPE)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Final model: ARIMA(2,1,1)(2,1,2)</a:t>
            </a:r>
            <a:r>
              <a:rPr baseline="-25000" lang="en-US" sz="2400">
                <a:solidFill>
                  <a:schemeClr val="dk1"/>
                </a:solidFill>
                <a:latin typeface="Calibri"/>
                <a:ea typeface="Calibri"/>
                <a:cs typeface="Calibri"/>
                <a:sym typeface="Calibri"/>
              </a:rPr>
              <a:t>12</a:t>
            </a:r>
            <a:endParaRPr sz="24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More complex models performed worse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Best performing model did not have white noise residuals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Overfitting</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Quirks in the data</a:t>
            </a:r>
            <a:endParaRPr b="0" i="0" sz="1800" u="none" cap="none" strike="noStrike">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Other relevant variables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Policy changes, societal phenomena, relevant Chicago events, etc.</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Data might be incomplete (only includes investigated homicides)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pic>
        <p:nvPicPr>
          <p:cNvPr id="373" name="Google Shape;373;p19"/>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374" name="Google Shape;374;p19"/>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5" name="Google Shape;375;p19"/>
          <p:cNvSpPr txBox="1"/>
          <p:nvPr/>
        </p:nvSpPr>
        <p:spPr>
          <a:xfrm>
            <a:off x="11674246" y="6506518"/>
            <a:ext cx="5177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18</a:t>
            </a:r>
            <a:endParaRPr/>
          </a:p>
        </p:txBody>
      </p:sp>
      <p:sp>
        <p:nvSpPr>
          <p:cNvPr id="376" name="Google Shape;376;p19"/>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
        <p:nvSpPr>
          <p:cNvPr id="377" name="Google Shape;377;p19"/>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19"/>
          <p:cNvSpPr txBox="1"/>
          <p:nvPr/>
        </p:nvSpPr>
        <p:spPr>
          <a:xfrm>
            <a:off x="440871" y="72040"/>
            <a:ext cx="117511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Conclusions</a:t>
            </a:r>
            <a:endParaRPr sz="1800">
              <a:solidFill>
                <a:schemeClr val="dk1"/>
              </a:solidFill>
              <a:latin typeface="Calibri"/>
              <a:ea typeface="Calibri"/>
              <a:cs typeface="Calibri"/>
              <a:sym typeface="Calibri"/>
            </a:endParaRPr>
          </a:p>
        </p:txBody>
      </p:sp>
      <p:sp>
        <p:nvSpPr>
          <p:cNvPr id="379" name="Google Shape;379;p19"/>
          <p:cNvSpPr txBox="1"/>
          <p:nvPr/>
        </p:nvSpPr>
        <p:spPr>
          <a:xfrm>
            <a:off x="261257" y="1159329"/>
            <a:ext cx="9634445" cy="26776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Knowledge of peaks and troughs in crime throughout the year</a:t>
            </a:r>
            <a:endParaRPr sz="1800">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Appropriate personnel</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Save money</a:t>
            </a:r>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City-wide benefits of reducing crime</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Improved reputation &amp; public opinion</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Increased tourism</a:t>
            </a:r>
            <a:endParaRPr/>
          </a:p>
        </p:txBody>
      </p:sp>
      <p:pic>
        <p:nvPicPr>
          <p:cNvPr descr="A sign on the side of a building&#10;&#10;Description generated with very high confidence" id="380" name="Google Shape;380;p19"/>
          <p:cNvPicPr preferRelativeResize="0"/>
          <p:nvPr/>
        </p:nvPicPr>
        <p:blipFill rotWithShape="1">
          <a:blip r:embed="rId4">
            <a:alphaModFix/>
          </a:blip>
          <a:srcRect b="0" l="0" r="0" t="0"/>
          <a:stretch/>
        </p:blipFill>
        <p:spPr>
          <a:xfrm>
            <a:off x="3465443" y="3836504"/>
            <a:ext cx="4819373" cy="2442816"/>
          </a:xfrm>
          <a:prstGeom prst="rect">
            <a:avLst/>
          </a:prstGeom>
          <a:noFill/>
          <a:ln>
            <a:noFill/>
          </a:ln>
        </p:spPr>
      </p:pic>
      <p:sp>
        <p:nvSpPr>
          <p:cNvPr id="381" name="Google Shape;381;p19"/>
          <p:cNvSpPr txBox="1"/>
          <p:nvPr/>
        </p:nvSpPr>
        <p:spPr>
          <a:xfrm>
            <a:off x="3465443" y="6292574"/>
            <a:ext cx="4167808"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https://www.casino.org/news/wp-content/uploads/2019/07/chicago_casino_BGA.png</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
          <p:cNvSpPr/>
          <p:nvPr/>
        </p:nvSpPr>
        <p:spPr>
          <a:xfrm>
            <a:off x="855411" y="1196305"/>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table&#10;&#10;Description generated with very high confidence" id="100" name="Google Shape;100;p2"/>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101" name="Google Shape;101;p2"/>
          <p:cNvSpPr txBox="1"/>
          <p:nvPr/>
        </p:nvSpPr>
        <p:spPr>
          <a:xfrm>
            <a:off x="11821298" y="6506518"/>
            <a:ext cx="3707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1</a:t>
            </a:r>
            <a:endParaRPr/>
          </a:p>
        </p:txBody>
      </p:sp>
      <p:sp>
        <p:nvSpPr>
          <p:cNvPr id="102" name="Google Shape;102;p2"/>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2"/>
          <p:cNvSpPr/>
          <p:nvPr/>
        </p:nvSpPr>
        <p:spPr>
          <a:xfrm>
            <a:off x="741780" y="1136147"/>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2"/>
          <p:cNvSpPr/>
          <p:nvPr/>
        </p:nvSpPr>
        <p:spPr>
          <a:xfrm>
            <a:off x="848727" y="2272463"/>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2"/>
          <p:cNvSpPr/>
          <p:nvPr/>
        </p:nvSpPr>
        <p:spPr>
          <a:xfrm>
            <a:off x="741780" y="2165516"/>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2"/>
          <p:cNvSpPr/>
          <p:nvPr/>
        </p:nvSpPr>
        <p:spPr>
          <a:xfrm>
            <a:off x="848726" y="3321883"/>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2"/>
          <p:cNvSpPr/>
          <p:nvPr/>
        </p:nvSpPr>
        <p:spPr>
          <a:xfrm>
            <a:off x="741779" y="3241672"/>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2"/>
          <p:cNvSpPr/>
          <p:nvPr/>
        </p:nvSpPr>
        <p:spPr>
          <a:xfrm>
            <a:off x="848726" y="4391356"/>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2"/>
          <p:cNvSpPr/>
          <p:nvPr/>
        </p:nvSpPr>
        <p:spPr>
          <a:xfrm>
            <a:off x="741779" y="4271041"/>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2"/>
          <p:cNvSpPr/>
          <p:nvPr/>
        </p:nvSpPr>
        <p:spPr>
          <a:xfrm>
            <a:off x="848725" y="5407357"/>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2"/>
          <p:cNvSpPr/>
          <p:nvPr/>
        </p:nvSpPr>
        <p:spPr>
          <a:xfrm>
            <a:off x="741778" y="5300409"/>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2"/>
          <p:cNvSpPr txBox="1"/>
          <p:nvPr/>
        </p:nvSpPr>
        <p:spPr>
          <a:xfrm>
            <a:off x="946150" y="1287044"/>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Introduction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2"/>
          <p:cNvSpPr txBox="1"/>
          <p:nvPr/>
        </p:nvSpPr>
        <p:spPr>
          <a:xfrm>
            <a:off x="946149" y="2309728"/>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Data Exploration</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2"/>
          <p:cNvSpPr txBox="1"/>
          <p:nvPr/>
        </p:nvSpPr>
        <p:spPr>
          <a:xfrm>
            <a:off x="946150" y="3412623"/>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Analysis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2"/>
          <p:cNvSpPr txBox="1"/>
          <p:nvPr/>
        </p:nvSpPr>
        <p:spPr>
          <a:xfrm>
            <a:off x="946149" y="4441991"/>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Discussion &amp; Conclusions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2"/>
          <p:cNvSpPr txBox="1"/>
          <p:nvPr/>
        </p:nvSpPr>
        <p:spPr>
          <a:xfrm>
            <a:off x="946150" y="5444622"/>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References</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2"/>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20"/>
          <p:cNvSpPr/>
          <p:nvPr/>
        </p:nvSpPr>
        <p:spPr>
          <a:xfrm>
            <a:off x="855411" y="1196305"/>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Google Shape;388;p20"/>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able&#10;&#10;Description generated with very high confidence" id="389" name="Google Shape;389;p20"/>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390" name="Google Shape;390;p20"/>
          <p:cNvSpPr txBox="1"/>
          <p:nvPr/>
        </p:nvSpPr>
        <p:spPr>
          <a:xfrm>
            <a:off x="11741088" y="6506518"/>
            <a:ext cx="45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19</a:t>
            </a:r>
            <a:endParaRPr/>
          </a:p>
        </p:txBody>
      </p:sp>
      <p:sp>
        <p:nvSpPr>
          <p:cNvPr id="391" name="Google Shape;391;p20"/>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2" name="Google Shape;392;p20"/>
          <p:cNvSpPr/>
          <p:nvPr/>
        </p:nvSpPr>
        <p:spPr>
          <a:xfrm>
            <a:off x="741780" y="1136147"/>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3" name="Google Shape;393;p20"/>
          <p:cNvSpPr/>
          <p:nvPr/>
        </p:nvSpPr>
        <p:spPr>
          <a:xfrm>
            <a:off x="848727" y="2272463"/>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4" name="Google Shape;394;p20"/>
          <p:cNvSpPr/>
          <p:nvPr/>
        </p:nvSpPr>
        <p:spPr>
          <a:xfrm>
            <a:off x="741780" y="2165516"/>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5" name="Google Shape;395;p20"/>
          <p:cNvSpPr/>
          <p:nvPr/>
        </p:nvSpPr>
        <p:spPr>
          <a:xfrm>
            <a:off x="848726" y="3321883"/>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20"/>
          <p:cNvSpPr/>
          <p:nvPr/>
        </p:nvSpPr>
        <p:spPr>
          <a:xfrm>
            <a:off x="741779" y="3241672"/>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p20"/>
          <p:cNvSpPr/>
          <p:nvPr/>
        </p:nvSpPr>
        <p:spPr>
          <a:xfrm>
            <a:off x="848726" y="4391356"/>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20"/>
          <p:cNvSpPr/>
          <p:nvPr/>
        </p:nvSpPr>
        <p:spPr>
          <a:xfrm>
            <a:off x="741779" y="4271041"/>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p20"/>
          <p:cNvSpPr/>
          <p:nvPr/>
        </p:nvSpPr>
        <p:spPr>
          <a:xfrm>
            <a:off x="848725" y="5407357"/>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20"/>
          <p:cNvSpPr/>
          <p:nvPr/>
        </p:nvSpPr>
        <p:spPr>
          <a:xfrm>
            <a:off x="741778" y="5300409"/>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20"/>
          <p:cNvSpPr txBox="1"/>
          <p:nvPr/>
        </p:nvSpPr>
        <p:spPr>
          <a:xfrm>
            <a:off x="946150" y="1287044"/>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Calibri"/>
                <a:ea typeface="Calibri"/>
                <a:cs typeface="Calibri"/>
                <a:sym typeface="Calibri"/>
              </a:rPr>
              <a:t>Introduction </a:t>
            </a:r>
            <a:r>
              <a:rPr b="1" lang="en-US" sz="3200">
                <a:solidFill>
                  <a:schemeClr val="dk1"/>
                </a:solidFill>
                <a:latin typeface="Calibri"/>
                <a:ea typeface="Calibri"/>
                <a:cs typeface="Calibri"/>
                <a:sym typeface="Calibri"/>
              </a:rPr>
              <a:t>✔</a:t>
            </a:r>
            <a:r>
              <a:rPr b="1" lang="en-US" sz="3200">
                <a:solidFill>
                  <a:srgbClr val="002060"/>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20"/>
          <p:cNvSpPr txBox="1"/>
          <p:nvPr/>
        </p:nvSpPr>
        <p:spPr>
          <a:xfrm>
            <a:off x="946149" y="2309728"/>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Calibri"/>
                <a:ea typeface="Calibri"/>
                <a:cs typeface="Calibri"/>
                <a:sym typeface="Calibri"/>
              </a:rPr>
              <a:t>Data Exploration </a:t>
            </a:r>
            <a:r>
              <a:rPr b="1" lang="en-US" sz="3200">
                <a:solidFill>
                  <a:schemeClr val="dk1"/>
                </a:solidFill>
                <a:latin typeface="Calibri"/>
                <a:ea typeface="Calibri"/>
                <a:cs typeface="Calibri"/>
                <a:sym typeface="Calibri"/>
              </a:rPr>
              <a:t>✔</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20"/>
          <p:cNvSpPr txBox="1"/>
          <p:nvPr/>
        </p:nvSpPr>
        <p:spPr>
          <a:xfrm>
            <a:off x="946150" y="3412623"/>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Calibri"/>
                <a:ea typeface="Calibri"/>
                <a:cs typeface="Calibri"/>
                <a:sym typeface="Calibri"/>
              </a:rPr>
              <a:t>Analysis </a:t>
            </a:r>
            <a:r>
              <a:rPr b="1" lang="en-US" sz="3200">
                <a:solidFill>
                  <a:schemeClr val="dk1"/>
                </a:solidFill>
                <a:latin typeface="Calibri"/>
                <a:ea typeface="Calibri"/>
                <a:cs typeface="Calibri"/>
                <a:sym typeface="Calibri"/>
              </a:rPr>
              <a:t>✔</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20"/>
          <p:cNvSpPr txBox="1"/>
          <p:nvPr/>
        </p:nvSpPr>
        <p:spPr>
          <a:xfrm>
            <a:off x="946149" y="4441991"/>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Calibri"/>
                <a:ea typeface="Calibri"/>
                <a:cs typeface="Calibri"/>
                <a:sym typeface="Calibri"/>
              </a:rPr>
              <a:t>Discussion &amp; Conclusions </a:t>
            </a:r>
            <a:r>
              <a:rPr b="1" lang="en-US" sz="32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20"/>
          <p:cNvSpPr txBox="1"/>
          <p:nvPr/>
        </p:nvSpPr>
        <p:spPr>
          <a:xfrm>
            <a:off x="946150" y="5444622"/>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References</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20"/>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21"/>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able&#10;&#10;Description generated with very high confidence" id="413" name="Google Shape;413;p21"/>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414" name="Google Shape;414;p21"/>
          <p:cNvSpPr txBox="1"/>
          <p:nvPr/>
        </p:nvSpPr>
        <p:spPr>
          <a:xfrm>
            <a:off x="11741088" y="6506518"/>
            <a:ext cx="45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20</a:t>
            </a:r>
            <a:endParaRPr/>
          </a:p>
        </p:txBody>
      </p:sp>
      <p:sp>
        <p:nvSpPr>
          <p:cNvPr id="415" name="Google Shape;415;p21"/>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6" name="Google Shape;416;p21"/>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
        <p:nvSpPr>
          <p:cNvPr id="417" name="Google Shape;417;p21"/>
          <p:cNvSpPr txBox="1"/>
          <p:nvPr/>
        </p:nvSpPr>
        <p:spPr>
          <a:xfrm>
            <a:off x="261257" y="1159329"/>
            <a:ext cx="9634445" cy="156966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Chicago Data Portal. Homicides </a:t>
            </a:r>
            <a:r>
              <a:rPr lang="en-US" sz="2400" u="sng">
                <a:solidFill>
                  <a:schemeClr val="dk1"/>
                </a:solidFill>
                <a:latin typeface="Calibri"/>
                <a:ea typeface="Calibri"/>
                <a:cs typeface="Calibri"/>
                <a:sym typeface="Calibri"/>
                <a:hlinkClick r:id="rId4"/>
              </a:rPr>
              <a:t>https://data.cityofchicago.org/Public-Safety/Homicides/k9xv-yxzs</a:t>
            </a:r>
            <a:endParaRPr sz="2400" u="sng">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NOAA National Centers for Environmental Information. Climate at a Glance: City Time Series </a:t>
            </a:r>
            <a:r>
              <a:rPr lang="en-US" sz="2400" u="sng">
                <a:solidFill>
                  <a:schemeClr val="dk1"/>
                </a:solidFill>
                <a:latin typeface="Calibri"/>
                <a:ea typeface="Calibri"/>
                <a:cs typeface="Calibri"/>
                <a:sym typeface="Calibri"/>
                <a:hlinkClick r:id="rId5"/>
              </a:rPr>
              <a:t>https://www.ncdc.noaa.gov/cag/</a:t>
            </a:r>
            <a:endParaRPr sz="2400">
              <a:solidFill>
                <a:schemeClr val="dk1"/>
              </a:solidFill>
              <a:latin typeface="Calibri"/>
              <a:ea typeface="Calibri"/>
              <a:cs typeface="Calibri"/>
              <a:sym typeface="Calibri"/>
            </a:endParaRPr>
          </a:p>
        </p:txBody>
      </p:sp>
      <p:sp>
        <p:nvSpPr>
          <p:cNvPr id="418" name="Google Shape;418;p21"/>
          <p:cNvSpPr txBox="1"/>
          <p:nvPr/>
        </p:nvSpPr>
        <p:spPr>
          <a:xfrm>
            <a:off x="440871" y="72040"/>
            <a:ext cx="117511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References</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3"/>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124" name="Google Shape;124;p3"/>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3"/>
          <p:cNvSpPr txBox="1"/>
          <p:nvPr/>
        </p:nvSpPr>
        <p:spPr>
          <a:xfrm>
            <a:off x="11821298" y="6506518"/>
            <a:ext cx="3707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2</a:t>
            </a:r>
            <a:endParaRPr/>
          </a:p>
        </p:txBody>
      </p:sp>
      <p:sp>
        <p:nvSpPr>
          <p:cNvPr id="126" name="Google Shape;126;p3"/>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
        <p:nvSpPr>
          <p:cNvPr id="127" name="Google Shape;127;p3"/>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3"/>
          <p:cNvSpPr txBox="1"/>
          <p:nvPr/>
        </p:nvSpPr>
        <p:spPr>
          <a:xfrm>
            <a:off x="440871" y="72040"/>
            <a:ext cx="117511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Introduction </a:t>
            </a:r>
            <a:endParaRPr sz="4000">
              <a:solidFill>
                <a:schemeClr val="lt1"/>
              </a:solidFill>
              <a:latin typeface="Arial"/>
              <a:ea typeface="Arial"/>
              <a:cs typeface="Arial"/>
              <a:sym typeface="Arial"/>
            </a:endParaRPr>
          </a:p>
        </p:txBody>
      </p:sp>
      <p:sp>
        <p:nvSpPr>
          <p:cNvPr id="129" name="Google Shape;129;p3"/>
          <p:cNvSpPr txBox="1"/>
          <p:nvPr/>
        </p:nvSpPr>
        <p:spPr>
          <a:xfrm>
            <a:off x="261257" y="1159329"/>
            <a:ext cx="9634445" cy="341632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Analyze published Chicago homicide history</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Identify patterns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Months where homicide is more prevalent</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Points in time that began a trend</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Importance</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Inform law enforcement</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Identify causes of trends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4"/>
          <p:cNvSpPr/>
          <p:nvPr/>
        </p:nvSpPr>
        <p:spPr>
          <a:xfrm>
            <a:off x="855411" y="1196305"/>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4"/>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table&#10;&#10;Description generated with very high confidence" id="137" name="Google Shape;137;p4"/>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138" name="Google Shape;138;p4"/>
          <p:cNvSpPr txBox="1"/>
          <p:nvPr/>
        </p:nvSpPr>
        <p:spPr>
          <a:xfrm>
            <a:off x="11821298" y="6506518"/>
            <a:ext cx="3707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3</a:t>
            </a:r>
            <a:endParaRPr/>
          </a:p>
        </p:txBody>
      </p:sp>
      <p:sp>
        <p:nvSpPr>
          <p:cNvPr id="139" name="Google Shape;139;p4"/>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4"/>
          <p:cNvSpPr/>
          <p:nvPr/>
        </p:nvSpPr>
        <p:spPr>
          <a:xfrm>
            <a:off x="741780" y="1136147"/>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4"/>
          <p:cNvSpPr/>
          <p:nvPr/>
        </p:nvSpPr>
        <p:spPr>
          <a:xfrm>
            <a:off x="848727" y="2272463"/>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4"/>
          <p:cNvSpPr/>
          <p:nvPr/>
        </p:nvSpPr>
        <p:spPr>
          <a:xfrm>
            <a:off x="741780" y="2165516"/>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4"/>
          <p:cNvSpPr/>
          <p:nvPr/>
        </p:nvSpPr>
        <p:spPr>
          <a:xfrm>
            <a:off x="848726" y="3321883"/>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4"/>
          <p:cNvSpPr/>
          <p:nvPr/>
        </p:nvSpPr>
        <p:spPr>
          <a:xfrm>
            <a:off x="741779" y="3241672"/>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4"/>
          <p:cNvSpPr/>
          <p:nvPr/>
        </p:nvSpPr>
        <p:spPr>
          <a:xfrm>
            <a:off x="848726" y="4391356"/>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4"/>
          <p:cNvSpPr/>
          <p:nvPr/>
        </p:nvSpPr>
        <p:spPr>
          <a:xfrm>
            <a:off x="741779" y="4271041"/>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4"/>
          <p:cNvSpPr/>
          <p:nvPr/>
        </p:nvSpPr>
        <p:spPr>
          <a:xfrm>
            <a:off x="848725" y="5407357"/>
            <a:ext cx="7740314" cy="828842"/>
          </a:xfrm>
          <a:prstGeom prst="round2DiagRect">
            <a:avLst>
              <a:gd fmla="val 16667" name="adj1"/>
              <a:gd fmla="val 0" name="adj2"/>
            </a:avLst>
          </a:prstGeom>
          <a:solidFill>
            <a:srgbClr val="AEABA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4"/>
          <p:cNvSpPr/>
          <p:nvPr/>
        </p:nvSpPr>
        <p:spPr>
          <a:xfrm>
            <a:off x="741778" y="5300409"/>
            <a:ext cx="7740314" cy="828842"/>
          </a:xfrm>
          <a:prstGeom prst="round2DiagRect">
            <a:avLst>
              <a:gd fmla="val 16667" name="adj1"/>
              <a:gd fmla="val 0" name="adj2"/>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4"/>
          <p:cNvSpPr txBox="1"/>
          <p:nvPr/>
        </p:nvSpPr>
        <p:spPr>
          <a:xfrm>
            <a:off x="946150" y="1287044"/>
            <a:ext cx="7328568" cy="1138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Calibri"/>
                <a:ea typeface="Calibri"/>
                <a:cs typeface="Calibri"/>
                <a:sym typeface="Calibri"/>
              </a:rPr>
              <a:t>Introduction </a:t>
            </a:r>
            <a:r>
              <a:rPr b="1" lang="en-US" sz="32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4"/>
          <p:cNvSpPr txBox="1"/>
          <p:nvPr/>
        </p:nvSpPr>
        <p:spPr>
          <a:xfrm>
            <a:off x="946149" y="2309728"/>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Data Exploration</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4"/>
          <p:cNvSpPr txBox="1"/>
          <p:nvPr/>
        </p:nvSpPr>
        <p:spPr>
          <a:xfrm>
            <a:off x="946150" y="3412623"/>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Analysis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4"/>
          <p:cNvSpPr txBox="1"/>
          <p:nvPr/>
        </p:nvSpPr>
        <p:spPr>
          <a:xfrm>
            <a:off x="946149" y="4441991"/>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Discussion &amp; Conclusions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4"/>
          <p:cNvSpPr txBox="1"/>
          <p:nvPr/>
        </p:nvSpPr>
        <p:spPr>
          <a:xfrm>
            <a:off x="946150" y="5444622"/>
            <a:ext cx="7328568"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References</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4"/>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5"/>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161" name="Google Shape;161;p5"/>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5"/>
          <p:cNvSpPr txBox="1"/>
          <p:nvPr/>
        </p:nvSpPr>
        <p:spPr>
          <a:xfrm>
            <a:off x="11821298" y="6506518"/>
            <a:ext cx="3707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4</a:t>
            </a:r>
            <a:endParaRPr/>
          </a:p>
        </p:txBody>
      </p:sp>
      <p:sp>
        <p:nvSpPr>
          <p:cNvPr id="163" name="Google Shape;163;p5"/>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
        <p:nvSpPr>
          <p:cNvPr id="164" name="Google Shape;164;p5"/>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5"/>
          <p:cNvSpPr txBox="1"/>
          <p:nvPr/>
        </p:nvSpPr>
        <p:spPr>
          <a:xfrm>
            <a:off x="440871" y="72040"/>
            <a:ext cx="117511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Original Data</a:t>
            </a:r>
            <a:endParaRPr sz="4000">
              <a:solidFill>
                <a:schemeClr val="lt1"/>
              </a:solidFill>
              <a:latin typeface="Arial"/>
              <a:ea typeface="Arial"/>
              <a:cs typeface="Arial"/>
              <a:sym typeface="Arial"/>
            </a:endParaRPr>
          </a:p>
        </p:txBody>
      </p:sp>
      <p:sp>
        <p:nvSpPr>
          <p:cNvPr id="166" name="Google Shape;166;p5"/>
          <p:cNvSpPr txBox="1"/>
          <p:nvPr/>
        </p:nvSpPr>
        <p:spPr>
          <a:xfrm>
            <a:off x="261257" y="1159329"/>
            <a:ext cx="963444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descr="A screenshot of a cell phone&#10;&#10;Description generated with very high confidence" id="167" name="Google Shape;167;p5"/>
          <p:cNvPicPr preferRelativeResize="0"/>
          <p:nvPr/>
        </p:nvPicPr>
        <p:blipFill rotWithShape="1">
          <a:blip r:embed="rId4">
            <a:alphaModFix/>
          </a:blip>
          <a:srcRect b="0" l="0" r="0" t="0"/>
          <a:stretch/>
        </p:blipFill>
        <p:spPr>
          <a:xfrm>
            <a:off x="2529214" y="1394564"/>
            <a:ext cx="6966558" cy="40793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6"/>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174" name="Google Shape;174;p6"/>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6"/>
          <p:cNvSpPr txBox="1"/>
          <p:nvPr/>
        </p:nvSpPr>
        <p:spPr>
          <a:xfrm>
            <a:off x="11821298" y="6506518"/>
            <a:ext cx="3707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5</a:t>
            </a:r>
            <a:endParaRPr/>
          </a:p>
        </p:txBody>
      </p:sp>
      <p:sp>
        <p:nvSpPr>
          <p:cNvPr id="176" name="Google Shape;176;p6"/>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
        <p:nvSpPr>
          <p:cNvPr id="177" name="Google Shape;177;p6"/>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6"/>
          <p:cNvSpPr txBox="1"/>
          <p:nvPr/>
        </p:nvSpPr>
        <p:spPr>
          <a:xfrm>
            <a:off x="440871" y="72040"/>
            <a:ext cx="117511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Data Visualization</a:t>
            </a:r>
            <a:endParaRPr sz="1800">
              <a:solidFill>
                <a:schemeClr val="dk1"/>
              </a:solidFill>
              <a:latin typeface="Calibri"/>
              <a:ea typeface="Calibri"/>
              <a:cs typeface="Calibri"/>
              <a:sym typeface="Calibri"/>
            </a:endParaRPr>
          </a:p>
        </p:txBody>
      </p:sp>
      <p:pic>
        <p:nvPicPr>
          <p:cNvPr descr="https://lh6.googleusercontent.com/OdqsfzvX9EaBv3rEjzIh7BUQ14Oe2QgNTKH3XBi_Epdtj9j1a6t6zkDfMVd7-i2C1ejzRPp2b1A7HjsYpzxnEf0neJqRrj31KQjA5uZi3-jqAZqHQ19R3q6pOEJbkWdiLm9iRtwb0lU" id="179" name="Google Shape;179;p6"/>
          <p:cNvPicPr preferRelativeResize="0"/>
          <p:nvPr/>
        </p:nvPicPr>
        <p:blipFill rotWithShape="1">
          <a:blip r:embed="rId4">
            <a:alphaModFix/>
          </a:blip>
          <a:srcRect b="0" l="0" r="0" t="0"/>
          <a:stretch/>
        </p:blipFill>
        <p:spPr>
          <a:xfrm>
            <a:off x="723892" y="1649393"/>
            <a:ext cx="5012871" cy="3976094"/>
          </a:xfrm>
          <a:prstGeom prst="rect">
            <a:avLst/>
          </a:prstGeom>
          <a:noFill/>
          <a:ln>
            <a:noFill/>
          </a:ln>
        </p:spPr>
      </p:pic>
      <p:pic>
        <p:nvPicPr>
          <p:cNvPr descr="https://lh6.googleusercontent.com/Ldr9f7mY32PJuDmXnZ3k6PjtkEfDWCyi6vRJsWLrpPK6gNMoUrv0MQT0dhNTt5VNzQyFW8PLv-Ri5MEWcHdsPr7gFt0HWh9EokvIrhSc0XretVdVuOKWcddRJi2wpwuBnwt1vqGhC-U" id="180" name="Google Shape;180;p6"/>
          <p:cNvPicPr preferRelativeResize="0"/>
          <p:nvPr/>
        </p:nvPicPr>
        <p:blipFill rotWithShape="1">
          <a:blip r:embed="rId5">
            <a:alphaModFix/>
          </a:blip>
          <a:srcRect b="0" l="0" r="0" t="0"/>
          <a:stretch/>
        </p:blipFill>
        <p:spPr>
          <a:xfrm>
            <a:off x="6438909" y="1649393"/>
            <a:ext cx="5012872" cy="39760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7"/>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187" name="Google Shape;187;p7"/>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7"/>
          <p:cNvSpPr txBox="1"/>
          <p:nvPr/>
        </p:nvSpPr>
        <p:spPr>
          <a:xfrm>
            <a:off x="11821298" y="6506518"/>
            <a:ext cx="3707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6</a:t>
            </a:r>
            <a:endParaRPr/>
          </a:p>
        </p:txBody>
      </p:sp>
      <p:sp>
        <p:nvSpPr>
          <p:cNvPr id="189" name="Google Shape;189;p7"/>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
        <p:nvSpPr>
          <p:cNvPr id="190" name="Google Shape;190;p7"/>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7"/>
          <p:cNvSpPr txBox="1"/>
          <p:nvPr/>
        </p:nvSpPr>
        <p:spPr>
          <a:xfrm>
            <a:off x="440871" y="72040"/>
            <a:ext cx="117511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Data Visualization</a:t>
            </a:r>
            <a:endParaRPr sz="1800">
              <a:solidFill>
                <a:schemeClr val="dk1"/>
              </a:solidFill>
              <a:latin typeface="Calibri"/>
              <a:ea typeface="Calibri"/>
              <a:cs typeface="Calibri"/>
              <a:sym typeface="Calibri"/>
            </a:endParaRPr>
          </a:p>
        </p:txBody>
      </p:sp>
      <p:pic>
        <p:nvPicPr>
          <p:cNvPr descr="https://lh5.googleusercontent.com/vXPPvUIB2Fip1YLi9BwpRgFKwFNId5BeEOZTgPf2l0B0q5eoT-MtuXCbYkTpPh8vtCWJBHHK1egAdxOOwotavB2Jvzqt8f5ViJpEL7Tog8jpy9SWs1Iu3owpK3RFBbi8aHmKZK35B0A" id="192" name="Google Shape;192;p7"/>
          <p:cNvPicPr preferRelativeResize="0"/>
          <p:nvPr/>
        </p:nvPicPr>
        <p:blipFill rotWithShape="1">
          <a:blip r:embed="rId4">
            <a:alphaModFix/>
          </a:blip>
          <a:srcRect b="0" l="0" r="0" t="0"/>
          <a:stretch/>
        </p:blipFill>
        <p:spPr>
          <a:xfrm>
            <a:off x="3538676" y="1400997"/>
            <a:ext cx="5116277" cy="40581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8"/>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199" name="Google Shape;199;p8"/>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8"/>
          <p:cNvSpPr txBox="1"/>
          <p:nvPr/>
        </p:nvSpPr>
        <p:spPr>
          <a:xfrm>
            <a:off x="11821298" y="6506518"/>
            <a:ext cx="3707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7</a:t>
            </a:r>
            <a:endParaRPr/>
          </a:p>
        </p:txBody>
      </p:sp>
      <p:sp>
        <p:nvSpPr>
          <p:cNvPr id="201" name="Google Shape;201;p8"/>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
        <p:nvSpPr>
          <p:cNvPr id="202" name="Google Shape;202;p8"/>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8"/>
          <p:cNvSpPr txBox="1"/>
          <p:nvPr/>
        </p:nvSpPr>
        <p:spPr>
          <a:xfrm>
            <a:off x="440871" y="72040"/>
            <a:ext cx="117511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Data Visualization</a:t>
            </a:r>
            <a:endParaRPr sz="1800">
              <a:solidFill>
                <a:schemeClr val="lt1"/>
              </a:solidFill>
              <a:latin typeface="Calibri"/>
              <a:ea typeface="Calibri"/>
              <a:cs typeface="Calibri"/>
              <a:sym typeface="Calibri"/>
            </a:endParaRPr>
          </a:p>
        </p:txBody>
      </p:sp>
      <p:pic>
        <p:nvPicPr>
          <p:cNvPr descr="A screenshot of a cell phone&#10;&#10;Description generated with high confidence" id="204" name="Google Shape;204;p8"/>
          <p:cNvPicPr preferRelativeResize="0"/>
          <p:nvPr/>
        </p:nvPicPr>
        <p:blipFill rotWithShape="1">
          <a:blip r:embed="rId4">
            <a:alphaModFix/>
          </a:blip>
          <a:srcRect b="0" l="0" r="0" t="0"/>
          <a:stretch/>
        </p:blipFill>
        <p:spPr>
          <a:xfrm>
            <a:off x="123645" y="1538947"/>
            <a:ext cx="11901576" cy="4067652"/>
          </a:xfrm>
          <a:prstGeom prst="rect">
            <a:avLst/>
          </a:prstGeom>
          <a:noFill/>
          <a:ln>
            <a:noFill/>
          </a:ln>
        </p:spPr>
      </p:pic>
      <p:sp>
        <p:nvSpPr>
          <p:cNvPr id="205" name="Google Shape;205;p8"/>
          <p:cNvSpPr txBox="1"/>
          <p:nvPr/>
        </p:nvSpPr>
        <p:spPr>
          <a:xfrm>
            <a:off x="6888921" y="1554921"/>
            <a:ext cx="484146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Microsoft YaHei"/>
                <a:ea typeface="Microsoft YaHei"/>
                <a:cs typeface="Microsoft YaHei"/>
                <a:sym typeface="Microsoft YaHei"/>
              </a:rPr>
              <a:t>PACF Plot: Monthly Chicago Homicides</a:t>
            </a:r>
            <a:endParaRPr/>
          </a:p>
        </p:txBody>
      </p:sp>
      <p:sp>
        <p:nvSpPr>
          <p:cNvPr id="206" name="Google Shape;206;p8"/>
          <p:cNvSpPr txBox="1"/>
          <p:nvPr/>
        </p:nvSpPr>
        <p:spPr>
          <a:xfrm>
            <a:off x="990324" y="1487279"/>
            <a:ext cx="441076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Microsoft YaHei"/>
                <a:ea typeface="Microsoft YaHei"/>
                <a:cs typeface="Microsoft YaHei"/>
                <a:sym typeface="Microsoft YaHei"/>
              </a:rPr>
              <a:t>ACF Plot: Monthly Chicago Homicides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9"/>
          <p:cNvPicPr preferRelativeResize="0"/>
          <p:nvPr/>
        </p:nvPicPr>
        <p:blipFill rotWithShape="1">
          <a:blip r:embed="rId3">
            <a:alphaModFix/>
          </a:blip>
          <a:srcRect b="0" l="0" r="0" t="0"/>
          <a:stretch/>
        </p:blipFill>
        <p:spPr>
          <a:xfrm>
            <a:off x="9895702" y="5784224"/>
            <a:ext cx="2172730" cy="641290"/>
          </a:xfrm>
          <a:prstGeom prst="rect">
            <a:avLst/>
          </a:prstGeom>
          <a:noFill/>
          <a:ln>
            <a:noFill/>
          </a:ln>
        </p:spPr>
      </p:pic>
      <p:sp>
        <p:nvSpPr>
          <p:cNvPr id="213" name="Google Shape;213;p9"/>
          <p:cNvSpPr/>
          <p:nvPr/>
        </p:nvSpPr>
        <p:spPr>
          <a:xfrm>
            <a:off x="0" y="6524368"/>
            <a:ext cx="12192000" cy="333632"/>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9"/>
          <p:cNvSpPr txBox="1"/>
          <p:nvPr/>
        </p:nvSpPr>
        <p:spPr>
          <a:xfrm>
            <a:off x="11821298" y="6506518"/>
            <a:ext cx="3707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8</a:t>
            </a:r>
            <a:endParaRPr/>
          </a:p>
        </p:txBody>
      </p:sp>
      <p:sp>
        <p:nvSpPr>
          <p:cNvPr id="215" name="Google Shape;215;p9"/>
          <p:cNvSpPr txBox="1"/>
          <p:nvPr/>
        </p:nvSpPr>
        <p:spPr>
          <a:xfrm>
            <a:off x="0" y="6506518"/>
            <a:ext cx="5165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Time Series Analysis of Chicago Homicide Frequency</a:t>
            </a:r>
            <a:endParaRPr/>
          </a:p>
        </p:txBody>
      </p:sp>
      <p:sp>
        <p:nvSpPr>
          <p:cNvPr id="216" name="Google Shape;216;p9"/>
          <p:cNvSpPr/>
          <p:nvPr/>
        </p:nvSpPr>
        <p:spPr>
          <a:xfrm>
            <a:off x="0" y="1"/>
            <a:ext cx="12192000" cy="851964"/>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9"/>
          <p:cNvSpPr txBox="1"/>
          <p:nvPr/>
        </p:nvSpPr>
        <p:spPr>
          <a:xfrm>
            <a:off x="440871" y="72040"/>
            <a:ext cx="117511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Data Visualization</a:t>
            </a:r>
            <a:endParaRPr sz="1800">
              <a:solidFill>
                <a:schemeClr val="lt1"/>
              </a:solidFill>
              <a:latin typeface="Calibri"/>
              <a:ea typeface="Calibri"/>
              <a:cs typeface="Calibri"/>
              <a:sym typeface="Calibri"/>
            </a:endParaRPr>
          </a:p>
        </p:txBody>
      </p:sp>
      <p:pic>
        <p:nvPicPr>
          <p:cNvPr descr="A close up of a mans face&#10;&#10;Description generated with high confidence" id="218" name="Google Shape;218;p9"/>
          <p:cNvPicPr preferRelativeResize="0"/>
          <p:nvPr/>
        </p:nvPicPr>
        <p:blipFill rotWithShape="1">
          <a:blip r:embed="rId4">
            <a:alphaModFix/>
          </a:blip>
          <a:srcRect b="0" l="0" r="0" t="0"/>
          <a:stretch/>
        </p:blipFill>
        <p:spPr>
          <a:xfrm>
            <a:off x="648314" y="1401315"/>
            <a:ext cx="5205894" cy="4298326"/>
          </a:xfrm>
          <a:prstGeom prst="rect">
            <a:avLst/>
          </a:prstGeom>
          <a:noFill/>
          <a:ln>
            <a:noFill/>
          </a:ln>
        </p:spPr>
      </p:pic>
      <p:pic>
        <p:nvPicPr>
          <p:cNvPr descr="A picture containing water, bird&#10;&#10;Description generated with very high confidence" id="219" name="Google Shape;219;p9"/>
          <p:cNvPicPr preferRelativeResize="0"/>
          <p:nvPr/>
        </p:nvPicPr>
        <p:blipFill rotWithShape="1">
          <a:blip r:embed="rId5">
            <a:alphaModFix/>
          </a:blip>
          <a:srcRect b="0" l="0" r="0" t="0"/>
          <a:stretch/>
        </p:blipFill>
        <p:spPr>
          <a:xfrm>
            <a:off x="6314661" y="1448143"/>
            <a:ext cx="5007113" cy="42488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2019-12-06T16:47:44Z</dcterms:created>
  <dc:creator>Laura Patterson</dc:creator>
</cp:coreProperties>
</file>