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71" r:id="rId4"/>
    <p:sldId id="272" r:id="rId5"/>
    <p:sldId id="273" r:id="rId6"/>
    <p:sldId id="259" r:id="rId7"/>
    <p:sldId id="260" r:id="rId8"/>
    <p:sldId id="261" r:id="rId9"/>
    <p:sldId id="268" r:id="rId10"/>
    <p:sldId id="269" r:id="rId11"/>
    <p:sldId id="262" r:id="rId12"/>
    <p:sldId id="263" r:id="rId13"/>
    <p:sldId id="265" r:id="rId14"/>
    <p:sldId id="270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8" autoAdjust="0"/>
    <p:restoredTop sz="94676"/>
  </p:normalViewPr>
  <p:slideViewPr>
    <p:cSldViewPr snapToGrid="0" snapToObjects="1">
      <p:cViewPr varScale="1">
        <p:scale>
          <a:sx n="68" d="100"/>
          <a:sy n="68" d="100"/>
        </p:scale>
        <p:origin x="5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BAF1E-E97C-9148-AB4B-5FA6882E899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A1D98-E364-FA4F-BC12-172CD8AA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4B158-28A9-4086-A961-AF0E5CA7FF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4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680-2594-FD49-B851-61CEF22BB16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6393-D471-C74B-9ED0-27578286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6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680-2594-FD49-B851-61CEF22BB16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6393-D471-C74B-9ED0-27578286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2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680-2594-FD49-B851-61CEF22BB16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6393-D471-C74B-9ED0-27578286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7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680-2594-FD49-B851-61CEF22BB16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6393-D471-C74B-9ED0-27578286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2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680-2594-FD49-B851-61CEF22BB16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6393-D471-C74B-9ED0-27578286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2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680-2594-FD49-B851-61CEF22BB16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6393-D471-C74B-9ED0-27578286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9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680-2594-FD49-B851-61CEF22BB16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6393-D471-C74B-9ED0-27578286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4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680-2594-FD49-B851-61CEF22BB16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6393-D471-C74B-9ED0-27578286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6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680-2594-FD49-B851-61CEF22BB16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6393-D471-C74B-9ED0-27578286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7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680-2594-FD49-B851-61CEF22BB16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6393-D471-C74B-9ED0-27578286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6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680-2594-FD49-B851-61CEF22BB16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6393-D471-C74B-9ED0-27578286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1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7680-2594-FD49-B851-61CEF22BB16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6393-D471-C74B-9ED0-27578286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2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3.nd.edu/~dwang5/courses/spring20/assignments/A3/Assignment3_SocialSens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on Assignment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061" y="5213188"/>
            <a:ext cx="2531878" cy="1284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39" y="1717330"/>
            <a:ext cx="3884077" cy="2325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927" y="1717330"/>
            <a:ext cx="3754873" cy="2325826"/>
          </a:xfrm>
          <a:prstGeom prst="rect">
            <a:avLst/>
          </a:prstGeom>
        </p:spPr>
      </p:pic>
      <p:sp>
        <p:nvSpPr>
          <p:cNvPr id="7" name="Curved Up Arrow 6"/>
          <p:cNvSpPr/>
          <p:nvPr/>
        </p:nvSpPr>
        <p:spPr>
          <a:xfrm>
            <a:off x="3640414" y="4149875"/>
            <a:ext cx="1955995" cy="856557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76D4-190D-F044-B4BF-768C32429B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6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Convergence Signal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5262" y="1417638"/>
            <a:ext cx="4903763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EM is an iterative algorithm that will repeats until convergence</a:t>
            </a:r>
          </a:p>
          <a:p>
            <a:pPr marL="514350" indent="-514350">
              <a:buAutoNum type="arabicPeriod"/>
            </a:pPr>
            <a:r>
              <a:rPr lang="en-US" altLang="zh-CN" dirty="0"/>
              <a:t>Counter (</a:t>
            </a:r>
            <a:r>
              <a:rPr lang="en-US" altLang="zh-CN" dirty="0">
                <a:solidFill>
                  <a:srgbClr val="FF0000"/>
                </a:solidFill>
              </a:rPr>
              <a:t>recommended</a:t>
            </a:r>
            <a:r>
              <a:rPr lang="en-US" altLang="zh-CN" dirty="0"/>
              <a:t>)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Check change of θ</a:t>
            </a:r>
          </a:p>
          <a:p>
            <a:pPr marL="0" indent="0">
              <a:buNone/>
            </a:pPr>
            <a:r>
              <a:rPr lang="en-US" altLang="zh-CN" dirty="0"/>
              <a:t>e.g., Parameters </a:t>
            </a:r>
            <a:r>
              <a:rPr lang="en-US" altLang="zh-CN" dirty="0" err="1"/>
              <a:t>a,b,d</a:t>
            </a:r>
            <a:r>
              <a:rPr lang="en-US" altLang="zh-CN" dirty="0"/>
              <a:t> does not change by ε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  <p:pic>
        <p:nvPicPr>
          <p:cNvPr id="4" name="Picture 3" descr="Al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1579"/>
            <a:ext cx="3845262" cy="488477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76D4-190D-F044-B4BF-768C32429BC0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ED7A14-3448-44FD-BE7E-F7BAAFB9190C}"/>
              </a:ext>
            </a:extLst>
          </p:cNvPr>
          <p:cNvSpPr/>
          <p:nvPr/>
        </p:nvSpPr>
        <p:spPr>
          <a:xfrm>
            <a:off x="0" y="2053883"/>
            <a:ext cx="3845262" cy="189913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7BF65CA-031A-4299-B8BE-D5BE36A7239D}"/>
              </a:ext>
            </a:extLst>
          </p:cNvPr>
          <p:cNvSpPr/>
          <p:nvPr/>
        </p:nvSpPr>
        <p:spPr>
          <a:xfrm flipH="1">
            <a:off x="2664995" y="2053883"/>
            <a:ext cx="872197" cy="24186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364CEB-4B06-4F0F-8C60-66B275A63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66" y="3050781"/>
            <a:ext cx="3217663" cy="8315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E7101A-0DFD-4329-B49B-527086049242}"/>
              </a:ext>
            </a:extLst>
          </p:cNvPr>
          <p:cNvSpPr/>
          <p:nvPr/>
        </p:nvSpPr>
        <p:spPr>
          <a:xfrm>
            <a:off x="457200" y="3955219"/>
            <a:ext cx="283699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EM Steps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909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3- E Step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600200"/>
            <a:ext cx="4572000" cy="5029200"/>
          </a:xfrm>
        </p:spPr>
        <p:txBody>
          <a:bodyPr>
            <a:normAutofit/>
          </a:bodyPr>
          <a:lstStyle/>
          <a:p>
            <a:r>
              <a:rPr lang="en-US" dirty="0"/>
              <a:t>Well what’s Z(</a:t>
            </a:r>
            <a:r>
              <a:rPr lang="en-US" dirty="0" err="1"/>
              <a:t>t,j</a:t>
            </a:r>
            <a:r>
              <a:rPr lang="en-US" dirty="0"/>
              <a:t>)? Look at Equation 11!</a:t>
            </a:r>
          </a:p>
          <a:p>
            <a:r>
              <a:rPr lang="en-US" dirty="0"/>
              <a:t>Now what are A(</a:t>
            </a:r>
            <a:r>
              <a:rPr lang="en-US" dirty="0" err="1"/>
              <a:t>t,j</a:t>
            </a:r>
            <a:r>
              <a:rPr lang="en-US" dirty="0"/>
              <a:t>) and B(</a:t>
            </a:r>
            <a:r>
              <a:rPr lang="en-US" dirty="0" err="1"/>
              <a:t>t,j</a:t>
            </a:r>
            <a:r>
              <a:rPr lang="en-US" dirty="0"/>
              <a:t>)? Look at Equation 12!</a:t>
            </a:r>
          </a:p>
          <a:p>
            <a:r>
              <a:rPr lang="en-US" dirty="0"/>
              <a:t>We know what all of these are! So we can figure out everything.</a:t>
            </a:r>
          </a:p>
          <a:p>
            <a:r>
              <a:rPr lang="en-US" dirty="0"/>
              <a:t>Remember:</a:t>
            </a:r>
            <a:endParaRPr lang="en-GB" dirty="0"/>
          </a:p>
        </p:txBody>
      </p:sp>
      <p:pic>
        <p:nvPicPr>
          <p:cNvPr id="7" name="Picture 6" descr="S1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752600"/>
            <a:ext cx="3947494" cy="903644"/>
          </a:xfrm>
          <a:prstGeom prst="rect">
            <a:avLst/>
          </a:prstGeom>
        </p:spPr>
      </p:pic>
      <p:pic>
        <p:nvPicPr>
          <p:cNvPr id="8" name="Picture 7" descr="alg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2819400"/>
            <a:ext cx="3905858" cy="1508864"/>
          </a:xfrm>
          <a:prstGeom prst="rect">
            <a:avLst/>
          </a:prstGeom>
        </p:spPr>
      </p:pic>
      <p:pic>
        <p:nvPicPr>
          <p:cNvPr id="9" name="Picture 8" descr="alg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4648200"/>
            <a:ext cx="3657600" cy="1677143"/>
          </a:xfrm>
          <a:prstGeom prst="rect">
            <a:avLst/>
          </a:prstGeom>
        </p:spPr>
      </p:pic>
      <p:pic>
        <p:nvPicPr>
          <p:cNvPr id="10" name="Picture 9" descr="p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5867400"/>
            <a:ext cx="1257409" cy="571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76D4-190D-F044-B4BF-768C32429B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5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3- E Step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calculating A(</a:t>
            </a:r>
            <a:r>
              <a:rPr lang="en-US" dirty="0" err="1"/>
              <a:t>t,j</a:t>
            </a:r>
            <a:r>
              <a:rPr lang="en-US" dirty="0"/>
              <a:t>), B(</a:t>
            </a:r>
            <a:r>
              <a:rPr lang="en-US" dirty="0" err="1"/>
              <a:t>t,j</a:t>
            </a:r>
            <a:r>
              <a:rPr lang="en-US" dirty="0"/>
              <a:t>) and Z(</a:t>
            </a:r>
            <a:r>
              <a:rPr lang="en-US" dirty="0" err="1"/>
              <a:t>t,j</a:t>
            </a:r>
            <a:r>
              <a:rPr lang="en-US" dirty="0"/>
              <a:t>) looks something like: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matrix[</a:t>
            </a:r>
            <a:r>
              <a:rPr lang="en-US" dirty="0" err="1"/>
              <a:t>i</a:t>
            </a:r>
            <a:r>
              <a:rPr lang="en-US" dirty="0"/>
              <a:t>][j] represents </a:t>
            </a:r>
            <a:r>
              <a:rPr lang="en-US" dirty="0" err="1"/>
              <a:t>SiCj</a:t>
            </a:r>
            <a:endParaRPr lang="en-US" dirty="0"/>
          </a:p>
        </p:txBody>
      </p:sp>
      <p:pic>
        <p:nvPicPr>
          <p:cNvPr id="5" name="Picture 4" descr="C1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667000"/>
            <a:ext cx="7491684" cy="24842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76D4-190D-F044-B4BF-768C32429B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1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4- M Step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600200"/>
            <a:ext cx="41910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time we need to look at Equation 17.</a:t>
            </a:r>
          </a:p>
          <a:p>
            <a:endParaRPr lang="en-US" dirty="0"/>
          </a:p>
          <a:p>
            <a:r>
              <a:rPr lang="en-US" dirty="0"/>
              <a:t>Again, this all looks simple and we can implement it easily.</a:t>
            </a:r>
          </a:p>
          <a:p>
            <a:endParaRPr lang="en-US" dirty="0"/>
          </a:p>
          <a:p>
            <a:r>
              <a:rPr lang="en-US" dirty="0"/>
              <a:t>Not everything is shown here but the idea is pretty clear</a:t>
            </a:r>
          </a:p>
        </p:txBody>
      </p:sp>
      <p:pic>
        <p:nvPicPr>
          <p:cNvPr id="4" name="Picture 3" descr="S6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447800"/>
            <a:ext cx="4648200" cy="1728765"/>
          </a:xfrm>
          <a:prstGeom prst="rect">
            <a:avLst/>
          </a:prstGeom>
        </p:spPr>
      </p:pic>
      <p:pic>
        <p:nvPicPr>
          <p:cNvPr id="5" name="Picture 4" descr="alg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429000"/>
            <a:ext cx="3124200" cy="1641338"/>
          </a:xfrm>
          <a:prstGeom prst="rect">
            <a:avLst/>
          </a:prstGeom>
        </p:spPr>
      </p:pic>
      <p:pic>
        <p:nvPicPr>
          <p:cNvPr id="6" name="Picture 5" descr="A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5181600"/>
            <a:ext cx="4572000" cy="150881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76D4-190D-F044-B4BF-768C32429B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Does EM Actually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600200"/>
            <a:ext cx="8428892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truth discovery problem, we have parameters </a:t>
            </a:r>
            <a:r>
              <a:rPr lang="en-US" dirty="0" err="1">
                <a:solidFill>
                  <a:srgbClr val="FF0000"/>
                </a:solidFill>
              </a:rPr>
              <a:t>a,b,d</a:t>
            </a:r>
            <a:r>
              <a:rPr lang="en-US" dirty="0"/>
              <a:t>, and latent variable </a:t>
            </a:r>
            <a:r>
              <a:rPr lang="en-US" dirty="0">
                <a:solidFill>
                  <a:srgbClr val="FF0000"/>
                </a:solidFill>
              </a:rPr>
              <a:t>Z</a:t>
            </a:r>
            <a:endParaRPr lang="en-US" dirty="0"/>
          </a:p>
          <a:p>
            <a:r>
              <a:rPr lang="en-US" dirty="0"/>
              <a:t>E-step: given (estimated) </a:t>
            </a:r>
            <a:r>
              <a:rPr lang="en-US" dirty="0" err="1"/>
              <a:t>a,b,d</a:t>
            </a:r>
            <a:r>
              <a:rPr lang="en-US" dirty="0"/>
              <a:t>, derive Z</a:t>
            </a:r>
          </a:p>
          <a:p>
            <a:r>
              <a:rPr lang="en-US" dirty="0"/>
              <a:t>M-step: given derived Z, estimate </a:t>
            </a:r>
            <a:r>
              <a:rPr lang="en-US" dirty="0" err="1"/>
              <a:t>a,b,d</a:t>
            </a:r>
            <a:endParaRPr lang="en-US" dirty="0"/>
          </a:p>
          <a:p>
            <a:r>
              <a:rPr lang="en-US" dirty="0"/>
              <a:t>Repeated until convergence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600" dirty="0">
                <a:solidFill>
                  <a:srgbClr val="FF0000"/>
                </a:solidFill>
              </a:rPr>
              <a:t>a – if claim is true, how likely a source reports true</a:t>
            </a:r>
          </a:p>
          <a:p>
            <a:pPr marL="0" indent="0" algn="ctr">
              <a:buNone/>
            </a:pPr>
            <a:r>
              <a:rPr lang="en-US" sz="2600" dirty="0">
                <a:solidFill>
                  <a:srgbClr val="FF0000"/>
                </a:solidFill>
              </a:rPr>
              <a:t>b – if claim is false, how likely a source reports true</a:t>
            </a:r>
          </a:p>
          <a:p>
            <a:pPr marL="0" indent="0" algn="ctr">
              <a:buNone/>
            </a:pPr>
            <a:r>
              <a:rPr lang="en-US" sz="2600" dirty="0">
                <a:solidFill>
                  <a:srgbClr val="FF0000"/>
                </a:solidFill>
              </a:rPr>
              <a:t>d – how likely a claim is true</a:t>
            </a:r>
          </a:p>
          <a:p>
            <a:pPr marL="0" indent="0" algn="ctr">
              <a:buNone/>
            </a:pPr>
            <a:r>
              <a:rPr lang="en-US" sz="2600" dirty="0">
                <a:solidFill>
                  <a:srgbClr val="FF0000"/>
                </a:solidFill>
              </a:rPr>
              <a:t>Z – a binary variable denoting a claim is true or not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76D4-190D-F044-B4BF-768C32429B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57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More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Make sure you </a:t>
            </a:r>
            <a:r>
              <a:rPr lang="en-GB" b="1" dirty="0"/>
              <a:t>cast to a variable to a float </a:t>
            </a:r>
            <a:r>
              <a:rPr lang="en-GB" dirty="0"/>
              <a:t>to avoid integer division errors.</a:t>
            </a:r>
          </a:p>
          <a:p>
            <a:endParaRPr lang="en-GB" dirty="0"/>
          </a:p>
          <a:p>
            <a:r>
              <a:rPr lang="en-GB" b="1" dirty="0"/>
              <a:t>Don't expect the estimator to do perfect classification on Sensing Matrix file.</a:t>
            </a:r>
            <a:r>
              <a:rPr lang="en-GB" dirty="0"/>
              <a:t> There will be a few misclassifications. It should only do perfect classification on the three Test files.</a:t>
            </a:r>
          </a:p>
          <a:p>
            <a:endParaRPr lang="en-GB" dirty="0"/>
          </a:p>
          <a:p>
            <a:r>
              <a:rPr lang="en-GB" dirty="0"/>
              <a:t>Make sure </a:t>
            </a:r>
            <a:r>
              <a:rPr lang="en-GB" b="1" dirty="0"/>
              <a:t>you initialize </a:t>
            </a:r>
            <a:r>
              <a:rPr lang="en-GB" b="1" dirty="0" err="1"/>
              <a:t>ai</a:t>
            </a:r>
            <a:r>
              <a:rPr lang="en-GB" b="1" dirty="0"/>
              <a:t> to </a:t>
            </a:r>
            <a:r>
              <a:rPr lang="en-GB" b="1" dirty="0" err="1"/>
              <a:t>si</a:t>
            </a:r>
            <a:r>
              <a:rPr lang="en-GB" b="1" dirty="0"/>
              <a:t>, bi to 0.5 * </a:t>
            </a:r>
            <a:r>
              <a:rPr lang="en-GB" b="1" dirty="0" err="1"/>
              <a:t>si</a:t>
            </a:r>
            <a:r>
              <a:rPr lang="en-GB" b="1" dirty="0"/>
              <a:t>, and d to a random value between 0 and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76D4-190D-F044-B4BF-768C32429B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everything you need is in the Assignment 3 document and the IPSN12 Research Paper!</a:t>
            </a:r>
          </a:p>
          <a:p>
            <a:r>
              <a:rPr lang="en-US" dirty="0"/>
              <a:t>Don’t stress out. Take it one section at a time.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http://www3.nd.edu/~dwang5/courses/spring20/assignments/A3/Assignment3_SocialSensing.html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76D4-190D-F044-B4BF-768C32429B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572" y="804673"/>
            <a:ext cx="8291215" cy="41131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5100" b="1" dirty="0"/>
              <a:t>Objectives </a:t>
            </a:r>
          </a:p>
          <a:p>
            <a:pPr lvl="1"/>
            <a:r>
              <a:rPr lang="en-US" altLang="en-US" sz="5100" dirty="0">
                <a:solidFill>
                  <a:srgbClr val="000000"/>
                </a:solidFill>
                <a:ea typeface="微软雅黑" panose="020B0503020204020204" pitchFamily="34" charset="-122"/>
              </a:rPr>
              <a:t>Learn how to use the maximum likelihood estimation (MLE) approach to solve the truth discovery problem</a:t>
            </a:r>
          </a:p>
          <a:p>
            <a:pPr lvl="1"/>
            <a:endParaRPr lang="en-US" sz="2500" dirty="0"/>
          </a:p>
          <a:p>
            <a:pPr lvl="1"/>
            <a:r>
              <a:rPr lang="en-US" altLang="en-US" sz="5100" dirty="0">
                <a:solidFill>
                  <a:srgbClr val="000000"/>
                </a:solidFill>
                <a:ea typeface="微软雅黑" panose="020B0503020204020204" pitchFamily="34" charset="-122"/>
              </a:rPr>
              <a:t>Build a MLE based tweet credibility analysis tool using Expectation Maximization to analyze the credibility of reported tweets.</a:t>
            </a:r>
            <a:r>
              <a:rPr lang="en-US" altLang="en-US" sz="5100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07" y="4386166"/>
            <a:ext cx="5835221" cy="247183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4028" y="4917821"/>
            <a:ext cx="2480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Who is telling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the truth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endParaRPr lang="en-US" sz="2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Assignment 3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76D4-190D-F044-B4BF-768C32429B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3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Assignment 3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76D4-190D-F044-B4BF-768C32429BC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Image result for man  icon">
            <a:extLst>
              <a:ext uri="{FF2B5EF4-FFF2-40B4-BE49-F238E27FC236}">
                <a16:creationId xmlns:a16="http://schemas.microsoft.com/office/drawing/2014/main" id="{773390D1-D94D-4B51-9CDD-9E0939AA1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01" y="1859946"/>
            <a:ext cx="1338848" cy="133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man  icon">
            <a:extLst>
              <a:ext uri="{FF2B5EF4-FFF2-40B4-BE49-F238E27FC236}">
                <a16:creationId xmlns:a16="http://schemas.microsoft.com/office/drawing/2014/main" id="{D72B55FD-799D-4F64-B3C3-2A482FDB1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01" y="3538981"/>
            <a:ext cx="1338848" cy="133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7410AD7-654B-456E-923D-DEE1294F9D19}"/>
              </a:ext>
            </a:extLst>
          </p:cNvPr>
          <p:cNvSpPr txBox="1">
            <a:spLocks/>
          </p:cNvSpPr>
          <p:nvPr/>
        </p:nvSpPr>
        <p:spPr>
          <a:xfrm>
            <a:off x="528972" y="957073"/>
            <a:ext cx="8291215" cy="4113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pPr lvl="1"/>
            <a:endParaRPr lang="en-US"/>
          </a:p>
          <a:p>
            <a:pPr marL="0" indent="0">
              <a:buFont typeface="Arial"/>
              <a:buNone/>
            </a:pPr>
            <a:br>
              <a:rPr lang="en-US"/>
            </a:br>
            <a:endParaRPr 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0D8254F-B743-40AC-ACAD-E11095C1FE08}"/>
              </a:ext>
            </a:extLst>
          </p:cNvPr>
          <p:cNvSpPr txBox="1">
            <a:spLocks/>
          </p:cNvSpPr>
          <p:nvPr/>
        </p:nvSpPr>
        <p:spPr>
          <a:xfrm>
            <a:off x="681372" y="1109473"/>
            <a:ext cx="8291215" cy="4113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pPr lvl="1"/>
            <a:endParaRPr lang="en-US"/>
          </a:p>
          <a:p>
            <a:pPr marL="0" indent="0">
              <a:buFont typeface="Arial"/>
              <a:buNone/>
            </a:pPr>
            <a:br>
              <a:rPr lang="en-US"/>
            </a:br>
            <a:endParaRPr lang="en-US" dirty="0"/>
          </a:p>
        </p:txBody>
      </p:sp>
      <p:pic>
        <p:nvPicPr>
          <p:cNvPr id="12" name="Picture 2" descr="Image result for man  icon">
            <a:extLst>
              <a:ext uri="{FF2B5EF4-FFF2-40B4-BE49-F238E27FC236}">
                <a16:creationId xmlns:a16="http://schemas.microsoft.com/office/drawing/2014/main" id="{A28263B2-5C91-4404-A07B-5ED27427F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01" y="5313423"/>
            <a:ext cx="1338848" cy="133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aim icon">
            <a:extLst>
              <a:ext uri="{FF2B5EF4-FFF2-40B4-BE49-F238E27FC236}">
                <a16:creationId xmlns:a16="http://schemas.microsoft.com/office/drawing/2014/main" id="{012FA0A4-7081-44BB-9F4B-02A17D35B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67" y="2164116"/>
            <a:ext cx="1923226" cy="87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claim icon">
            <a:extLst>
              <a:ext uri="{FF2B5EF4-FFF2-40B4-BE49-F238E27FC236}">
                <a16:creationId xmlns:a16="http://schemas.microsoft.com/office/drawing/2014/main" id="{C76245E6-B869-4BFE-945D-1EBF2194E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42" y="4622646"/>
            <a:ext cx="1923226" cy="87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144E3C-3376-4132-BD6C-8875744237C5}"/>
              </a:ext>
            </a:extLst>
          </p:cNvPr>
          <p:cNvSpPr/>
          <p:nvPr/>
        </p:nvSpPr>
        <p:spPr>
          <a:xfrm>
            <a:off x="1427547" y="1309342"/>
            <a:ext cx="1501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Sources</a:t>
            </a:r>
            <a:endParaRPr lang="en-US" sz="3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B8CE0E-769B-4D86-84E5-6A119DEF294E}"/>
              </a:ext>
            </a:extLst>
          </p:cNvPr>
          <p:cNvSpPr/>
          <p:nvPr/>
        </p:nvSpPr>
        <p:spPr>
          <a:xfrm>
            <a:off x="5997403" y="1364119"/>
            <a:ext cx="1303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Claims</a:t>
            </a:r>
            <a:endParaRPr lang="en-US" sz="3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E174DC-4D7A-4A96-8AAF-547550CA8586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2360559" y="2501223"/>
            <a:ext cx="3264308" cy="98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C2A866-445A-4FD2-A387-679421DE0AB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369988" y="2851190"/>
            <a:ext cx="3257154" cy="22075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3A49A5-0561-4E71-A8BD-0F4E33C66F7C}"/>
              </a:ext>
            </a:extLst>
          </p:cNvPr>
          <p:cNvCxnSpPr>
            <a:cxnSpLocks/>
          </p:cNvCxnSpPr>
          <p:nvPr/>
        </p:nvCxnSpPr>
        <p:spPr>
          <a:xfrm flipV="1">
            <a:off x="2369988" y="2826275"/>
            <a:ext cx="3284112" cy="130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F29A0A-A792-4E7C-AC3A-1C04A4EBE897}"/>
              </a:ext>
            </a:extLst>
          </p:cNvPr>
          <p:cNvCxnSpPr>
            <a:cxnSpLocks/>
          </p:cNvCxnSpPr>
          <p:nvPr/>
        </p:nvCxnSpPr>
        <p:spPr>
          <a:xfrm>
            <a:off x="2434097" y="4471139"/>
            <a:ext cx="3166087" cy="8168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21D282-E973-4460-A6A1-B50B79382642}"/>
              </a:ext>
            </a:extLst>
          </p:cNvPr>
          <p:cNvCxnSpPr>
            <a:cxnSpLocks/>
          </p:cNvCxnSpPr>
          <p:nvPr/>
        </p:nvCxnSpPr>
        <p:spPr>
          <a:xfrm flipV="1">
            <a:off x="2319276" y="3036209"/>
            <a:ext cx="3310141" cy="2794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2D0B45-090A-4ACE-A1BC-94BCC3E6A2AE}"/>
              </a:ext>
            </a:extLst>
          </p:cNvPr>
          <p:cNvCxnSpPr>
            <a:cxnSpLocks/>
          </p:cNvCxnSpPr>
          <p:nvPr/>
        </p:nvCxnSpPr>
        <p:spPr>
          <a:xfrm flipV="1">
            <a:off x="2360559" y="5404686"/>
            <a:ext cx="3268858" cy="80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436443A-F747-4C1C-9E81-FBC3CA831F10}"/>
              </a:ext>
            </a:extLst>
          </p:cNvPr>
          <p:cNvSpPr/>
          <p:nvPr/>
        </p:nvSpPr>
        <p:spPr>
          <a:xfrm>
            <a:off x="4918382" y="1851103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1</a:t>
            </a:r>
            <a:endParaRPr lang="en-US" sz="3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562EAD-703F-4844-9D56-7130136834CC}"/>
              </a:ext>
            </a:extLst>
          </p:cNvPr>
          <p:cNvSpPr/>
          <p:nvPr/>
        </p:nvSpPr>
        <p:spPr>
          <a:xfrm>
            <a:off x="4861495" y="2494085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1</a:t>
            </a:r>
            <a:endParaRPr lang="en-US" sz="3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56BC82-E5DF-4D5B-AA26-213A2D6A8724}"/>
              </a:ext>
            </a:extLst>
          </p:cNvPr>
          <p:cNvSpPr/>
          <p:nvPr/>
        </p:nvSpPr>
        <p:spPr>
          <a:xfrm>
            <a:off x="5349835" y="3127472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0</a:t>
            </a:r>
            <a:endParaRPr lang="en-US" sz="3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60A44B-4147-4330-8C52-B7D8202A26E8}"/>
              </a:ext>
            </a:extLst>
          </p:cNvPr>
          <p:cNvSpPr/>
          <p:nvPr/>
        </p:nvSpPr>
        <p:spPr>
          <a:xfrm>
            <a:off x="4785490" y="5615602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1</a:t>
            </a:r>
            <a:endParaRPr lang="en-US" sz="3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D18A68-2D11-4538-87FB-307BF41BEA96}"/>
              </a:ext>
            </a:extLst>
          </p:cNvPr>
          <p:cNvSpPr/>
          <p:nvPr/>
        </p:nvSpPr>
        <p:spPr>
          <a:xfrm>
            <a:off x="5207707" y="4263498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0</a:t>
            </a:r>
            <a:endParaRPr lang="en-US" sz="3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C1465E-A3A6-4F8E-BEB6-5ED4EAF1B8EC}"/>
              </a:ext>
            </a:extLst>
          </p:cNvPr>
          <p:cNvSpPr/>
          <p:nvPr/>
        </p:nvSpPr>
        <p:spPr>
          <a:xfrm>
            <a:off x="4821876" y="4556795"/>
            <a:ext cx="2930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0</a:t>
            </a:r>
            <a:endParaRPr lang="en-US" sz="3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6A1A8-FD9A-4F3C-A731-808F03F70DF3}"/>
              </a:ext>
            </a:extLst>
          </p:cNvPr>
          <p:cNvSpPr/>
          <p:nvPr/>
        </p:nvSpPr>
        <p:spPr>
          <a:xfrm>
            <a:off x="922573" y="2100073"/>
            <a:ext cx="433132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A</a:t>
            </a:r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B</a:t>
            </a:r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C</a:t>
            </a:r>
            <a:endParaRPr lang="en-US" sz="3200" dirty="0"/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C8294DC6-01E0-421E-B0C0-31D5A10FFC40}"/>
              </a:ext>
            </a:extLst>
          </p:cNvPr>
          <p:cNvSpPr/>
          <p:nvPr/>
        </p:nvSpPr>
        <p:spPr>
          <a:xfrm>
            <a:off x="1139139" y="80580"/>
            <a:ext cx="6865722" cy="12688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if source C is much more reliable than A, B? Or what if A, B lie a lot? </a:t>
            </a:r>
          </a:p>
        </p:txBody>
      </p:sp>
    </p:spTree>
    <p:extLst>
      <p:ext uri="{BB962C8B-B14F-4D97-AF65-F5344CB8AC3E}">
        <p14:creationId xmlns:p14="http://schemas.microsoft.com/office/powerpoint/2010/main" val="54473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606A0D8-697C-4EFC-9B90-C326EB8A5936}"/>
              </a:ext>
            </a:extLst>
          </p:cNvPr>
          <p:cNvSpPr/>
          <p:nvPr/>
        </p:nvSpPr>
        <p:spPr>
          <a:xfrm>
            <a:off x="171413" y="2250056"/>
            <a:ext cx="8877174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 </a:t>
            </a:r>
            <a:r>
              <a:rPr lang="en-US" sz="3200" b="1" dirty="0"/>
              <a:t>– </a:t>
            </a:r>
            <a:r>
              <a:rPr lang="en-US" sz="3200" dirty="0"/>
              <a:t>if claim is true, how likely a source reports true</a:t>
            </a:r>
          </a:p>
          <a:p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b</a:t>
            </a:r>
            <a:r>
              <a:rPr lang="en-US" sz="3200" b="1" dirty="0"/>
              <a:t> – </a:t>
            </a:r>
            <a:r>
              <a:rPr lang="en-US" sz="3200" dirty="0"/>
              <a:t>if claim is false, how likely a source reports true</a:t>
            </a:r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  <a:r>
              <a:rPr lang="en-US" sz="3200" b="1" dirty="0"/>
              <a:t> – whether a claim is true or not   </a:t>
            </a:r>
            <a:endParaRPr lang="en-US" sz="32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Tracking User Reliability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76D4-190D-F044-B4BF-768C32429BC0}" type="slidenum">
              <a:rPr lang="en-US" smtClean="0"/>
              <a:t>4</a:t>
            </a:fld>
            <a:endParaRPr 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7410AD7-654B-456E-923D-DEE1294F9D19}"/>
              </a:ext>
            </a:extLst>
          </p:cNvPr>
          <p:cNvSpPr txBox="1">
            <a:spLocks/>
          </p:cNvSpPr>
          <p:nvPr/>
        </p:nvSpPr>
        <p:spPr>
          <a:xfrm>
            <a:off x="528972" y="957073"/>
            <a:ext cx="8291215" cy="4113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pPr lvl="1"/>
            <a:endParaRPr lang="en-US"/>
          </a:p>
          <a:p>
            <a:pPr marL="0" indent="0">
              <a:buFont typeface="Arial"/>
              <a:buNone/>
            </a:pPr>
            <a:br>
              <a:rPr lang="en-US"/>
            </a:br>
            <a:endParaRPr 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0D8254F-B743-40AC-ACAD-E11095C1FE08}"/>
              </a:ext>
            </a:extLst>
          </p:cNvPr>
          <p:cNvSpPr txBox="1">
            <a:spLocks/>
          </p:cNvSpPr>
          <p:nvPr/>
        </p:nvSpPr>
        <p:spPr>
          <a:xfrm>
            <a:off x="681372" y="1109473"/>
            <a:ext cx="8291215" cy="4113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Font typeface="Arial"/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2" name="Picture 2" descr="Image result for man  icon">
            <a:extLst>
              <a:ext uri="{FF2B5EF4-FFF2-40B4-BE49-F238E27FC236}">
                <a16:creationId xmlns:a16="http://schemas.microsoft.com/office/drawing/2014/main" id="{A28263B2-5C91-4404-A07B-5ED27427F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69" y="965955"/>
            <a:ext cx="1338848" cy="133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claim icon">
            <a:extLst>
              <a:ext uri="{FF2B5EF4-FFF2-40B4-BE49-F238E27FC236}">
                <a16:creationId xmlns:a16="http://schemas.microsoft.com/office/drawing/2014/main" id="{C76245E6-B869-4BFE-945D-1EBF2194E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387" y="4040867"/>
            <a:ext cx="1923226" cy="87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09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EM Intuition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76D4-190D-F044-B4BF-768C32429BC0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man  icon">
            <a:extLst>
              <a:ext uri="{FF2B5EF4-FFF2-40B4-BE49-F238E27FC236}">
                <a16:creationId xmlns:a16="http://schemas.microsoft.com/office/drawing/2014/main" id="{773390D1-D94D-4B51-9CDD-9E0939AA1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01" y="1859946"/>
            <a:ext cx="1338848" cy="133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man  icon">
            <a:extLst>
              <a:ext uri="{FF2B5EF4-FFF2-40B4-BE49-F238E27FC236}">
                <a16:creationId xmlns:a16="http://schemas.microsoft.com/office/drawing/2014/main" id="{D72B55FD-799D-4F64-B3C3-2A482FDB1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01" y="3538981"/>
            <a:ext cx="1338848" cy="133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7410AD7-654B-456E-923D-DEE1294F9D19}"/>
              </a:ext>
            </a:extLst>
          </p:cNvPr>
          <p:cNvSpPr txBox="1">
            <a:spLocks/>
          </p:cNvSpPr>
          <p:nvPr/>
        </p:nvSpPr>
        <p:spPr>
          <a:xfrm>
            <a:off x="528972" y="957073"/>
            <a:ext cx="8291215" cy="4113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pPr lvl="1"/>
            <a:endParaRPr lang="en-US"/>
          </a:p>
          <a:p>
            <a:pPr marL="0" indent="0">
              <a:buFont typeface="Arial"/>
              <a:buNone/>
            </a:pPr>
            <a:br>
              <a:rPr lang="en-US"/>
            </a:br>
            <a:endParaRPr 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0D8254F-B743-40AC-ACAD-E11095C1FE08}"/>
              </a:ext>
            </a:extLst>
          </p:cNvPr>
          <p:cNvSpPr txBox="1">
            <a:spLocks/>
          </p:cNvSpPr>
          <p:nvPr/>
        </p:nvSpPr>
        <p:spPr>
          <a:xfrm>
            <a:off x="681372" y="1109473"/>
            <a:ext cx="8291215" cy="4113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Font typeface="Arial"/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2" name="Picture 2" descr="Image result for man  icon">
            <a:extLst>
              <a:ext uri="{FF2B5EF4-FFF2-40B4-BE49-F238E27FC236}">
                <a16:creationId xmlns:a16="http://schemas.microsoft.com/office/drawing/2014/main" id="{A28263B2-5C91-4404-A07B-5ED27427F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01" y="5313423"/>
            <a:ext cx="1338848" cy="133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aim icon">
            <a:extLst>
              <a:ext uri="{FF2B5EF4-FFF2-40B4-BE49-F238E27FC236}">
                <a16:creationId xmlns:a16="http://schemas.microsoft.com/office/drawing/2014/main" id="{012FA0A4-7081-44BB-9F4B-02A17D35B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67" y="2164116"/>
            <a:ext cx="1923226" cy="87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claim icon">
            <a:extLst>
              <a:ext uri="{FF2B5EF4-FFF2-40B4-BE49-F238E27FC236}">
                <a16:creationId xmlns:a16="http://schemas.microsoft.com/office/drawing/2014/main" id="{C76245E6-B869-4BFE-945D-1EBF2194E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42" y="4622646"/>
            <a:ext cx="1923226" cy="87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144E3C-3376-4132-BD6C-8875744237C5}"/>
              </a:ext>
            </a:extLst>
          </p:cNvPr>
          <p:cNvSpPr/>
          <p:nvPr/>
        </p:nvSpPr>
        <p:spPr>
          <a:xfrm>
            <a:off x="1427547" y="1309342"/>
            <a:ext cx="1501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Sources</a:t>
            </a:r>
            <a:endParaRPr lang="en-US" sz="3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B8CE0E-769B-4D86-84E5-6A119DEF294E}"/>
              </a:ext>
            </a:extLst>
          </p:cNvPr>
          <p:cNvSpPr/>
          <p:nvPr/>
        </p:nvSpPr>
        <p:spPr>
          <a:xfrm>
            <a:off x="5997403" y="1364119"/>
            <a:ext cx="1303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Claims</a:t>
            </a:r>
            <a:endParaRPr lang="en-US" sz="3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E174DC-4D7A-4A96-8AAF-547550CA8586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2360559" y="2501223"/>
            <a:ext cx="3264308" cy="98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C2A866-445A-4FD2-A387-679421DE0AB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369988" y="2851190"/>
            <a:ext cx="3257154" cy="22075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3A49A5-0561-4E71-A8BD-0F4E33C66F7C}"/>
              </a:ext>
            </a:extLst>
          </p:cNvPr>
          <p:cNvCxnSpPr>
            <a:cxnSpLocks/>
          </p:cNvCxnSpPr>
          <p:nvPr/>
        </p:nvCxnSpPr>
        <p:spPr>
          <a:xfrm flipV="1">
            <a:off x="2369988" y="2743415"/>
            <a:ext cx="3254879" cy="1387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F29A0A-A792-4E7C-AC3A-1C04A4EBE897}"/>
              </a:ext>
            </a:extLst>
          </p:cNvPr>
          <p:cNvCxnSpPr>
            <a:cxnSpLocks/>
          </p:cNvCxnSpPr>
          <p:nvPr/>
        </p:nvCxnSpPr>
        <p:spPr>
          <a:xfrm>
            <a:off x="2434097" y="4471139"/>
            <a:ext cx="3188495" cy="7468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21D282-E973-4460-A6A1-B50B79382642}"/>
              </a:ext>
            </a:extLst>
          </p:cNvPr>
          <p:cNvCxnSpPr>
            <a:cxnSpLocks/>
          </p:cNvCxnSpPr>
          <p:nvPr/>
        </p:nvCxnSpPr>
        <p:spPr>
          <a:xfrm flipV="1">
            <a:off x="2319276" y="3089407"/>
            <a:ext cx="3455716" cy="27410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2D0B45-090A-4ACE-A1BC-94BCC3E6A2AE}"/>
              </a:ext>
            </a:extLst>
          </p:cNvPr>
          <p:cNvCxnSpPr>
            <a:cxnSpLocks/>
          </p:cNvCxnSpPr>
          <p:nvPr/>
        </p:nvCxnSpPr>
        <p:spPr>
          <a:xfrm flipV="1">
            <a:off x="2360559" y="5404686"/>
            <a:ext cx="3268858" cy="80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436443A-F747-4C1C-9E81-FBC3CA831F10}"/>
              </a:ext>
            </a:extLst>
          </p:cNvPr>
          <p:cNvSpPr/>
          <p:nvPr/>
        </p:nvSpPr>
        <p:spPr>
          <a:xfrm>
            <a:off x="4918382" y="1851103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1</a:t>
            </a:r>
            <a:endParaRPr lang="en-US" sz="3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562EAD-703F-4844-9D56-7130136834CC}"/>
              </a:ext>
            </a:extLst>
          </p:cNvPr>
          <p:cNvSpPr/>
          <p:nvPr/>
        </p:nvSpPr>
        <p:spPr>
          <a:xfrm>
            <a:off x="4861495" y="2494085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1</a:t>
            </a:r>
            <a:endParaRPr lang="en-US" sz="3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56BC82-E5DF-4D5B-AA26-213A2D6A8724}"/>
              </a:ext>
            </a:extLst>
          </p:cNvPr>
          <p:cNvSpPr/>
          <p:nvPr/>
        </p:nvSpPr>
        <p:spPr>
          <a:xfrm>
            <a:off x="5434893" y="3154752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0</a:t>
            </a:r>
            <a:endParaRPr lang="en-US" sz="3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60A44B-4147-4330-8C52-B7D8202A26E8}"/>
              </a:ext>
            </a:extLst>
          </p:cNvPr>
          <p:cNvSpPr/>
          <p:nvPr/>
        </p:nvSpPr>
        <p:spPr>
          <a:xfrm>
            <a:off x="4785490" y="5615602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1</a:t>
            </a:r>
            <a:endParaRPr lang="en-US" sz="3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D18A68-2D11-4538-87FB-307BF41BEA96}"/>
              </a:ext>
            </a:extLst>
          </p:cNvPr>
          <p:cNvSpPr/>
          <p:nvPr/>
        </p:nvSpPr>
        <p:spPr>
          <a:xfrm>
            <a:off x="5207707" y="4263498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0</a:t>
            </a:r>
            <a:endParaRPr lang="en-US" sz="3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C1465E-A3A6-4F8E-BEB6-5ED4EAF1B8EC}"/>
              </a:ext>
            </a:extLst>
          </p:cNvPr>
          <p:cNvSpPr/>
          <p:nvPr/>
        </p:nvSpPr>
        <p:spPr>
          <a:xfrm>
            <a:off x="4821876" y="4556795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0</a:t>
            </a:r>
            <a:endParaRPr lang="en-US" sz="3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6A1A8-FD9A-4F3C-A731-808F03F70DF3}"/>
              </a:ext>
            </a:extLst>
          </p:cNvPr>
          <p:cNvSpPr/>
          <p:nvPr/>
        </p:nvSpPr>
        <p:spPr>
          <a:xfrm>
            <a:off x="922573" y="2100073"/>
            <a:ext cx="433132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A</a:t>
            </a:r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B</a:t>
            </a:r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C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2000E2-4AC1-4146-9BD7-31A17C1BED15}"/>
              </a:ext>
            </a:extLst>
          </p:cNvPr>
          <p:cNvSpPr/>
          <p:nvPr/>
        </p:nvSpPr>
        <p:spPr>
          <a:xfrm>
            <a:off x="2369988" y="1875913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 =?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b =?</a:t>
            </a:r>
            <a:endParaRPr 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8C0E12-342F-4788-808E-CEB451145B7E}"/>
              </a:ext>
            </a:extLst>
          </p:cNvPr>
          <p:cNvSpPr/>
          <p:nvPr/>
        </p:nvSpPr>
        <p:spPr>
          <a:xfrm>
            <a:off x="2278707" y="3363679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 =?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b =?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6C8F3F-0BBA-4AE5-9E12-25E56A5F43CB}"/>
              </a:ext>
            </a:extLst>
          </p:cNvPr>
          <p:cNvSpPr/>
          <p:nvPr/>
        </p:nvSpPr>
        <p:spPr>
          <a:xfrm>
            <a:off x="2232814" y="4923676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 =?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b =?</a:t>
            </a:r>
            <a:endParaRPr 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8793DC-576F-4A5F-B63C-E89E83D18E66}"/>
              </a:ext>
            </a:extLst>
          </p:cNvPr>
          <p:cNvSpPr/>
          <p:nvPr/>
        </p:nvSpPr>
        <p:spPr>
          <a:xfrm>
            <a:off x="7700493" y="2187792"/>
            <a:ext cx="6110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Z =?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222315-D3BC-4AA6-AE69-D01EF0B73D47}"/>
              </a:ext>
            </a:extLst>
          </p:cNvPr>
          <p:cNvSpPr/>
          <p:nvPr/>
        </p:nvSpPr>
        <p:spPr>
          <a:xfrm>
            <a:off x="7709388" y="4806170"/>
            <a:ext cx="6110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Z =?</a:t>
            </a:r>
          </a:p>
        </p:txBody>
      </p:sp>
    </p:spTree>
    <p:extLst>
      <p:ext uri="{BB962C8B-B14F-4D97-AF65-F5344CB8AC3E}">
        <p14:creationId xmlns:p14="http://schemas.microsoft.com/office/powerpoint/2010/main" val="17080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  <p:bldP spid="30" grpId="0"/>
      <p:bldP spid="31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780" y="155547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Input – a </a:t>
            </a:r>
            <a:r>
              <a:rPr lang="en-US" b="1" dirty="0"/>
              <a:t>Sensing Matrix</a:t>
            </a:r>
            <a:r>
              <a:rPr lang="en-US" dirty="0"/>
              <a:t> </a:t>
            </a:r>
            <a:r>
              <a:rPr lang="en-US" i="1" dirty="0"/>
              <a:t>SC,</a:t>
            </a:r>
            <a:r>
              <a:rPr lang="en-US" dirty="0"/>
              <a:t> i.e.,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=1 indicates that S</a:t>
            </a:r>
            <a:r>
              <a:rPr lang="en-US" baseline="-25000" dirty="0"/>
              <a:t>i</a:t>
            </a:r>
            <a:r>
              <a:rPr lang="en-US" dirty="0"/>
              <a:t> reports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 to be true, and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=0 otherwise.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 – for each claim, decide it is “</a:t>
            </a:r>
            <a:r>
              <a:rPr lang="en-US" b="1" dirty="0"/>
              <a:t>true</a:t>
            </a:r>
            <a:r>
              <a:rPr lang="en-US" dirty="0"/>
              <a:t>” or “</a:t>
            </a:r>
            <a:r>
              <a:rPr lang="en-US" b="1" dirty="0"/>
              <a:t>false</a:t>
            </a:r>
            <a:r>
              <a:rPr lang="en-US" dirty="0"/>
              <a:t>” </a:t>
            </a:r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41757"/>
              </p:ext>
            </p:extLst>
          </p:nvPr>
        </p:nvGraphicFramePr>
        <p:xfrm>
          <a:off x="1283970" y="2884458"/>
          <a:ext cx="6096000" cy="1842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946712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307741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27752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969620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7568643"/>
                    </a:ext>
                  </a:extLst>
                </a:gridCol>
              </a:tblGrid>
              <a:tr h="379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Claim 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Claim 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Claim N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952409733"/>
                  </a:ext>
                </a:extLst>
              </a:tr>
              <a:tr h="358451">
                <a:tc>
                  <a:txBody>
                    <a:bodyPr/>
                    <a:lstStyle/>
                    <a:p>
                      <a:r>
                        <a:rPr lang="en-US" dirty="0"/>
                        <a:t>Source 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sz="1400" dirty="0"/>
                        <a:t>1</a:t>
                      </a:r>
                      <a:r>
                        <a:rPr lang="en-US" dirty="0"/>
                        <a:t>C</a:t>
                      </a:r>
                      <a:r>
                        <a:rPr lang="en-US" sz="1200" dirty="0"/>
                        <a:t>1 = 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sz="1400" dirty="0"/>
                        <a:t>1</a:t>
                      </a:r>
                      <a:r>
                        <a:rPr lang="en-US" dirty="0"/>
                        <a:t>C</a:t>
                      </a:r>
                      <a:r>
                        <a:rPr lang="en-US" sz="1200" dirty="0"/>
                        <a:t>2 = 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sz="1400" dirty="0"/>
                        <a:t>1</a:t>
                      </a:r>
                      <a:r>
                        <a:rPr lang="en-US" dirty="0"/>
                        <a:t>C</a:t>
                      </a:r>
                      <a:r>
                        <a:rPr lang="en-US" sz="1200" dirty="0"/>
                        <a:t>N =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16971983"/>
                  </a:ext>
                </a:extLst>
              </a:tr>
              <a:tr h="358451">
                <a:tc>
                  <a:txBody>
                    <a:bodyPr/>
                    <a:lstStyle/>
                    <a:p>
                      <a:r>
                        <a:rPr lang="en-US" dirty="0"/>
                        <a:t>Source 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sz="1400" dirty="0"/>
                        <a:t>2</a:t>
                      </a:r>
                      <a:r>
                        <a:rPr lang="en-US" dirty="0"/>
                        <a:t>C</a:t>
                      </a:r>
                      <a:r>
                        <a:rPr lang="en-US" sz="1200" dirty="0"/>
                        <a:t>1 = 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sz="1400" dirty="0"/>
                        <a:t>2</a:t>
                      </a:r>
                      <a:r>
                        <a:rPr lang="en-US" dirty="0"/>
                        <a:t>C</a:t>
                      </a:r>
                      <a:r>
                        <a:rPr lang="en-US" sz="1200" dirty="0"/>
                        <a:t>2 = 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sz="1400" dirty="0"/>
                        <a:t>2</a:t>
                      </a:r>
                      <a:r>
                        <a:rPr lang="en-US" dirty="0"/>
                        <a:t>C</a:t>
                      </a:r>
                      <a:r>
                        <a:rPr lang="en-US" sz="1200" dirty="0"/>
                        <a:t>N = 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519251391"/>
                  </a:ext>
                </a:extLst>
              </a:tr>
              <a:tr h="358451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285694794"/>
                  </a:ext>
                </a:extLst>
              </a:tr>
              <a:tr h="358451">
                <a:tc>
                  <a:txBody>
                    <a:bodyPr/>
                    <a:lstStyle/>
                    <a:p>
                      <a:r>
                        <a:rPr lang="en-US" dirty="0"/>
                        <a:t>Source M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sz="1400" dirty="0"/>
                        <a:t>M</a:t>
                      </a:r>
                      <a:r>
                        <a:rPr lang="en-US" dirty="0"/>
                        <a:t>C</a:t>
                      </a:r>
                      <a:r>
                        <a:rPr lang="en-US" sz="1200" dirty="0"/>
                        <a:t>1 = 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sz="1400" dirty="0"/>
                        <a:t>M</a:t>
                      </a:r>
                      <a:r>
                        <a:rPr lang="en-US" dirty="0"/>
                        <a:t>C</a:t>
                      </a:r>
                      <a:r>
                        <a:rPr lang="en-US" sz="1200" dirty="0"/>
                        <a:t>2 = 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sz="1400" dirty="0"/>
                        <a:t>M</a:t>
                      </a:r>
                      <a:r>
                        <a:rPr lang="en-US" dirty="0"/>
                        <a:t>C</a:t>
                      </a:r>
                      <a:r>
                        <a:rPr lang="en-US" sz="1200" dirty="0"/>
                        <a:t>N = 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114878002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609600" y="1614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Input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76D4-190D-F044-B4BF-768C32429B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1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65675" y="2303844"/>
            <a:ext cx="7886700" cy="2244324"/>
          </a:xfrm>
        </p:spPr>
        <p:txBody>
          <a:bodyPr>
            <a:normAutofit/>
          </a:bodyPr>
          <a:lstStyle/>
          <a:p>
            <a:r>
              <a:rPr lang="en-US" dirty="0"/>
              <a:t>I’ve spent hours reading the paper but still have no clue about the math? 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61612"/>
            <a:ext cx="229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微软雅黑" panose="020B0503020204020204" pitchFamily="34" charset="-122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633205" y="764217"/>
            <a:ext cx="7886700" cy="4153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76D4-190D-F044-B4BF-768C32429B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9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600200"/>
            <a:ext cx="4267200" cy="4525963"/>
          </a:xfrm>
        </p:spPr>
        <p:txBody>
          <a:bodyPr/>
          <a:lstStyle/>
          <a:p>
            <a:r>
              <a:rPr lang="en-US" b="1" dirty="0"/>
              <a:t>All you need to know is in the algorithm!</a:t>
            </a:r>
          </a:p>
          <a:p>
            <a:r>
              <a:rPr lang="en-US" dirty="0"/>
              <a:t>Once you take the time to understand the variables, it will all make sense.</a:t>
            </a:r>
          </a:p>
          <a:p>
            <a:r>
              <a:rPr lang="en-US" dirty="0"/>
              <a:t>Just take it piece by piece.</a:t>
            </a:r>
            <a:endParaRPr lang="en-GB" dirty="0"/>
          </a:p>
        </p:txBody>
      </p:sp>
      <p:pic>
        <p:nvPicPr>
          <p:cNvPr id="4" name="Picture 3" descr="Al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447800"/>
            <a:ext cx="3845262" cy="488477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76D4-190D-F044-B4BF-768C32429B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6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Initialization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600200"/>
            <a:ext cx="4267200" cy="4525963"/>
          </a:xfrm>
        </p:spPr>
        <p:txBody>
          <a:bodyPr/>
          <a:lstStyle/>
          <a:p>
            <a:r>
              <a:rPr lang="en-US" dirty="0"/>
              <a:t>First step is to initialize </a:t>
            </a:r>
            <a:r>
              <a:rPr lang="en-US" altLang="zh-CN" dirty="0"/>
              <a:t>θ (i.e., </a:t>
            </a:r>
            <a:r>
              <a:rPr lang="en-US" altLang="zh-CN" dirty="0">
                <a:solidFill>
                  <a:srgbClr val="FF0000"/>
                </a:solidFill>
              </a:rPr>
              <a:t>a, b, 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These values will change in the EM steps.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Picture 3" descr="Al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447800"/>
            <a:ext cx="3845262" cy="488477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76D4-190D-F044-B4BF-768C32429BC0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ED7A14-3448-44FD-BE7E-F7BAAFB9190C}"/>
              </a:ext>
            </a:extLst>
          </p:cNvPr>
          <p:cNvSpPr/>
          <p:nvPr/>
        </p:nvSpPr>
        <p:spPr>
          <a:xfrm>
            <a:off x="381000" y="1600200"/>
            <a:ext cx="3845262" cy="45368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756</Words>
  <Application>Microsoft Office PowerPoint</Application>
  <PresentationFormat>On-screen Show (4:3)</PresentationFormat>
  <Paragraphs>188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Unicode MS</vt:lpstr>
      <vt:lpstr>微软雅黑</vt:lpstr>
      <vt:lpstr>Arial</vt:lpstr>
      <vt:lpstr>Calibri</vt:lpstr>
      <vt:lpstr>Office Theme</vt:lpstr>
      <vt:lpstr>Tutorial on Assignment 3</vt:lpstr>
      <vt:lpstr>Assignment 3</vt:lpstr>
      <vt:lpstr>Assignment 3</vt:lpstr>
      <vt:lpstr>Tracking User Reliability</vt:lpstr>
      <vt:lpstr>EM Intuition</vt:lpstr>
      <vt:lpstr>PowerPoint Presentation</vt:lpstr>
      <vt:lpstr>I’ve spent hours reading the paper but still have no clue about the math?  </vt:lpstr>
      <vt:lpstr>Assignment 3</vt:lpstr>
      <vt:lpstr>Step 1 - Initialization</vt:lpstr>
      <vt:lpstr>Step 2 – Convergence Signal</vt:lpstr>
      <vt:lpstr>Step 3- E Step</vt:lpstr>
      <vt:lpstr>Step 3- E Step</vt:lpstr>
      <vt:lpstr>Step 4- M Step</vt:lpstr>
      <vt:lpstr>So What Does EM Actually Do?</vt:lpstr>
      <vt:lpstr>3 More Tips</vt:lpstr>
      <vt:lpstr>Assignment 3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on Assignment 3</dc:title>
  <dc:creator>Dong Wang</dc:creator>
  <cp:lastModifiedBy>Daniel</cp:lastModifiedBy>
  <cp:revision>66</cp:revision>
  <dcterms:created xsi:type="dcterms:W3CDTF">2017-02-22T20:27:34Z</dcterms:created>
  <dcterms:modified xsi:type="dcterms:W3CDTF">2020-02-26T17:16:42Z</dcterms:modified>
</cp:coreProperties>
</file>