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15"/>
  </p:notesMasterIdLst>
  <p:sldIdLst>
    <p:sldId id="260" r:id="rId3"/>
    <p:sldId id="268" r:id="rId4"/>
    <p:sldId id="256" r:id="rId5"/>
    <p:sldId id="257" r:id="rId6"/>
    <p:sldId id="262" r:id="rId7"/>
    <p:sldId id="263" r:id="rId8"/>
    <p:sldId id="269" r:id="rId9"/>
    <p:sldId id="270" r:id="rId10"/>
    <p:sldId id="265" r:id="rId11"/>
    <p:sldId id="266" r:id="rId12"/>
    <p:sldId id="267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F92689-019B-4549-8083-7D995711BD96}" v="12" dt="2023-05-03T23:55:29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A5FCB-D0C7-49D4-A866-BC692C59D5C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74B67-60BC-4FDE-B34F-6EFF5B3FB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82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3e358829a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3e358829a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23e358829a8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3e358829a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3e358829a8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23e358829a8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3e358829a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3e358829a8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23e358829a8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722A405-4DF7-4C86-A78B-B0D4F24B156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3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5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77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87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28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44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09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722A405-4DF7-4C86-A78B-B0D4F24B156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79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722A405-4DF7-4C86-A78B-B0D4F24B156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584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" name="Google Shape;28;p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dt" idx="10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ftr" idx="11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19919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923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050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 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4" name="Google Shape;44;p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52" name="Google Shape;52;p4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4" name="Google Shape;54;p4"/>
          <p:cNvSpPr txBox="1"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54123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body" idx="2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03219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body" idx="2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body" idx="3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body" idx="4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71476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37056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4121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Content with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8" name="Google Shape;88;p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7" name="Google Shape;97;p9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8" name="Google Shape;98;p9"/>
          <p:cNvSpPr txBox="1"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body" idx="1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73349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 with Capti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7" name="Google Shape;107;p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0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6" name="Google Shape;116;p10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7" name="Google Shape;117;p10"/>
          <p:cNvSpPr txBox="1"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0"/>
          <p:cNvSpPr>
            <a:spLocks noGrp="1"/>
          </p:cNvSpPr>
          <p:nvPr>
            <p:ph type="pic" idx="2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19" name="Google Shape;119;p10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0" name="Google Shape;120;p10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0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93599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6" name="Google Shape;126;p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1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4" name="Google Shape;134;p11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5" name="Google Shape;135;p11"/>
          <p:cNvSpPr txBox="1"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1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37" name="Google Shape;137;p11"/>
          <p:cNvSpPr txBox="1">
            <a:spLocks noGrp="1"/>
          </p:cNvSpPr>
          <p:nvPr>
            <p:ph type="body" idx="1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38" name="Google Shape;138;p1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1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99831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aption">
  <p:cSld name="Title and Capti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4" name="Google Shape;144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2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2"/>
            <p:cNvSpPr/>
            <p:nvPr/>
          </p:nvSpPr>
          <p:spPr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 extrusionOk="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2" name="Google Shape;152;p12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53" name="Google Shape;153;p12"/>
          <p:cNvSpPr txBox="1"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2"/>
          <p:cNvSpPr txBox="1">
            <a:spLocks noGrp="1"/>
          </p:cNvSpPr>
          <p:nvPr>
            <p:ph type="body" idx="1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12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2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20733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1" name="Google Shape;161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9" name="Google Shape;169;p13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70" name="Google Shape;170;p13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71" name="Google Shape;171;p13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body" idx="1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body" idx="2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87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335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me Card">
  <p:cSld name="Name Card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1" name="Google Shape;181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9" name="Google Shape;189;p14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90" name="Google Shape;190;p14"/>
          <p:cNvSpPr txBox="1"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4"/>
          <p:cNvSpPr txBox="1"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4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46371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body" idx="2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3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body" idx="4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body" idx="5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body" idx="6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04" name="Google Shape;204;p15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5" name="Google Shape;205;p15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6" name="Google Shape;206;p1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70085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2" name="Google Shape;212;p16"/>
          <p:cNvSpPr>
            <a:spLocks noGrp="1"/>
          </p:cNvSpPr>
          <p:nvPr>
            <p:ph type="pic" idx="2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213" name="Google Shape;213;p16"/>
          <p:cNvSpPr txBox="1">
            <a:spLocks noGrp="1"/>
          </p:cNvSpPr>
          <p:nvPr>
            <p:ph type="body" idx="3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body" idx="4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5" name="Google Shape;215;p16"/>
          <p:cNvSpPr>
            <a:spLocks noGrp="1"/>
          </p:cNvSpPr>
          <p:nvPr>
            <p:ph type="pic" idx="5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216" name="Google Shape;216;p16"/>
          <p:cNvSpPr txBox="1">
            <a:spLocks noGrp="1"/>
          </p:cNvSpPr>
          <p:nvPr>
            <p:ph type="body" idx="6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7" name="Google Shape;217;p16"/>
          <p:cNvSpPr txBox="1">
            <a:spLocks noGrp="1"/>
          </p:cNvSpPr>
          <p:nvPr>
            <p:ph type="body" idx="7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8" name="Google Shape;218;p16"/>
          <p:cNvSpPr>
            <a:spLocks noGrp="1"/>
          </p:cNvSpPr>
          <p:nvPr>
            <p:ph type="pic" idx="8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219" name="Google Shape;219;p16"/>
          <p:cNvSpPr txBox="1">
            <a:spLocks noGrp="1"/>
          </p:cNvSpPr>
          <p:nvPr>
            <p:ph type="body" idx="9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20" name="Google Shape;220;p16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1" name="Google Shape;221;p16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" name="Google Shape;222;p1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6"/>
          <p:cNvSpPr txBox="1">
            <a:spLocks noGrp="1"/>
          </p:cNvSpPr>
          <p:nvPr>
            <p:ph type="ftr" idx="11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41702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7"/>
          <p:cNvSpPr txBox="1">
            <a:spLocks noGrp="1"/>
          </p:cNvSpPr>
          <p:nvPr>
            <p:ph type="body" idx="1"/>
          </p:nvPr>
        </p:nvSpPr>
        <p:spPr>
          <a:xfrm rot="5400000">
            <a:off x="3859634" y="-101179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28" name="Google Shape;228;p17"/>
          <p:cNvSpPr txBox="1">
            <a:spLocks noGrp="1"/>
          </p:cNvSpPr>
          <p:nvPr>
            <p:ph type="dt" idx="10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7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09312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 Title and Text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1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3" name="Google Shape;233;p1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42" name="Google Shape;242;p18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43" name="Google Shape;243;p18"/>
          <p:cNvSpPr txBox="1">
            <a:spLocks noGrp="1"/>
          </p:cNvSpPr>
          <p:nvPr>
            <p:ph type="title"/>
          </p:nvPr>
        </p:nvSpPr>
        <p:spPr>
          <a:xfrm rot="5400000">
            <a:off x="6915923" y="2947780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8"/>
          <p:cNvSpPr txBox="1">
            <a:spLocks noGrp="1"/>
          </p:cNvSpPr>
          <p:nvPr>
            <p:ph type="body" idx="1"/>
          </p:nvPr>
        </p:nvSpPr>
        <p:spPr>
          <a:xfrm rot="5400000">
            <a:off x="1908672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45" name="Google Shape;245;p18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18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969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1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7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0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59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3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722A405-4DF7-4C86-A78B-B0D4F24B156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5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Google Shape;11;p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0" name="Google Shape;20;p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3222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9AF66-4B95-117F-37BE-78618E5B62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Tobacco Use In The US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4E791-7AEA-41F1-B2EA-8F434D602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95310"/>
            <a:ext cx="9387539" cy="5028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CF59F8-8FAC-4FC5-D997-DCE57AFEDB52}"/>
              </a:ext>
            </a:extLst>
          </p:cNvPr>
          <p:cNvSpPr txBox="1"/>
          <p:nvPr/>
        </p:nvSpPr>
        <p:spPr>
          <a:xfrm>
            <a:off x="1154954" y="5647764"/>
            <a:ext cx="6264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Zalak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Gajjar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Nick Miller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Summer Harik and Anna Reed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1582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D5C5835-85EF-641F-E097-9C2F24663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29" y="201477"/>
            <a:ext cx="5825218" cy="64493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905D62-722C-4668-EC03-43AFDA64352A}"/>
              </a:ext>
            </a:extLst>
          </p:cNvPr>
          <p:cNvSpPr txBox="1"/>
          <p:nvPr/>
        </p:nvSpPr>
        <p:spPr>
          <a:xfrm>
            <a:off x="4329120" y="6304002"/>
            <a:ext cx="37920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*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number is reduced to ensure a graph that fits on a screen and is still legible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2B04C-94B4-FE99-5591-A2F2070C4978}"/>
              </a:ext>
            </a:extLst>
          </p:cNvPr>
          <p:cNvSpPr txBox="1"/>
          <p:nvPr/>
        </p:nvSpPr>
        <p:spPr>
          <a:xfrm>
            <a:off x="6476865" y="610136"/>
            <a:ext cx="4444253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 total, there were 7.6 million cigarette smokers, 4.7 million smokeless tobacco users, and just under 2 million e-cigarette users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There were more women reported as cigarette smokers than in any category of men by 2 million people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4464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8063D50-F2B8-6470-8CAA-1F6613696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836" y="670623"/>
            <a:ext cx="4828707" cy="5534335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A1C5B88-2788-DB2B-CC95-DB4D1FC9E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295" y="634872"/>
            <a:ext cx="5434496" cy="519853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Overall, cigarettes are the most widely used form of tobacco between both genders. There were just over 13 million cigarette smokers reported throughout the US.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For both genders, e-cigarettes are used less than the other types of tobacco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Both genders had the same pattern of usage as cigarettes being the most prevalent, then smokeless tobacco, then e-cigarettes</a:t>
            </a:r>
          </a:p>
        </p:txBody>
      </p:sp>
    </p:spTree>
    <p:extLst>
      <p:ext uri="{BB962C8B-B14F-4D97-AF65-F5344CB8AC3E}">
        <p14:creationId xmlns:p14="http://schemas.microsoft.com/office/powerpoint/2010/main" val="3164194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"/>
          <p:cNvSpPr txBox="1"/>
          <p:nvPr/>
        </p:nvSpPr>
        <p:spPr>
          <a:xfrm>
            <a:off x="761375" y="773225"/>
            <a:ext cx="9921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Chi-Square Test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1" name="Google Shape;271;p21"/>
          <p:cNvSpPr txBox="1"/>
          <p:nvPr/>
        </p:nvSpPr>
        <p:spPr>
          <a:xfrm>
            <a:off x="918350" y="1481225"/>
            <a:ext cx="10503000" cy="47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3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H0: There is no significant association between gender and cigarette use.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H1: There is a significant association between gender and cigarette use.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Critical Value = 3.84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Chi-Square Value = 65.64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65.64 &gt; 3.84 so the results are statistically significant and we can reject the null hypothesis.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marR="0" lvl="0" indent="-1714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0BE28-CD2A-9BED-5D62-046B7E37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11B31-FBAB-FA7F-8879-35B910774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are the most popular tobacco products by age group?</a:t>
            </a: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has tobacco product use changed over time?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are the states with the highest cigarette, smokeless, and e-cig use?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are the differences in tobacco use by gender?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78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34F8FEC-1E8E-6AA0-2A9E-AD349CD70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9131" y="829848"/>
            <a:ext cx="8825658" cy="8614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Tobacco Preference for younger adult's vs All Age’s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4A0378-9491-5D98-90E1-C34B31190483}"/>
              </a:ext>
            </a:extLst>
          </p:cNvPr>
          <p:cNvSpPr txBox="1"/>
          <p:nvPr/>
        </p:nvSpPr>
        <p:spPr>
          <a:xfrm>
            <a:off x="225891" y="3850983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DA7884-13B8-8F29-8006-C75A51A6C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150703"/>
            <a:ext cx="5617427" cy="426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402B15E-886E-9E19-7267-29A471917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727" y="2132427"/>
            <a:ext cx="5600700" cy="426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F12404C4-B3F0-5513-5F46-0D8350929F0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483388" y="6182041"/>
            <a:ext cx="560070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Smokeless Tobacco Use (Adults) 477 Cigarette Use (Adults) 477 E-Cigarette Use (Adults) 139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ADFCF22-6A68-44BC-76F4-2BF37364A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73" y="6262930"/>
            <a:ext cx="5263493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E-Cigarette Use (Adults) 2511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2DA6AB8-2A24-1A00-C90C-4F9B57CF7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73" y="6096857"/>
            <a:ext cx="4906537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Cigarette Use (Adults) 8613 Smokeless Tobacco Use (Adults) 7179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94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E5508-A0B2-B992-CD9C-A1C3AF31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Tobacco Products vs Age- Conclusions</a:t>
            </a: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E2BD2-B17A-5E08-7439-356CAF464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Younger American adults are not more likely to prefer other tobacco products vs cigarettes </a:t>
            </a:r>
          </a:p>
          <a:p>
            <a:r>
              <a:rPr lang="en-US" dirty="0"/>
              <a:t>Americans between the ages on 18-24  consume smokeless tobacco and cigarettes at the same rate</a:t>
            </a:r>
          </a:p>
          <a:p>
            <a:r>
              <a:rPr lang="en-US" dirty="0"/>
              <a:t>Age does not seem to be a strong correlation in tobacco preference based on the data we used.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63D0D3-4C7B-5ACC-7F3B-37502234795F}"/>
              </a:ext>
            </a:extLst>
          </p:cNvPr>
          <p:cNvSpPr txBox="1"/>
          <p:nvPr/>
        </p:nvSpPr>
        <p:spPr>
          <a:xfrm>
            <a:off x="3047071" y="3233183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73E0A8-FA87-3289-5B43-A560006EE10D}"/>
              </a:ext>
            </a:extLst>
          </p:cNvPr>
          <p:cNvSpPr txBox="1"/>
          <p:nvPr/>
        </p:nvSpPr>
        <p:spPr>
          <a:xfrm>
            <a:off x="3047071" y="3233183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89E813-EB27-9A27-D587-B9BF6F154387}"/>
              </a:ext>
            </a:extLst>
          </p:cNvPr>
          <p:cNvSpPr txBox="1"/>
          <p:nvPr/>
        </p:nvSpPr>
        <p:spPr>
          <a:xfrm>
            <a:off x="3047071" y="3233183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60FAE1-D51B-B5FD-4552-F4C84A35995F}"/>
              </a:ext>
            </a:extLst>
          </p:cNvPr>
          <p:cNvSpPr txBox="1"/>
          <p:nvPr/>
        </p:nvSpPr>
        <p:spPr>
          <a:xfrm>
            <a:off x="3047071" y="3233183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9CF923-99D3-53E2-9545-9D32D575C0CE}"/>
              </a:ext>
            </a:extLst>
          </p:cNvPr>
          <p:cNvSpPr txBox="1"/>
          <p:nvPr/>
        </p:nvSpPr>
        <p:spPr>
          <a:xfrm>
            <a:off x="3047071" y="3233183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1170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"/>
          <p:cNvSpPr txBox="1"/>
          <p:nvPr/>
        </p:nvSpPr>
        <p:spPr>
          <a:xfrm>
            <a:off x="761377" y="773213"/>
            <a:ext cx="6813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Tobacco Use Over Time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55" name="Google Shape;2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075" y="2141500"/>
            <a:ext cx="3693468" cy="27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2550" y="2141500"/>
            <a:ext cx="3995526" cy="27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58075" y="2141500"/>
            <a:ext cx="3546026" cy="277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"/>
          <p:cNvSpPr txBox="1"/>
          <p:nvPr/>
        </p:nvSpPr>
        <p:spPr>
          <a:xfrm>
            <a:off x="761375" y="773225"/>
            <a:ext cx="9921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Tobacco Use Over Time - Conclusions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4" name="Google Shape;264;p20"/>
          <p:cNvSpPr txBox="1"/>
          <p:nvPr/>
        </p:nvSpPr>
        <p:spPr>
          <a:xfrm>
            <a:off x="1015454" y="1607983"/>
            <a:ext cx="9009600" cy="39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3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Cigarette use declined from 2011-2019.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Smokeless tobacco use has not clearly trended in one direction from 2011-2019, and has remained low compared to cigarette use.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There is not enough data on e-cigarette use to determine a trend.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marR="0" lvl="0" indent="-1714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00D6038-A175-909A-B45C-1AE81D5EB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82" y="1272988"/>
            <a:ext cx="3307977" cy="368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C7A2AE-8F07-4CF9-DEA9-66A0B952065B}"/>
              </a:ext>
            </a:extLst>
          </p:cNvPr>
          <p:cNvSpPr txBox="1"/>
          <p:nvPr/>
        </p:nvSpPr>
        <p:spPr>
          <a:xfrm>
            <a:off x="1289901" y="5074022"/>
            <a:ext cx="2860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Top 10 States with Cigarette Use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38243C8-15D0-88FE-30B9-C198B0D28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419" y="1272988"/>
            <a:ext cx="3462178" cy="368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9958456-1012-D8D7-6703-CCD94FC84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957" y="1272989"/>
            <a:ext cx="3219289" cy="372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B3A8DF-2F9B-5D0E-874E-6FB8955B0BE2}"/>
              </a:ext>
            </a:extLst>
          </p:cNvPr>
          <p:cNvSpPr txBox="1"/>
          <p:nvPr/>
        </p:nvSpPr>
        <p:spPr>
          <a:xfrm>
            <a:off x="4303059" y="5091950"/>
            <a:ext cx="3738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Top 10 States with Smokeless Tobacco Use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66620B-B765-3571-144C-3470A5D21D2A}"/>
              </a:ext>
            </a:extLst>
          </p:cNvPr>
          <p:cNvSpPr txBox="1"/>
          <p:nvPr/>
        </p:nvSpPr>
        <p:spPr>
          <a:xfrm>
            <a:off x="8398432" y="5074022"/>
            <a:ext cx="2968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Top 10 States with E-Cigarette Use</a:t>
            </a:r>
          </a:p>
        </p:txBody>
      </p:sp>
    </p:spTree>
    <p:extLst>
      <p:ext uri="{BB962C8B-B14F-4D97-AF65-F5344CB8AC3E}">
        <p14:creationId xmlns:p14="http://schemas.microsoft.com/office/powerpoint/2010/main" val="2479093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0DFF93-A478-2006-9857-34405079CAE1}"/>
              </a:ext>
            </a:extLst>
          </p:cNvPr>
          <p:cNvSpPr txBox="1"/>
          <p:nvPr/>
        </p:nvSpPr>
        <p:spPr>
          <a:xfrm>
            <a:off x="1237129" y="2061883"/>
            <a:ext cx="9009529" cy="409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Cigarette(Adult) is the highest tobacco used among all states.</a:t>
            </a:r>
          </a:p>
          <a:p>
            <a:pPr marL="285750" marR="0" lvl="0" indent="-285750" algn="l" defTabSz="4572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  West Virginia has the highest percentage of cigarette smokers</a:t>
            </a:r>
          </a:p>
          <a:p>
            <a:pPr marL="285750" marR="0" lvl="0" indent="-285750" algn="l" defTabSz="4572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National Median(States and DC) has the highest percentage of smokeless tobacco users and  e-cig users.</a:t>
            </a:r>
          </a:p>
          <a:p>
            <a:pPr marL="285750" marR="0" lvl="0" indent="-285750" algn="l" defTabSz="4572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1C06C-724B-B361-81B7-320D81F6C4F0}"/>
              </a:ext>
            </a:extLst>
          </p:cNvPr>
          <p:cNvSpPr txBox="1"/>
          <p:nvPr/>
        </p:nvSpPr>
        <p:spPr>
          <a:xfrm>
            <a:off x="1479177" y="1066800"/>
            <a:ext cx="6813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C53947-CDE4-E88A-710E-9DF013FB3E75}"/>
              </a:ext>
            </a:extLst>
          </p:cNvPr>
          <p:cNvSpPr txBox="1"/>
          <p:nvPr/>
        </p:nvSpPr>
        <p:spPr>
          <a:xfrm>
            <a:off x="3047071" y="3233183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2696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6ED008E-FEE1-8504-EBF1-B1BFAB45D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80" y="127986"/>
            <a:ext cx="5409592" cy="64798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8BE3C3-4245-42BD-201B-6E58523F7BC6}"/>
              </a:ext>
            </a:extLst>
          </p:cNvPr>
          <p:cNvSpPr txBox="1"/>
          <p:nvPr/>
        </p:nvSpPr>
        <p:spPr>
          <a:xfrm>
            <a:off x="4112927" y="6392347"/>
            <a:ext cx="304955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*number is reduced to ensure a graph that fits on a screen and is still legible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9422E9-4993-1558-B328-B1753217A9B0}"/>
              </a:ext>
            </a:extLst>
          </p:cNvPr>
          <p:cNvSpPr txBox="1"/>
          <p:nvPr/>
        </p:nvSpPr>
        <p:spPr>
          <a:xfrm>
            <a:off x="6096000" y="1525006"/>
            <a:ext cx="495974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For the men reported in this data set, there were just over 5.6 million cigarette smokers, 3.6 million smokeless tobacco users, and 1.6 million e-cigarette smokers.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1259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1_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2926</TotalTime>
  <Words>509</Words>
  <Application>Microsoft Office PowerPoint</Application>
  <PresentationFormat>Widescreen</PresentationFormat>
  <Paragraphs>56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Century Gothic</vt:lpstr>
      <vt:lpstr>Courier New</vt:lpstr>
      <vt:lpstr>Helvetica Neue</vt:lpstr>
      <vt:lpstr>Noto Sans Symbols</vt:lpstr>
      <vt:lpstr>Wingdings 3</vt:lpstr>
      <vt:lpstr>Ion Boardroom</vt:lpstr>
      <vt:lpstr>1_Ion Boardroom</vt:lpstr>
      <vt:lpstr>Analysis of Tobacco Use In The US </vt:lpstr>
      <vt:lpstr>Research Questions </vt:lpstr>
      <vt:lpstr>PowerPoint Presentation</vt:lpstr>
      <vt:lpstr>Tobacco Products vs Age- Conclusions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Miller</dc:creator>
  <cp:lastModifiedBy>Nick Miller</cp:lastModifiedBy>
  <cp:revision>6</cp:revision>
  <dcterms:created xsi:type="dcterms:W3CDTF">2023-05-02T00:36:45Z</dcterms:created>
  <dcterms:modified xsi:type="dcterms:W3CDTF">2023-05-04T22:55:38Z</dcterms:modified>
</cp:coreProperties>
</file>